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1"/>
  </p:sldMasterIdLst>
  <p:notesMasterIdLst>
    <p:notesMasterId r:id="rId134"/>
  </p:notesMasterIdLst>
  <p:handoutMasterIdLst>
    <p:handoutMasterId r:id="rId135"/>
  </p:handoutMasterIdLst>
  <p:sldIdLst>
    <p:sldId id="256" r:id="rId2"/>
    <p:sldId id="270" r:id="rId3"/>
    <p:sldId id="281" r:id="rId4"/>
    <p:sldId id="318" r:id="rId5"/>
    <p:sldId id="319" r:id="rId6"/>
    <p:sldId id="355"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8" r:id="rId20"/>
    <p:sldId id="333" r:id="rId21"/>
    <p:sldId id="282" r:id="rId22"/>
    <p:sldId id="351" r:id="rId23"/>
    <p:sldId id="257" r:id="rId24"/>
    <p:sldId id="284" r:id="rId25"/>
    <p:sldId id="285" r:id="rId26"/>
    <p:sldId id="352" r:id="rId27"/>
    <p:sldId id="353" r:id="rId28"/>
    <p:sldId id="354" r:id="rId29"/>
    <p:sldId id="372" r:id="rId30"/>
    <p:sldId id="258" r:id="rId31"/>
    <p:sldId id="369" r:id="rId32"/>
    <p:sldId id="370" r:id="rId33"/>
    <p:sldId id="381" r:id="rId34"/>
    <p:sldId id="380" r:id="rId35"/>
    <p:sldId id="288" r:id="rId36"/>
    <p:sldId id="320" r:id="rId37"/>
    <p:sldId id="373" r:id="rId38"/>
    <p:sldId id="374" r:id="rId39"/>
    <p:sldId id="378" r:id="rId40"/>
    <p:sldId id="375" r:id="rId41"/>
    <p:sldId id="376" r:id="rId42"/>
    <p:sldId id="377" r:id="rId43"/>
    <p:sldId id="312" r:id="rId44"/>
    <p:sldId id="371" r:id="rId45"/>
    <p:sldId id="313" r:id="rId46"/>
    <p:sldId id="265" r:id="rId47"/>
    <p:sldId id="328" r:id="rId48"/>
    <p:sldId id="316" r:id="rId49"/>
    <p:sldId id="488" r:id="rId50"/>
    <p:sldId id="379" r:id="rId51"/>
    <p:sldId id="382" r:id="rId52"/>
    <p:sldId id="383"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396" r:id="rId66"/>
    <p:sldId id="397" r:id="rId67"/>
    <p:sldId id="398" r:id="rId68"/>
    <p:sldId id="399" r:id="rId69"/>
    <p:sldId id="400" r:id="rId70"/>
    <p:sldId id="401" r:id="rId71"/>
    <p:sldId id="402" r:id="rId72"/>
    <p:sldId id="403" r:id="rId73"/>
    <p:sldId id="404" r:id="rId74"/>
    <p:sldId id="405" r:id="rId75"/>
    <p:sldId id="406" r:id="rId76"/>
    <p:sldId id="407" r:id="rId77"/>
    <p:sldId id="408" r:id="rId78"/>
    <p:sldId id="409" r:id="rId79"/>
    <p:sldId id="410" r:id="rId80"/>
    <p:sldId id="411" r:id="rId81"/>
    <p:sldId id="412" r:id="rId82"/>
    <p:sldId id="413" r:id="rId83"/>
    <p:sldId id="414" r:id="rId84"/>
    <p:sldId id="474" r:id="rId85"/>
    <p:sldId id="489" r:id="rId86"/>
    <p:sldId id="415" r:id="rId87"/>
    <p:sldId id="416" r:id="rId88"/>
    <p:sldId id="417" r:id="rId89"/>
    <p:sldId id="418" r:id="rId90"/>
    <p:sldId id="419" r:id="rId91"/>
    <p:sldId id="420" r:id="rId92"/>
    <p:sldId id="421" r:id="rId93"/>
    <p:sldId id="422" r:id="rId94"/>
    <p:sldId id="482" r:id="rId95"/>
    <p:sldId id="483" r:id="rId96"/>
    <p:sldId id="423" r:id="rId97"/>
    <p:sldId id="424" r:id="rId98"/>
    <p:sldId id="425" r:id="rId99"/>
    <p:sldId id="426" r:id="rId100"/>
    <p:sldId id="453" r:id="rId101"/>
    <p:sldId id="475" r:id="rId102"/>
    <p:sldId id="476" r:id="rId103"/>
    <p:sldId id="477" r:id="rId104"/>
    <p:sldId id="478" r:id="rId105"/>
    <p:sldId id="454" r:id="rId106"/>
    <p:sldId id="455" r:id="rId107"/>
    <p:sldId id="456" r:id="rId108"/>
    <p:sldId id="429" r:id="rId109"/>
    <p:sldId id="487" r:id="rId110"/>
    <p:sldId id="484" r:id="rId111"/>
    <p:sldId id="485" r:id="rId112"/>
    <p:sldId id="486" r:id="rId113"/>
    <p:sldId id="430" r:id="rId114"/>
    <p:sldId id="431" r:id="rId115"/>
    <p:sldId id="432" r:id="rId116"/>
    <p:sldId id="433" r:id="rId117"/>
    <p:sldId id="434" r:id="rId118"/>
    <p:sldId id="435" r:id="rId119"/>
    <p:sldId id="436" r:id="rId120"/>
    <p:sldId id="437" r:id="rId121"/>
    <p:sldId id="438" r:id="rId122"/>
    <p:sldId id="439" r:id="rId123"/>
    <p:sldId id="441" r:id="rId124"/>
    <p:sldId id="442" r:id="rId125"/>
    <p:sldId id="443" r:id="rId126"/>
    <p:sldId id="444" r:id="rId127"/>
    <p:sldId id="448" r:id="rId128"/>
    <p:sldId id="449" r:id="rId129"/>
    <p:sldId id="450" r:id="rId130"/>
    <p:sldId id="451" r:id="rId131"/>
    <p:sldId id="479" r:id="rId132"/>
    <p:sldId id="480" r:id="rId13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4547" autoAdjust="0"/>
  </p:normalViewPr>
  <p:slideViewPr>
    <p:cSldViewPr snapToGrid="0" snapToObjects="1">
      <p:cViewPr varScale="1">
        <p:scale>
          <a:sx n="67" d="100"/>
          <a:sy n="67" d="100"/>
        </p:scale>
        <p:origin x="2384"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083BB4-0A16-5245-9E06-FF8135372772}" type="datetimeFigureOut">
              <a:rPr lang="en-US" smtClean="0"/>
              <a:pPr/>
              <a:t>3/16/21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7F50E6-3C15-004E-9EE0-94B9FD5DD24C}" type="slidenum">
              <a:rPr lang="en-US" smtClean="0"/>
              <a:pPr/>
              <a:t>‹#›</a:t>
            </a:fld>
            <a:endParaRPr lang="en-US"/>
          </a:p>
        </p:txBody>
      </p:sp>
    </p:spTree>
    <p:extLst>
      <p:ext uri="{BB962C8B-B14F-4D97-AF65-F5344CB8AC3E}">
        <p14:creationId xmlns:p14="http://schemas.microsoft.com/office/powerpoint/2010/main" val="29297319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F69228-E2B9-114B-84AC-2DD0140A52E6}" type="datetimeFigureOut">
              <a:rPr lang="en-US" smtClean="0"/>
              <a:pPr/>
              <a:t>3/16/21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D5A050-7306-7B4E-867E-A3663FBCD5C6}" type="slidenum">
              <a:rPr lang="en-US" smtClean="0"/>
              <a:pPr/>
              <a:t>‹#›</a:t>
            </a:fld>
            <a:endParaRPr lang="en-US"/>
          </a:p>
        </p:txBody>
      </p:sp>
    </p:spTree>
    <p:extLst>
      <p:ext uri="{BB962C8B-B14F-4D97-AF65-F5344CB8AC3E}">
        <p14:creationId xmlns:p14="http://schemas.microsoft.com/office/powerpoint/2010/main" val="30586971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en.wikipedia.org/wiki/Conceptual_schema" TargetMode="External"/><Relationship Id="rId13" Type="http://schemas.openxmlformats.org/officeDocument/2006/relationships/hyperlink" Target="http://en.wikipedia.org/wiki/Data_model" TargetMode="External"/><Relationship Id="rId3" Type="http://schemas.openxmlformats.org/officeDocument/2006/relationships/hyperlink" Target="http://en.wikipedia.org/wiki/Business_model" TargetMode="External"/><Relationship Id="rId7" Type="http://schemas.openxmlformats.org/officeDocument/2006/relationships/hyperlink" Target="http://en.wikipedia.org/wiki/Requirement" TargetMode="External"/><Relationship Id="rId12" Type="http://schemas.openxmlformats.org/officeDocument/2006/relationships/hyperlink" Target="http://en.wikipedia.org/wiki/Data_modeling" TargetMode="External"/><Relationship Id="rId2" Type="http://schemas.openxmlformats.org/officeDocument/2006/relationships/slide" Target="../slides/slide60.xml"/><Relationship Id="rId16" Type="http://schemas.openxmlformats.org/officeDocument/2006/relationships/hyperlink" Target="http://www.wisegeek.com/what-is-email.htm" TargetMode="External"/><Relationship Id="rId1" Type="http://schemas.openxmlformats.org/officeDocument/2006/relationships/notesMaster" Target="../notesMasters/notesMaster1.xml"/><Relationship Id="rId6" Type="http://schemas.openxmlformats.org/officeDocument/2006/relationships/hyperlink" Target="http://en.wikipedia.org/wiki/Software_development_process" TargetMode="External"/><Relationship Id="rId11" Type="http://schemas.openxmlformats.org/officeDocument/2006/relationships/hyperlink" Target="http://en.wikipedia.org/wiki/Logical_data_model" TargetMode="External"/><Relationship Id="rId5" Type="http://schemas.openxmlformats.org/officeDocument/2006/relationships/hyperlink" Target="http://en.wikipedia.org/wiki/Tasks" TargetMode="External"/><Relationship Id="rId15" Type="http://schemas.openxmlformats.org/officeDocument/2006/relationships/hyperlink" Target="http://en.wikipedia.org/wiki/Data" TargetMode="External"/><Relationship Id="rId10" Type="http://schemas.openxmlformats.org/officeDocument/2006/relationships/hyperlink" Target="http://en.wikipedia.org/wiki/Conceptual_modeling" TargetMode="External"/><Relationship Id="rId4" Type="http://schemas.openxmlformats.org/officeDocument/2006/relationships/hyperlink" Target="http://en.wikipedia.org/wiki/Business_process" TargetMode="External"/><Relationship Id="rId9" Type="http://schemas.openxmlformats.org/officeDocument/2006/relationships/hyperlink" Target="http://en.wikipedia.org/wiki/Data_Definition_Language" TargetMode="External"/><Relationship Id="rId14" Type="http://schemas.openxmlformats.org/officeDocument/2006/relationships/hyperlink" Target="http://en.wikipedia.org/wiki/Computer"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tionary.org/wiki/Process" TargetMode="External"/><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hyperlink" Target="http://en.wikipedia.org/wiki/Arguments" TargetMode="External"/><Relationship Id="rId4" Type="http://schemas.openxmlformats.org/officeDocument/2006/relationships/hyperlink" Target="http://en.wikipedia.org/wiki/Process_model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en.wikipedia.org/wiki/Dynamic_Systems_Development_Method" TargetMode="External"/><Relationship Id="rId3" Type="http://schemas.openxmlformats.org/officeDocument/2006/relationships/hyperlink" Target="http://en.wikipedia.org/wiki/Time_management" TargetMode="External"/><Relationship Id="rId7" Type="http://schemas.openxmlformats.org/officeDocument/2006/relationships/hyperlink" Target="http://en.wikipedia.org/wiki/Software_development_process"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en.wikipedia.org/wiki/Rapid_application_development" TargetMode="External"/><Relationship Id="rId5" Type="http://schemas.openxmlformats.org/officeDocument/2006/relationships/hyperlink" Target="http://en.wikipedia.org/wiki/Software_development" TargetMode="External"/><Relationship Id="rId10" Type="http://schemas.openxmlformats.org/officeDocument/2006/relationships/hyperlink" Target="http://en.wikipedia.org/wiki/Risk_management" TargetMode="External"/><Relationship Id="rId4" Type="http://schemas.openxmlformats.org/officeDocument/2006/relationships/hyperlink" Target="http://en.wikipedia.org/wiki/Project_planning" TargetMode="External"/><Relationship Id="rId9" Type="http://schemas.openxmlformats.org/officeDocument/2006/relationships/hyperlink" Target="http://en.wikipedia.org/wiki/Agile_software_development"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en.wikipedia.org/wiki/Mock_object" TargetMode="External"/><Relationship Id="rId3" Type="http://schemas.openxmlformats.org/officeDocument/2006/relationships/hyperlink" Target="http://en.wikipedia.org/wiki/Computer_programming" TargetMode="External"/><Relationship Id="rId7" Type="http://schemas.openxmlformats.org/officeDocument/2006/relationships/hyperlink" Target="http://en.wikipedia.org/wiki/Method_stub" TargetMode="External"/><Relationship Id="rId12" Type="http://schemas.openxmlformats.org/officeDocument/2006/relationships/hyperlink" Target="http://en.wikipedia.org/wiki/Build_automation"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en.wikipedia.org/wiki/Test_case" TargetMode="External"/><Relationship Id="rId11" Type="http://schemas.openxmlformats.org/officeDocument/2006/relationships/hyperlink" Target="http://en.wikipedia.org/wiki/Software_developer" TargetMode="External"/><Relationship Id="rId5" Type="http://schemas.openxmlformats.org/officeDocument/2006/relationships/hyperlink" Target="http://en.wikipedia.org/wiki/Procedural_programming" TargetMode="External"/><Relationship Id="rId10" Type="http://schemas.openxmlformats.org/officeDocument/2006/relationships/hyperlink" Target="http://en.wikipedia.org/wiki/Test_harness" TargetMode="External"/><Relationship Id="rId4" Type="http://schemas.openxmlformats.org/officeDocument/2006/relationships/hyperlink" Target="http://en.wikipedia.org/wiki/Source_code" TargetMode="External"/><Relationship Id="rId9" Type="http://schemas.openxmlformats.org/officeDocument/2006/relationships/hyperlink" Target="http://en.wikipedia.org/wiki/Unit_testing"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en.wikipedia.org/wiki/Code_refactoring#cite_note-refactoring.com-7" TargetMode="External"/><Relationship Id="rId3" Type="http://schemas.openxmlformats.org/officeDocument/2006/relationships/hyperlink" Target="https://en.wikipedia.org/wiki/Class_(computer_science)" TargetMode="External"/><Relationship Id="rId7" Type="http://schemas.openxmlformats.org/officeDocument/2006/relationships/hyperlink" Target="https://en.wikipedia.org/wiki/Subclass_(computer_science)"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en.wikipedia.org/wiki/Superclass_(computer_science)" TargetMode="External"/><Relationship Id="rId11" Type="http://schemas.openxmlformats.org/officeDocument/2006/relationships/hyperlink" Target="http://www.agilemodeling.com/artifacts/crcModel.htm" TargetMode="External"/><Relationship Id="rId5" Type="http://schemas.openxmlformats.org/officeDocument/2006/relationships/hyperlink" Target="https://en.wikipedia.org/wiki/Object-oriented_programming" TargetMode="External"/><Relationship Id="rId10" Type="http://schemas.openxmlformats.org/officeDocument/2006/relationships/hyperlink" Target="http://www.ambysoft.com/theObjectPrimer.html" TargetMode="External"/><Relationship Id="rId4" Type="http://schemas.openxmlformats.org/officeDocument/2006/relationships/hyperlink" Target="https://en.wikipedia.org/wiki/Rename_method" TargetMode="External"/><Relationship Id="rId9" Type="http://schemas.openxmlformats.org/officeDocument/2006/relationships/hyperlink" Target="http://c2.com/doc/oopsla89/paper.html"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extremeprogramming.org/rules/collective.html"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optimize" TargetMode="External"/><Relationship Id="rId5" Type="http://schemas.openxmlformats.org/officeDocument/2006/relationships/hyperlink" Target="http://www.extremeprogramming.org/rules/optimize.html" TargetMode="External"/><Relationship Id="rId4" Type="http://schemas.openxmlformats.org/officeDocument/2006/relationships/hyperlink" Target="collectiv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4tutorials.com/social-networks-mcqs-solved-questions-answers/"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t4tutorials.com/sign-in-login-logout-signup-in-php-and-mysql"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798494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32</a:t>
            </a:fld>
            <a:endParaRPr lang="en-US"/>
          </a:p>
        </p:txBody>
      </p:sp>
    </p:spTree>
    <p:extLst>
      <p:ext uri="{BB962C8B-B14F-4D97-AF65-F5344CB8AC3E}">
        <p14:creationId xmlns:p14="http://schemas.microsoft.com/office/powerpoint/2010/main" val="3747966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D5A050-7306-7B4E-867E-A3663FBCD5C6}" type="slidenum">
              <a:rPr lang="en-US" smtClean="0"/>
              <a:pPr/>
              <a:t>34</a:t>
            </a:fld>
            <a:endParaRPr lang="en-US"/>
          </a:p>
        </p:txBody>
      </p:sp>
    </p:spTree>
    <p:extLst>
      <p:ext uri="{BB962C8B-B14F-4D97-AF65-F5344CB8AC3E}">
        <p14:creationId xmlns:p14="http://schemas.microsoft.com/office/powerpoint/2010/main" val="2660263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strike="noStrike" kern="1200" dirty="0">
                <a:solidFill>
                  <a:schemeClr val="tx1"/>
                </a:solidFill>
                <a:effectLst/>
                <a:latin typeface="+mn-lt"/>
                <a:ea typeface="+mn-ea"/>
                <a:cs typeface="+mn-cs"/>
              </a:rPr>
              <a:t>As sequential phases need to be functional hence the cost is higher as compared to that of </a:t>
            </a:r>
            <a:r>
              <a:rPr lang="en-NZ" sz="1200" b="0" i="0" u="none" strike="noStrike" kern="1200" dirty="0" err="1">
                <a:solidFill>
                  <a:schemeClr val="tx1"/>
                </a:solidFill>
                <a:effectLst/>
                <a:latin typeface="+mn-lt"/>
                <a:ea typeface="+mn-ea"/>
                <a:cs typeface="+mn-cs"/>
              </a:rPr>
              <a:t>WaterFall</a:t>
            </a:r>
            <a:r>
              <a:rPr lang="en-NZ" sz="1200" b="0" i="0" u="none" strike="noStrike" kern="1200" dirty="0">
                <a:solidFill>
                  <a:schemeClr val="tx1"/>
                </a:solidFill>
                <a:effectLst/>
                <a:latin typeface="+mn-lt"/>
                <a:ea typeface="+mn-ea"/>
                <a:cs typeface="+mn-cs"/>
              </a:rPr>
              <a:t> Model also the complexity is more than </a:t>
            </a:r>
            <a:r>
              <a:rPr lang="en-NZ" sz="1200" b="0" i="0" u="none" strike="noStrike" kern="1200" dirty="0" err="1">
                <a:solidFill>
                  <a:schemeClr val="tx1"/>
                </a:solidFill>
                <a:effectLst/>
                <a:latin typeface="+mn-lt"/>
                <a:ea typeface="+mn-ea"/>
                <a:cs typeface="+mn-cs"/>
              </a:rPr>
              <a:t>WaterFall</a:t>
            </a:r>
            <a:r>
              <a:rPr lang="en-NZ" sz="1200" b="0" i="0" u="none" strike="noStrike" kern="1200" dirty="0">
                <a:solidFill>
                  <a:schemeClr val="tx1"/>
                </a:solidFill>
                <a:effectLst/>
                <a:latin typeface="+mn-lt"/>
                <a:ea typeface="+mn-ea"/>
                <a:cs typeface="+mn-cs"/>
              </a:rPr>
              <a:t>.</a:t>
            </a:r>
          </a:p>
          <a:p>
            <a:endParaRPr lang="en-NZ" sz="1200" b="0" i="0" u="none" strike="noStrike" kern="1200" dirty="0">
              <a:solidFill>
                <a:schemeClr val="tx1"/>
              </a:solidFill>
              <a:effectLst/>
              <a:latin typeface="+mn-lt"/>
              <a:ea typeface="+mn-ea"/>
              <a:cs typeface="+mn-cs"/>
            </a:endParaRPr>
          </a:p>
          <a:p>
            <a:r>
              <a:rPr lang="en-NZ" sz="1200" b="0" i="0" u="none" strike="noStrike" kern="1200" dirty="0">
                <a:solidFill>
                  <a:schemeClr val="tx1"/>
                </a:solidFill>
                <a:effectLst/>
                <a:latin typeface="+mn-lt"/>
                <a:ea typeface="+mn-ea"/>
                <a:cs typeface="+mn-cs"/>
              </a:rPr>
              <a:t>On other hand in </a:t>
            </a:r>
            <a:r>
              <a:rPr lang="en-NZ" sz="1200" b="0" i="0" u="none" strike="noStrike" kern="1200" dirty="0" err="1">
                <a:solidFill>
                  <a:schemeClr val="tx1"/>
                </a:solidFill>
                <a:effectLst/>
                <a:latin typeface="+mn-lt"/>
                <a:ea typeface="+mn-ea"/>
                <a:cs typeface="+mn-cs"/>
              </a:rPr>
              <a:t>WaterFall</a:t>
            </a:r>
            <a:r>
              <a:rPr lang="en-NZ" sz="1200" b="0" i="0" u="none" strike="noStrike" kern="1200">
                <a:solidFill>
                  <a:schemeClr val="tx1"/>
                </a:solidFill>
                <a:effectLst/>
                <a:latin typeface="+mn-lt"/>
                <a:ea typeface="+mn-ea"/>
                <a:cs typeface="+mn-cs"/>
              </a:rPr>
              <a:t> Model due to linear development only one phase of development is operational and hence cost and complexity is low as compared to that of Incremental Model.</a:t>
            </a:r>
            <a:endParaRPr lang="en-US"/>
          </a:p>
        </p:txBody>
      </p:sp>
      <p:sp>
        <p:nvSpPr>
          <p:cNvPr id="4" name="Slide Number Placeholder 3"/>
          <p:cNvSpPr>
            <a:spLocks noGrp="1"/>
          </p:cNvSpPr>
          <p:nvPr>
            <p:ph type="sldNum" sz="quarter" idx="5"/>
          </p:nvPr>
        </p:nvSpPr>
        <p:spPr/>
        <p:txBody>
          <a:bodyPr/>
          <a:lstStyle/>
          <a:p>
            <a:fld id="{51D5A050-7306-7B4E-867E-A3663FBCD5C6}" type="slidenum">
              <a:rPr lang="en-US" smtClean="0"/>
              <a:pPr/>
              <a:t>35</a:t>
            </a:fld>
            <a:endParaRPr lang="en-US"/>
          </a:p>
        </p:txBody>
      </p:sp>
    </p:spTree>
    <p:extLst>
      <p:ext uri="{BB962C8B-B14F-4D97-AF65-F5344CB8AC3E}">
        <p14:creationId xmlns:p14="http://schemas.microsoft.com/office/powerpoint/2010/main" val="3942475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Agarwal et al.</a:t>
            </a:r>
          </a:p>
        </p:txBody>
      </p:sp>
      <p:sp>
        <p:nvSpPr>
          <p:cNvPr id="4" name="Slide Number Placeholder 3"/>
          <p:cNvSpPr>
            <a:spLocks noGrp="1"/>
          </p:cNvSpPr>
          <p:nvPr>
            <p:ph type="sldNum" sz="quarter" idx="10"/>
          </p:nvPr>
        </p:nvSpPr>
        <p:spPr/>
        <p:txBody>
          <a:bodyPr/>
          <a:lstStyle/>
          <a:p>
            <a:fld id="{51D5A050-7306-7B4E-867E-A3663FBCD5C6}" type="slidenum">
              <a:rPr lang="en-US" smtClean="0"/>
              <a:pPr/>
              <a:t>44</a:t>
            </a:fld>
            <a:endParaRPr lang="en-US"/>
          </a:p>
        </p:txBody>
      </p:sp>
    </p:spTree>
    <p:extLst>
      <p:ext uri="{BB962C8B-B14F-4D97-AF65-F5344CB8AC3E}">
        <p14:creationId xmlns:p14="http://schemas.microsoft.com/office/powerpoint/2010/main" val="2224627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Agarwal et</a:t>
            </a:r>
            <a:r>
              <a:rPr lang="en-US" baseline="0" dirty="0"/>
              <a:t> al.</a:t>
            </a:r>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50</a:t>
            </a:fld>
            <a:endParaRPr lang="en-US"/>
          </a:p>
        </p:txBody>
      </p:sp>
    </p:spTree>
    <p:extLst>
      <p:ext uri="{BB962C8B-B14F-4D97-AF65-F5344CB8AC3E}">
        <p14:creationId xmlns:p14="http://schemas.microsoft.com/office/powerpoint/2010/main" val="705889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5"/>
          <p:cNvSpPr>
            <a:spLocks noGrp="1" noChangeArrowheads="1"/>
          </p:cNvSpPr>
          <p:nvPr>
            <p:ph type="sldNum" sz="quarter" idx="5"/>
          </p:nvPr>
        </p:nvSpPr>
        <p:spPr>
          <a:noFill/>
        </p:spPr>
        <p:txBody>
          <a:bodyPr/>
          <a:lstStyle/>
          <a:p>
            <a:fld id="{D156E433-78AA-4F5D-92CB-4EF84E4E03E8}" type="slidenum">
              <a:rPr lang="en-US" smtClean="0"/>
              <a:pPr/>
              <a:t>53</a:t>
            </a:fld>
            <a:endParaRPr lang="en-US"/>
          </a:p>
        </p:txBody>
      </p:sp>
      <p:sp>
        <p:nvSpPr>
          <p:cNvPr id="9728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906AEB67-E515-4618-AF23-454A76FF996B}" type="slidenum">
              <a:rPr lang="en-US" sz="1300">
                <a:latin typeface="Times New Roman" pitchFamily="18" charset="0"/>
              </a:rPr>
              <a:pPr algn="r" defTabSz="966788" eaLnBrk="1" hangingPunct="1"/>
              <a:t>53</a:t>
            </a:fld>
            <a:endParaRPr lang="en-US" sz="1300">
              <a:latin typeface="Times New Roman" pitchFamily="18" charset="0"/>
            </a:endParaRPr>
          </a:p>
        </p:txBody>
      </p:sp>
      <p:sp>
        <p:nvSpPr>
          <p:cNvPr id="97284" name="Rectangle 2"/>
          <p:cNvSpPr>
            <a:spLocks noGrp="1" noRot="1" noChangeAspect="1" noChangeArrowheads="1" noTextEdit="1"/>
          </p:cNvSpPr>
          <p:nvPr>
            <p:ph type="sldImg"/>
          </p:nvPr>
        </p:nvSpPr>
        <p:spPr>
          <a:xfrm>
            <a:off x="1257300" y="720725"/>
            <a:ext cx="4800600" cy="3600450"/>
          </a:xfrm>
          <a:ln/>
        </p:spPr>
      </p:sp>
      <p:sp>
        <p:nvSpPr>
          <p:cNvPr id="97285" name="Rectangle 3"/>
          <p:cNvSpPr>
            <a:spLocks noGrp="1" noChangeArrowheads="1"/>
          </p:cNvSpPr>
          <p:nvPr>
            <p:ph type="body" idx="1"/>
          </p:nvPr>
        </p:nvSpPr>
        <p:spPr>
          <a:xfrm>
            <a:off x="974725" y="4560888"/>
            <a:ext cx="5365750" cy="4319587"/>
          </a:xfrm>
          <a:noFill/>
          <a:ln/>
        </p:spPr>
        <p:txBody>
          <a:bodyPr wrap="none" lIns="96661" tIns="48331" rIns="96661" bIns="48331"/>
          <a:lstStyle/>
          <a:p>
            <a:pPr eaLnBrk="1" hangingPunct="1"/>
            <a:endParaRPr lang="en-US"/>
          </a:p>
        </p:txBody>
      </p:sp>
    </p:spTree>
    <p:extLst>
      <p:ext uri="{BB962C8B-B14F-4D97-AF65-F5344CB8AC3E}">
        <p14:creationId xmlns:p14="http://schemas.microsoft.com/office/powerpoint/2010/main" val="3081964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55</a:t>
            </a:fld>
            <a:endParaRPr lang="en-US"/>
          </a:p>
        </p:txBody>
      </p:sp>
    </p:spTree>
    <p:extLst>
      <p:ext uri="{BB962C8B-B14F-4D97-AF65-F5344CB8AC3E}">
        <p14:creationId xmlns:p14="http://schemas.microsoft.com/office/powerpoint/2010/main" val="3981526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5"/>
          <p:cNvSpPr txBox="1">
            <a:spLocks noGrp="1" noChangeArrowheads="1"/>
          </p:cNvSpPr>
          <p:nvPr/>
        </p:nvSpPr>
        <p:spPr bwMode="auto">
          <a:xfrm>
            <a:off x="4114800" y="9137650"/>
            <a:ext cx="3195638" cy="452438"/>
          </a:xfrm>
          <a:prstGeom prst="rect">
            <a:avLst/>
          </a:prstGeom>
          <a:noFill/>
          <a:ln w="9525">
            <a:noFill/>
            <a:miter lim="800000"/>
            <a:headEnd/>
            <a:tailEnd/>
          </a:ln>
        </p:spPr>
        <p:txBody>
          <a:bodyPr lIns="16234" tIns="0" rIns="16234" bIns="0" anchor="b"/>
          <a:lstStyle/>
          <a:p>
            <a:pPr algn="r" defTabSz="779463"/>
            <a:fld id="{DD90AD5B-EF8A-45E2-B380-A285D9EF3768}" type="slidenum">
              <a:rPr lang="en-US" sz="800" i="1">
                <a:latin typeface="Times New Roman" pitchFamily="18" charset="0"/>
              </a:rPr>
              <a:pPr algn="r" defTabSz="779463"/>
              <a:t>59</a:t>
            </a:fld>
            <a:endParaRPr lang="en-US" sz="800" i="1">
              <a:latin typeface="Times New Roman" pitchFamily="18" charset="0"/>
            </a:endParaRPr>
          </a:p>
        </p:txBody>
      </p:sp>
      <p:sp>
        <p:nvSpPr>
          <p:cNvPr id="14336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CBCBF37D-7526-449B-8EA5-9A7BE36E36DB}" type="slidenum">
              <a:rPr lang="en-US" sz="1300">
                <a:latin typeface="Times New Roman" pitchFamily="18" charset="0"/>
              </a:rPr>
              <a:pPr algn="r" defTabSz="966788" eaLnBrk="1" hangingPunct="1"/>
              <a:t>59</a:t>
            </a:fld>
            <a:endParaRPr lang="en-US" sz="1300">
              <a:latin typeface="Times New Roman" pitchFamily="18" charset="0"/>
            </a:endParaRPr>
          </a:p>
        </p:txBody>
      </p:sp>
      <p:sp>
        <p:nvSpPr>
          <p:cNvPr id="143364" name="Rectangle 2"/>
          <p:cNvSpPr>
            <a:spLocks noGrp="1" noRot="1" noChangeAspect="1" noChangeArrowheads="1" noTextEdit="1"/>
          </p:cNvSpPr>
          <p:nvPr>
            <p:ph type="sldImg"/>
          </p:nvPr>
        </p:nvSpPr>
        <p:spPr>
          <a:xfrm>
            <a:off x="1257300" y="720725"/>
            <a:ext cx="4800600" cy="3600450"/>
          </a:xfrm>
          <a:ln/>
        </p:spPr>
      </p:sp>
      <p:sp>
        <p:nvSpPr>
          <p:cNvPr id="143365" name="Rectangle 3"/>
          <p:cNvSpPr>
            <a:spLocks noGrp="1" noChangeArrowheads="1"/>
          </p:cNvSpPr>
          <p:nvPr>
            <p:ph type="body" idx="1"/>
          </p:nvPr>
        </p:nvSpPr>
        <p:spPr>
          <a:xfrm>
            <a:off x="974725" y="4560888"/>
            <a:ext cx="5365750" cy="4319587"/>
          </a:xfrm>
          <a:noFill/>
          <a:ln/>
        </p:spPr>
        <p:txBody>
          <a:bodyPr wrap="none" lIns="96661" tIns="48331" rIns="96661" bIns="48331"/>
          <a:lstStyle/>
          <a:p>
            <a:pPr eaLnBrk="1" hangingPunct="1"/>
            <a:endParaRPr lang="en-US"/>
          </a:p>
        </p:txBody>
      </p:sp>
    </p:spTree>
    <p:extLst>
      <p:ext uri="{BB962C8B-B14F-4D97-AF65-F5344CB8AC3E}">
        <p14:creationId xmlns:p14="http://schemas.microsoft.com/office/powerpoint/2010/main" val="13953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5"/>
          <p:cNvSpPr txBox="1">
            <a:spLocks noGrp="1" noChangeArrowheads="1"/>
          </p:cNvSpPr>
          <p:nvPr/>
        </p:nvSpPr>
        <p:spPr bwMode="auto">
          <a:xfrm>
            <a:off x="4114800" y="9137650"/>
            <a:ext cx="3195638" cy="452438"/>
          </a:xfrm>
          <a:prstGeom prst="rect">
            <a:avLst/>
          </a:prstGeom>
          <a:noFill/>
          <a:ln w="9525">
            <a:noFill/>
            <a:miter lim="800000"/>
            <a:headEnd/>
            <a:tailEnd/>
          </a:ln>
        </p:spPr>
        <p:txBody>
          <a:bodyPr lIns="16234" tIns="0" rIns="16234" bIns="0" anchor="b"/>
          <a:lstStyle/>
          <a:p>
            <a:pPr algn="r" defTabSz="779463"/>
            <a:fld id="{D9240A94-E2AB-4D33-9FC4-BB1E69CBBA47}" type="slidenum">
              <a:rPr lang="en-US" sz="800" i="1">
                <a:latin typeface="Times New Roman" pitchFamily="18" charset="0"/>
              </a:rPr>
              <a:pPr algn="r" defTabSz="779463"/>
              <a:t>60</a:t>
            </a:fld>
            <a:endParaRPr lang="en-US" sz="800" i="1">
              <a:latin typeface="Times New Roman" pitchFamily="18" charset="0"/>
            </a:endParaRPr>
          </a:p>
        </p:txBody>
      </p:sp>
      <p:sp>
        <p:nvSpPr>
          <p:cNvPr id="14541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93BE25A2-137F-426A-90C6-4746912F51EE}" type="slidenum">
              <a:rPr lang="en-US" sz="1300">
                <a:latin typeface="Times New Roman" pitchFamily="18" charset="0"/>
              </a:rPr>
              <a:pPr algn="r" defTabSz="966788" eaLnBrk="1" hangingPunct="1"/>
              <a:t>60</a:t>
            </a:fld>
            <a:endParaRPr lang="en-US" sz="1300">
              <a:latin typeface="Times New Roman" pitchFamily="18" charset="0"/>
            </a:endParaRPr>
          </a:p>
        </p:txBody>
      </p:sp>
      <p:sp>
        <p:nvSpPr>
          <p:cNvPr id="145412" name="Rectangle 2"/>
          <p:cNvSpPr>
            <a:spLocks noGrp="1" noRot="1" noChangeAspect="1" noChangeArrowheads="1" noTextEdit="1"/>
          </p:cNvSpPr>
          <p:nvPr>
            <p:ph type="sldImg"/>
          </p:nvPr>
        </p:nvSpPr>
        <p:spPr>
          <a:xfrm>
            <a:off x="1257300" y="720725"/>
            <a:ext cx="4800600" cy="3600450"/>
          </a:xfrm>
          <a:ln/>
        </p:spPr>
      </p:sp>
      <p:sp>
        <p:nvSpPr>
          <p:cNvPr id="145413" name="Rectangle 3"/>
          <p:cNvSpPr>
            <a:spLocks noGrp="1" noChangeArrowheads="1"/>
          </p:cNvSpPr>
          <p:nvPr>
            <p:ph type="body" idx="1"/>
          </p:nvPr>
        </p:nvSpPr>
        <p:spPr>
          <a:xfrm>
            <a:off x="974725" y="4560888"/>
            <a:ext cx="5365750" cy="4319587"/>
          </a:xfrm>
          <a:noFill/>
          <a:ln/>
        </p:spPr>
        <p:txBody>
          <a:bodyPr wrap="none" lIns="96661" tIns="48331" rIns="96661" bIns="48331"/>
          <a:lstStyle/>
          <a:p>
            <a:pPr eaLnBrk="1" hangingPunct="1"/>
            <a:r>
              <a:rPr lang="en-US" sz="1200" dirty="0"/>
              <a:t>A </a:t>
            </a:r>
            <a:r>
              <a:rPr lang="en-US" sz="1200" b="1" dirty="0"/>
              <a:t>business model</a:t>
            </a:r>
            <a:r>
              <a:rPr lang="en-US" sz="1200" dirty="0"/>
              <a:t> describes the rationale of how an organization creates, delivers, and captures value</a:t>
            </a:r>
            <a:r>
              <a:rPr lang="en-US" sz="1200" baseline="30000" dirty="0">
                <a:hlinkClick r:id="rId3"/>
              </a:rPr>
              <a:t>[1]</a:t>
            </a:r>
            <a:r>
              <a:rPr lang="en-US" sz="1200" dirty="0"/>
              <a:t> - economic, social, or other forms of value. The term business model is thus used for a broad range of informal and formal descriptions to represent core aspects of a business, including purpose, offerings, strategies, infrastructure, organizational structures, trading practices, and operational processes and policies.</a:t>
            </a:r>
          </a:p>
          <a:p>
            <a:r>
              <a:rPr lang="en-US" sz="1200" b="1" dirty="0"/>
              <a:t>Business process</a:t>
            </a:r>
          </a:p>
          <a:p>
            <a:r>
              <a:rPr lang="en-US" sz="1200" dirty="0"/>
              <a:t>A </a:t>
            </a:r>
            <a:r>
              <a:rPr lang="en-US" sz="1200" dirty="0">
                <a:hlinkClick r:id="rId4" tooltip="Business process"/>
              </a:rPr>
              <a:t>business process</a:t>
            </a:r>
            <a:r>
              <a:rPr lang="en-US" sz="1200" dirty="0"/>
              <a:t> is a collection of related, structured activities or </a:t>
            </a:r>
            <a:r>
              <a:rPr lang="en-US" sz="1200" dirty="0">
                <a:hlinkClick r:id="rId5" tooltip="Tasks"/>
              </a:rPr>
              <a:t>tasks</a:t>
            </a:r>
            <a:r>
              <a:rPr lang="en-US" sz="1200" dirty="0"/>
              <a:t> that produce a specific service or product (serve a particular goal) for a particular customer or customers</a:t>
            </a:r>
          </a:p>
          <a:p>
            <a:r>
              <a:rPr lang="en-US" sz="1200" dirty="0"/>
              <a:t>Data modeling is a </a:t>
            </a:r>
            <a:r>
              <a:rPr lang="en-US" sz="1200" dirty="0">
                <a:hlinkClick r:id="rId6" tooltip="Software development process"/>
              </a:rPr>
              <a:t>method</a:t>
            </a:r>
            <a:r>
              <a:rPr lang="en-US" sz="1200" dirty="0"/>
              <a:t> used to define and analyze data </a:t>
            </a:r>
            <a:r>
              <a:rPr lang="en-US" sz="1200" dirty="0">
                <a:hlinkClick r:id="rId7" tooltip="Requirement"/>
              </a:rPr>
              <a:t>requirements</a:t>
            </a:r>
            <a:r>
              <a:rPr lang="en-US" sz="1200" dirty="0"/>
              <a:t> needed to support the </a:t>
            </a:r>
            <a:r>
              <a:rPr lang="en-US" sz="1200" dirty="0">
                <a:hlinkClick r:id="rId4" tooltip="Business process"/>
              </a:rPr>
              <a:t>business processes</a:t>
            </a:r>
            <a:r>
              <a:rPr lang="en-US" sz="1200" dirty="0"/>
              <a:t> of an organization. The data requirements are recorded as a </a:t>
            </a:r>
            <a:r>
              <a:rPr lang="en-US" sz="1200" dirty="0">
                <a:hlinkClick r:id="rId8" tooltip="Conceptual schema"/>
              </a:rPr>
              <a:t>conceptual data model</a:t>
            </a:r>
            <a:r>
              <a:rPr lang="en-US" sz="1200" dirty="0"/>
              <a:t> with associated </a:t>
            </a:r>
            <a:r>
              <a:rPr lang="en-US" sz="1200" dirty="0">
                <a:hlinkClick r:id="rId9" tooltip="Data Definition Language"/>
              </a:rPr>
              <a:t>data definitions</a:t>
            </a:r>
            <a:r>
              <a:rPr lang="en-US" sz="1200" dirty="0"/>
              <a:t>. Actual implementation of the </a:t>
            </a:r>
            <a:r>
              <a:rPr lang="en-US" sz="1200" dirty="0">
                <a:hlinkClick r:id="rId10" tooltip="Conceptual modeling"/>
              </a:rPr>
              <a:t>conceptual model</a:t>
            </a:r>
            <a:r>
              <a:rPr lang="en-US" sz="1200" dirty="0"/>
              <a:t> is called a </a:t>
            </a:r>
            <a:r>
              <a:rPr lang="en-US" sz="1200" dirty="0">
                <a:hlinkClick r:id="rId11" tooltip="Logical data model"/>
              </a:rPr>
              <a:t>logical data model</a:t>
            </a:r>
            <a:r>
              <a:rPr lang="en-US" sz="1200" dirty="0"/>
              <a:t>. To implement one conceptual data model may require multiple logical data models. Data modeling defines not just data elements, but their structures and relationships between them </a:t>
            </a:r>
            <a:r>
              <a:rPr lang="en-US" sz="1200" baseline="30000" dirty="0">
                <a:hlinkClick r:id="rId12"/>
              </a:rPr>
              <a:t>[2]</a:t>
            </a:r>
            <a:r>
              <a:rPr lang="en-US" sz="1200" dirty="0"/>
              <a:t> Data modeling techniques and methodologies are used to model data in a standard, consistent, predictable manner in order to manage it as a resource. The use of data modeling standards is strongly recommended for all projects requiring a standard means of defining and analyzing data within an organization, </a:t>
            </a:r>
            <a:r>
              <a:rPr lang="en-US" sz="1200" dirty="0" err="1"/>
              <a:t>eg</a:t>
            </a:r>
            <a:r>
              <a:rPr lang="en-US" sz="1200" dirty="0"/>
              <a:t> using data modeling:</a:t>
            </a:r>
          </a:p>
          <a:p>
            <a:r>
              <a:rPr lang="en-US" sz="1200" dirty="0"/>
              <a:t>to manage data as a resource;</a:t>
            </a:r>
          </a:p>
          <a:p>
            <a:r>
              <a:rPr lang="en-US" sz="1200" dirty="0"/>
              <a:t>for the integration of information systems;</a:t>
            </a:r>
          </a:p>
          <a:p>
            <a:r>
              <a:rPr lang="en-US" sz="1200" dirty="0"/>
              <a:t>for designing databases/data warehouses (aka data repositories)</a:t>
            </a:r>
          </a:p>
          <a:p>
            <a:r>
              <a:rPr lang="en-US" sz="1200" dirty="0">
                <a:hlinkClick r:id="rId13" tooltip="Data model"/>
              </a:rPr>
              <a:t>Data models</a:t>
            </a:r>
            <a:r>
              <a:rPr lang="en-US" sz="1200" dirty="0"/>
              <a:t> support data and </a:t>
            </a:r>
            <a:r>
              <a:rPr lang="en-US" sz="1200" dirty="0">
                <a:hlinkClick r:id="rId14" tooltip="Computer"/>
              </a:rPr>
              <a:t>computer systems</a:t>
            </a:r>
            <a:r>
              <a:rPr lang="en-US" sz="1200" dirty="0"/>
              <a:t> by providing the definition and format of </a:t>
            </a:r>
            <a:r>
              <a:rPr lang="en-US" sz="1200" dirty="0">
                <a:hlinkClick r:id="rId15" tooltip="Data"/>
              </a:rPr>
              <a:t>data</a:t>
            </a:r>
            <a:r>
              <a:rPr lang="en-US" sz="1200" dirty="0"/>
              <a:t>. If this is done consistently across systems then compatibility of data can be achieved. If the same data structures are used to store and access data then different applications can share data. The results of this are indicated above. However, systems and interfaces often cost more than they should, to build, operate, and maintain. They may also constrain the business rather than support it. A major cause is that the quality of the data models implemented in systems and interfaces is poor.</a:t>
            </a:r>
            <a:r>
              <a:rPr lang="en-US" sz="1200" baseline="30000" dirty="0">
                <a:hlinkClick r:id="rId12"/>
              </a:rPr>
              <a:t>[1]</a:t>
            </a:r>
            <a:endParaRPr lang="en-US" sz="1200" dirty="0"/>
          </a:p>
          <a:p>
            <a:r>
              <a:rPr lang="en-US" sz="1200" dirty="0"/>
              <a:t>Business rules, specific to how things are done in a particular place, are often fixed in the structure of a data model. This means that small changes in the way business is conducted lead to large changes in computer systems and interfaces.</a:t>
            </a:r>
          </a:p>
          <a:p>
            <a:r>
              <a:rPr lang="en-US" sz="1200" dirty="0"/>
              <a:t>Entity types are often not identified, or incorrectly identified. This can lead to replication of data, data structure, and functionality, together with the attendant costs of that duplication in development and maintenance.</a:t>
            </a:r>
          </a:p>
          <a:p>
            <a:r>
              <a:rPr lang="en-US" sz="1200" dirty="0"/>
              <a:t>Data models for different systems are arbitrarily different. The result of this is that complex interfaces are required between systems that share data. These interfaces can account for between 25-70% of the cost of current systems.</a:t>
            </a:r>
          </a:p>
          <a:p>
            <a:r>
              <a:rPr lang="en-US" sz="1200" dirty="0"/>
              <a:t>Data cannot be shared electronically with customers and suppliers, because the structure and meaning of data has not been </a:t>
            </a:r>
            <a:r>
              <a:rPr lang="en-US" sz="1200" dirty="0" err="1"/>
              <a:t>standardised</a:t>
            </a:r>
            <a:r>
              <a:rPr lang="en-US" sz="1200" dirty="0"/>
              <a:t>. For example, engineering design data and drawings for process plant are still sometimes exchanged on paper.</a:t>
            </a:r>
          </a:p>
          <a:p>
            <a:pPr eaLnBrk="1" hangingPunct="1"/>
            <a:r>
              <a:rPr lang="en-US" sz="1200" b="1" dirty="0"/>
              <a:t>Data modeling </a:t>
            </a:r>
            <a:r>
              <a:rPr lang="en-US" sz="1200" dirty="0"/>
              <a:t>is a way to structure and organize data so it can be used easily by databases. Unstructured data can be found in word processing documents, </a:t>
            </a:r>
            <a:r>
              <a:rPr lang="en-US" sz="1200" dirty="0">
                <a:hlinkClick r:id="rId16"/>
              </a:rPr>
              <a:t>email</a:t>
            </a:r>
            <a:r>
              <a:rPr lang="en-US" sz="1200" dirty="0"/>
              <a:t> messages, audio or video files, and design programs. Data modeling doesn't want these "ugly" data; rather, data modeling wants data that is all made up in a nice, neat package for processing by a database. So in a way, data modeling is concerned with how the data looks.</a:t>
            </a:r>
          </a:p>
        </p:txBody>
      </p:sp>
    </p:spTree>
    <p:extLst>
      <p:ext uri="{BB962C8B-B14F-4D97-AF65-F5344CB8AC3E}">
        <p14:creationId xmlns:p14="http://schemas.microsoft.com/office/powerpoint/2010/main" val="1583763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5"/>
          <p:cNvSpPr txBox="1">
            <a:spLocks noGrp="1" noChangeArrowheads="1"/>
          </p:cNvSpPr>
          <p:nvPr/>
        </p:nvSpPr>
        <p:spPr bwMode="auto">
          <a:xfrm>
            <a:off x="4114800" y="9137650"/>
            <a:ext cx="3195638" cy="452438"/>
          </a:xfrm>
          <a:prstGeom prst="rect">
            <a:avLst/>
          </a:prstGeom>
          <a:noFill/>
          <a:ln w="9525">
            <a:noFill/>
            <a:miter lim="800000"/>
            <a:headEnd/>
            <a:tailEnd/>
          </a:ln>
        </p:spPr>
        <p:txBody>
          <a:bodyPr lIns="16234" tIns="0" rIns="16234" bIns="0" anchor="b"/>
          <a:lstStyle/>
          <a:p>
            <a:pPr algn="r" defTabSz="779463"/>
            <a:fld id="{CAB50827-14A4-4D6D-837D-2222543537CE}" type="slidenum">
              <a:rPr lang="en-US" sz="800" i="1">
                <a:latin typeface="Times New Roman" pitchFamily="18" charset="0"/>
              </a:rPr>
              <a:pPr algn="r" defTabSz="779463"/>
              <a:t>61</a:t>
            </a:fld>
            <a:endParaRPr lang="en-US" sz="800" i="1">
              <a:latin typeface="Times New Roman" pitchFamily="18" charset="0"/>
            </a:endParaRPr>
          </a:p>
        </p:txBody>
      </p:sp>
      <p:sp>
        <p:nvSpPr>
          <p:cNvPr id="14745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15F4F685-E297-4AFB-8DC6-322274B9F460}" type="slidenum">
              <a:rPr lang="en-US" sz="1300">
                <a:latin typeface="Times New Roman" pitchFamily="18" charset="0"/>
              </a:rPr>
              <a:pPr algn="r" defTabSz="966788" eaLnBrk="1" hangingPunct="1"/>
              <a:t>61</a:t>
            </a:fld>
            <a:endParaRPr lang="en-US" sz="1300">
              <a:latin typeface="Times New Roman" pitchFamily="18" charset="0"/>
            </a:endParaRPr>
          </a:p>
        </p:txBody>
      </p:sp>
      <p:sp>
        <p:nvSpPr>
          <p:cNvPr id="147460" name="Rectangle 2"/>
          <p:cNvSpPr>
            <a:spLocks noGrp="1" noRot="1" noChangeAspect="1" noChangeArrowheads="1" noTextEdit="1"/>
          </p:cNvSpPr>
          <p:nvPr>
            <p:ph type="sldImg"/>
          </p:nvPr>
        </p:nvSpPr>
        <p:spPr>
          <a:xfrm>
            <a:off x="1257300" y="720725"/>
            <a:ext cx="4800600" cy="3600450"/>
          </a:xfrm>
          <a:ln/>
        </p:spPr>
      </p:sp>
      <p:sp>
        <p:nvSpPr>
          <p:cNvPr id="147461" name="Rectangle 3"/>
          <p:cNvSpPr>
            <a:spLocks noGrp="1" noChangeArrowheads="1"/>
          </p:cNvSpPr>
          <p:nvPr>
            <p:ph type="body" idx="1"/>
          </p:nvPr>
        </p:nvSpPr>
        <p:spPr>
          <a:xfrm>
            <a:off x="974725" y="4560888"/>
            <a:ext cx="5365750" cy="4319587"/>
          </a:xfrm>
          <a:noFill/>
          <a:ln/>
        </p:spPr>
        <p:txBody>
          <a:bodyPr wrap="none" lIns="96661" tIns="48331" rIns="96661" bIns="48331"/>
          <a:lstStyle/>
          <a:p>
            <a:r>
              <a:rPr lang="en-US" dirty="0"/>
              <a:t>Process models are </a:t>
            </a:r>
            <a:r>
              <a:rPr lang="en-US" dirty="0">
                <a:hlinkClick r:id="rId3" tooltip="wiktionary:Process"/>
              </a:rPr>
              <a:t>processes</a:t>
            </a:r>
            <a:r>
              <a:rPr lang="en-US" dirty="0"/>
              <a:t> of the same nature that are classified together into a model. Thus, a process model is a description of a process at the type level. Since the process model is at the type level, a process is an instantiation of it. The same process model is used repeatedly for the development of many applications and thus, has many instantiations. One possible use of a process model is to prescribe how things must/should/could be done in contrast to the process itself which is really what happens. A process model is roughly an anticipation of what the process will look like. What the process shall be will be determined during actual system development.</a:t>
            </a:r>
            <a:r>
              <a:rPr lang="en-US" baseline="30000" dirty="0">
                <a:hlinkClick r:id="rId4"/>
              </a:rPr>
              <a:t>[2]</a:t>
            </a:r>
            <a:endParaRPr lang="en-US" dirty="0"/>
          </a:p>
          <a:p>
            <a:r>
              <a:rPr lang="en-US" dirty="0"/>
              <a:t>The goals of a process model are to be:</a:t>
            </a:r>
          </a:p>
          <a:p>
            <a:r>
              <a:rPr lang="en-US" dirty="0"/>
              <a:t>Descriptive </a:t>
            </a:r>
          </a:p>
          <a:p>
            <a:pPr lvl="1"/>
            <a:r>
              <a:rPr lang="en-US" dirty="0"/>
              <a:t>Track what actually happens during a process.</a:t>
            </a:r>
          </a:p>
          <a:p>
            <a:pPr lvl="1"/>
            <a:r>
              <a:rPr lang="en-US" dirty="0"/>
              <a:t>Takes the point of view of an external observer who looks at the way a process has been performed and determines the improvements that have to be made to make it perform more effectively or efficiently.</a:t>
            </a:r>
          </a:p>
          <a:p>
            <a:r>
              <a:rPr lang="en-US" dirty="0"/>
              <a:t>Prescriptive </a:t>
            </a:r>
          </a:p>
          <a:p>
            <a:pPr lvl="1"/>
            <a:r>
              <a:rPr lang="en-US" dirty="0"/>
              <a:t>Defines the desired processes and how they should/could/might be performed.</a:t>
            </a:r>
          </a:p>
          <a:p>
            <a:pPr lvl="1"/>
            <a:r>
              <a:rPr lang="en-US" dirty="0"/>
              <a:t>Lays down rules, guidelines, and behavior patterns which, if followed, would lead to the desired process performance. They can range from strict enforcement to flexible guidance.</a:t>
            </a:r>
          </a:p>
          <a:p>
            <a:r>
              <a:rPr lang="en-US" dirty="0"/>
              <a:t>Explanatory </a:t>
            </a:r>
          </a:p>
          <a:p>
            <a:pPr lvl="1"/>
            <a:r>
              <a:rPr lang="en-US" dirty="0"/>
              <a:t>Provides explanations about the rationale of processes.</a:t>
            </a:r>
          </a:p>
          <a:p>
            <a:pPr lvl="1"/>
            <a:r>
              <a:rPr lang="en-US" dirty="0"/>
              <a:t>Explore and evaluate the several possible courses of action based on rational </a:t>
            </a:r>
            <a:r>
              <a:rPr lang="en-US" dirty="0">
                <a:hlinkClick r:id="rId5" tooltip="Arguments"/>
              </a:rPr>
              <a:t>arguments</a:t>
            </a:r>
            <a:r>
              <a:rPr lang="en-US" dirty="0"/>
              <a:t>.</a:t>
            </a:r>
          </a:p>
          <a:p>
            <a:pPr lvl="1"/>
            <a:r>
              <a:rPr lang="en-US" dirty="0"/>
              <a:t>Establish an explicit link between processes and the requirements that the model needs to fulfill.</a:t>
            </a:r>
          </a:p>
          <a:p>
            <a:pPr lvl="1"/>
            <a:r>
              <a:rPr lang="en-US" dirty="0"/>
              <a:t>Pre-defines points at which data can be extracted for reporting purposes.</a:t>
            </a:r>
          </a:p>
          <a:p>
            <a:pPr eaLnBrk="1" hangingPunct="1"/>
            <a:endParaRPr lang="en-US" dirty="0"/>
          </a:p>
          <a:p>
            <a:pPr eaLnBrk="1" hangingPunct="1"/>
            <a:endParaRPr lang="en-US" dirty="0"/>
          </a:p>
          <a:p>
            <a:pPr eaLnBrk="1" hangingPunct="1"/>
            <a:r>
              <a:rPr lang="en-GB" dirty="0"/>
              <a:t>SQL; Focus, </a:t>
            </a:r>
            <a:r>
              <a:rPr lang="en-GB" dirty="0" err="1"/>
              <a:t>Metafont</a:t>
            </a:r>
            <a:r>
              <a:rPr lang="en-GB" dirty="0"/>
              <a:t>, PostScript, S, IDL-PV, WAVE, Gauss, Mathematica,</a:t>
            </a:r>
            <a:endParaRPr lang="en-US" dirty="0"/>
          </a:p>
        </p:txBody>
      </p:sp>
    </p:spTree>
    <p:extLst>
      <p:ext uri="{BB962C8B-B14F-4D97-AF65-F5344CB8AC3E}">
        <p14:creationId xmlns:p14="http://schemas.microsoft.com/office/powerpoint/2010/main" val="647390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strike="noStrike" kern="1200" dirty="0">
                <a:solidFill>
                  <a:schemeClr val="tx1"/>
                </a:solidFill>
                <a:effectLst/>
                <a:latin typeface="+mn-lt"/>
                <a:ea typeface="+mn-ea"/>
                <a:cs typeface="+mn-cs"/>
              </a:rPr>
              <a:t>In </a:t>
            </a:r>
            <a:r>
              <a:rPr lang="en-NZ" sz="1200" b="1" i="0" u="none" strike="noStrike" kern="1200" dirty="0">
                <a:solidFill>
                  <a:schemeClr val="tx1"/>
                </a:solidFill>
                <a:effectLst/>
                <a:latin typeface="+mn-lt"/>
                <a:ea typeface="+mn-ea"/>
                <a:cs typeface="+mn-cs"/>
              </a:rPr>
              <a:t>requirements</a:t>
            </a:r>
            <a:r>
              <a:rPr lang="en-NZ" sz="1200" b="0" i="0" u="none" strike="noStrike" kern="1200" dirty="0">
                <a:solidFill>
                  <a:schemeClr val="tx1"/>
                </a:solidFill>
                <a:effectLst/>
                <a:latin typeface="+mn-lt"/>
                <a:ea typeface="+mn-ea"/>
                <a:cs typeface="+mn-cs"/>
              </a:rPr>
              <a:t> engineering, </a:t>
            </a:r>
            <a:r>
              <a:rPr lang="en-NZ" sz="1200" b="1" i="0" u="none" strike="noStrike" kern="1200" dirty="0">
                <a:solidFill>
                  <a:schemeClr val="tx1"/>
                </a:solidFill>
                <a:effectLst/>
                <a:latin typeface="+mn-lt"/>
                <a:ea typeface="+mn-ea"/>
                <a:cs typeface="+mn-cs"/>
              </a:rPr>
              <a:t>requirements elicitation</a:t>
            </a:r>
            <a:r>
              <a:rPr lang="en-NZ" sz="1200" b="0" i="0" u="none" strike="noStrike" kern="1200" dirty="0">
                <a:solidFill>
                  <a:schemeClr val="tx1"/>
                </a:solidFill>
                <a:effectLst/>
                <a:latin typeface="+mn-lt"/>
                <a:ea typeface="+mn-ea"/>
                <a:cs typeface="+mn-cs"/>
              </a:rPr>
              <a:t> is the practice of researching and discovering the </a:t>
            </a:r>
            <a:r>
              <a:rPr lang="en-NZ" sz="1200" b="1" i="0" u="none" strike="noStrike" kern="1200" dirty="0">
                <a:solidFill>
                  <a:schemeClr val="tx1"/>
                </a:solidFill>
                <a:effectLst/>
                <a:latin typeface="+mn-lt"/>
                <a:ea typeface="+mn-ea"/>
                <a:cs typeface="+mn-cs"/>
              </a:rPr>
              <a:t>requirements</a:t>
            </a:r>
            <a:r>
              <a:rPr lang="en-NZ" sz="1200" b="0" i="0" u="none" strike="noStrike" kern="1200" dirty="0">
                <a:solidFill>
                  <a:schemeClr val="tx1"/>
                </a:solidFill>
                <a:effectLst/>
                <a:latin typeface="+mn-lt"/>
                <a:ea typeface="+mn-ea"/>
                <a:cs typeface="+mn-cs"/>
              </a:rPr>
              <a:t> of a system from users, customers, and other stakeholders. The practice is also sometimes referred to as "</a:t>
            </a:r>
            <a:r>
              <a:rPr lang="en-NZ" sz="1200" b="1" i="0" u="none" strike="noStrike" kern="1200" dirty="0">
                <a:solidFill>
                  <a:schemeClr val="tx1"/>
                </a:solidFill>
                <a:effectLst/>
                <a:latin typeface="+mn-lt"/>
                <a:ea typeface="+mn-ea"/>
                <a:cs typeface="+mn-cs"/>
              </a:rPr>
              <a:t>requirement</a:t>
            </a:r>
            <a:r>
              <a:rPr lang="en-NZ" sz="1200" b="0" i="0" u="none" strike="noStrike" kern="1200" dirty="0">
                <a:solidFill>
                  <a:schemeClr val="tx1"/>
                </a:solidFill>
                <a:effectLst/>
                <a:latin typeface="+mn-lt"/>
                <a:ea typeface="+mn-ea"/>
                <a:cs typeface="+mn-cs"/>
              </a:rPr>
              <a:t> gathering".</a:t>
            </a:r>
            <a:endParaRPr lang="en-US" dirty="0"/>
          </a:p>
        </p:txBody>
      </p:sp>
      <p:sp>
        <p:nvSpPr>
          <p:cNvPr id="4" name="Slide Number Placeholder 3"/>
          <p:cNvSpPr>
            <a:spLocks noGrp="1"/>
          </p:cNvSpPr>
          <p:nvPr>
            <p:ph type="sldNum" sz="quarter" idx="5"/>
          </p:nvPr>
        </p:nvSpPr>
        <p:spPr/>
        <p:txBody>
          <a:bodyPr/>
          <a:lstStyle/>
          <a:p>
            <a:fld id="{51D5A050-7306-7B4E-867E-A3663FBCD5C6}" type="slidenum">
              <a:rPr lang="en-US" smtClean="0"/>
              <a:pPr/>
              <a:t>8</a:t>
            </a:fld>
            <a:endParaRPr lang="en-US"/>
          </a:p>
        </p:txBody>
      </p:sp>
    </p:spTree>
    <p:extLst>
      <p:ext uri="{BB962C8B-B14F-4D97-AF65-F5344CB8AC3E}">
        <p14:creationId xmlns:p14="http://schemas.microsoft.com/office/powerpoint/2010/main" val="650505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5"/>
          <p:cNvSpPr txBox="1">
            <a:spLocks noGrp="1" noChangeArrowheads="1"/>
          </p:cNvSpPr>
          <p:nvPr/>
        </p:nvSpPr>
        <p:spPr bwMode="auto">
          <a:xfrm>
            <a:off x="4114800" y="9137650"/>
            <a:ext cx="3195638" cy="452438"/>
          </a:xfrm>
          <a:prstGeom prst="rect">
            <a:avLst/>
          </a:prstGeom>
          <a:noFill/>
          <a:ln w="9525">
            <a:noFill/>
            <a:miter lim="800000"/>
            <a:headEnd/>
            <a:tailEnd/>
          </a:ln>
        </p:spPr>
        <p:txBody>
          <a:bodyPr lIns="16234" tIns="0" rIns="16234" bIns="0" anchor="b"/>
          <a:lstStyle/>
          <a:p>
            <a:pPr algn="r" defTabSz="779463"/>
            <a:fld id="{96178956-734D-47F7-8295-3841B050E3FF}" type="slidenum">
              <a:rPr lang="en-US" sz="800" i="1">
                <a:latin typeface="Times New Roman" pitchFamily="18" charset="0"/>
              </a:rPr>
              <a:pPr algn="r" defTabSz="779463"/>
              <a:t>62</a:t>
            </a:fld>
            <a:endParaRPr lang="en-US" sz="800" i="1">
              <a:latin typeface="Times New Roman" pitchFamily="18" charset="0"/>
            </a:endParaRPr>
          </a:p>
        </p:txBody>
      </p:sp>
      <p:sp>
        <p:nvSpPr>
          <p:cNvPr id="14950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B13D1AA6-F0D3-46E6-AE69-BBFF50AB0D11}" type="slidenum">
              <a:rPr lang="en-US" sz="1300">
                <a:latin typeface="Times New Roman" pitchFamily="18" charset="0"/>
              </a:rPr>
              <a:pPr algn="r" defTabSz="966788" eaLnBrk="1" hangingPunct="1"/>
              <a:t>62</a:t>
            </a:fld>
            <a:endParaRPr lang="en-US" sz="1300">
              <a:latin typeface="Times New Roman" pitchFamily="18" charset="0"/>
            </a:endParaRPr>
          </a:p>
        </p:txBody>
      </p:sp>
      <p:sp>
        <p:nvSpPr>
          <p:cNvPr id="149508" name="Rectangle 2"/>
          <p:cNvSpPr>
            <a:spLocks noGrp="1" noRot="1" noChangeAspect="1" noChangeArrowheads="1" noTextEdit="1"/>
          </p:cNvSpPr>
          <p:nvPr>
            <p:ph type="sldImg"/>
          </p:nvPr>
        </p:nvSpPr>
        <p:spPr>
          <a:xfrm>
            <a:off x="1257300" y="720725"/>
            <a:ext cx="4800600" cy="3600450"/>
          </a:xfrm>
          <a:ln/>
        </p:spPr>
      </p:sp>
      <p:sp>
        <p:nvSpPr>
          <p:cNvPr id="149509" name="Rectangle 3"/>
          <p:cNvSpPr>
            <a:spLocks noGrp="1" noChangeArrowheads="1"/>
          </p:cNvSpPr>
          <p:nvPr>
            <p:ph type="body" idx="1"/>
          </p:nvPr>
        </p:nvSpPr>
        <p:spPr>
          <a:xfrm>
            <a:off x="974725" y="4560888"/>
            <a:ext cx="5365750" cy="4319587"/>
          </a:xfrm>
          <a:noFill/>
          <a:ln/>
        </p:spPr>
        <p:txBody>
          <a:bodyPr wrap="none" lIns="96661" tIns="48331" rIns="96661" bIns="48331"/>
          <a:lstStyle/>
          <a:p>
            <a:pPr eaLnBrk="1" hangingPunct="1"/>
            <a:r>
              <a:rPr lang="en-US" b="1" dirty="0">
                <a:solidFill>
                  <a:srgbClr val="FF0000"/>
                </a:solidFill>
              </a:rPr>
              <a:t>Turnover&gt; Result, yield </a:t>
            </a:r>
          </a:p>
          <a:p>
            <a:pPr eaLnBrk="1" hangingPunct="1"/>
            <a:r>
              <a:rPr lang="en-US" b="1" dirty="0">
                <a:solidFill>
                  <a:srgbClr val="0000FF"/>
                </a:solidFill>
              </a:rPr>
              <a:t>large, but scalable?? projects</a:t>
            </a:r>
            <a:r>
              <a:rPr lang="en-US" b="1" dirty="0">
                <a:solidFill>
                  <a:srgbClr val="000000"/>
                </a:solidFill>
              </a:rPr>
              <a:t>, RAD requires</a:t>
            </a:r>
          </a:p>
        </p:txBody>
      </p:sp>
    </p:spTree>
    <p:extLst>
      <p:ext uri="{BB962C8B-B14F-4D97-AF65-F5344CB8AC3E}">
        <p14:creationId xmlns:p14="http://schemas.microsoft.com/office/powerpoint/2010/main" val="2313462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xfrm>
            <a:off x="1258888" y="720725"/>
            <a:ext cx="4800600" cy="3600450"/>
          </a:xfrm>
          <a:ln/>
        </p:spPr>
      </p:sp>
      <p:sp>
        <p:nvSpPr>
          <p:cNvPr id="169987" name="Rectangle 3"/>
          <p:cNvSpPr>
            <a:spLocks noGrp="1" noChangeArrowheads="1"/>
          </p:cNvSpPr>
          <p:nvPr>
            <p:ph type="body" idx="1"/>
          </p:nvPr>
        </p:nvSpPr>
        <p:spPr>
          <a:xfrm>
            <a:off x="731838" y="4560888"/>
            <a:ext cx="5851525" cy="4319587"/>
          </a:xfrm>
          <a:noFill/>
          <a:ln/>
        </p:spPr>
        <p:txBody>
          <a:bodyPr/>
          <a:lstStyle/>
          <a:p>
            <a:pPr algn="just"/>
            <a:r>
              <a:rPr lang="en-US" dirty="0"/>
              <a:t>Well defined and well documented process is important in project success. Its goal is to ensure the production of high-quality software that meets the needs of its end-users, within a predictable schedule and budget. Aimed at guiding software development organizations in their endeavors</a:t>
            </a:r>
          </a:p>
          <a:p>
            <a:pPr algn="just"/>
            <a:r>
              <a:rPr lang="en-US" dirty="0"/>
              <a:t>It define roles. It describes the work that each role performs in </a:t>
            </a:r>
            <a:r>
              <a:rPr lang="en-US" i="1" dirty="0"/>
              <a:t>activities. </a:t>
            </a:r>
            <a:r>
              <a:rPr lang="en-US" dirty="0"/>
              <a:t>These activities operate on concrete </a:t>
            </a:r>
            <a:r>
              <a:rPr lang="en-US" i="1" dirty="0"/>
              <a:t>artifacts</a:t>
            </a:r>
            <a:r>
              <a:rPr lang="en-US" dirty="0"/>
              <a:t>: models, code, documents, and reports. Guidelines to perform certain activity with given tool. All of these process definition elements are organized into </a:t>
            </a:r>
            <a:r>
              <a:rPr lang="en-US" i="1" dirty="0"/>
              <a:t>disciplines. </a:t>
            </a:r>
            <a:r>
              <a:rPr lang="en-US" dirty="0"/>
              <a:t>RUP defines Nine disciplines, More than forty roles, Hundred artifacts, More than a thousand guidance pages. Process "plug-ins" adds even more functionality. RUP is heavy weight ?</a:t>
            </a:r>
          </a:p>
          <a:p>
            <a:pPr algn="just"/>
            <a:r>
              <a:rPr lang="en-US" dirty="0"/>
              <a:t>Like any software product and is integrated with Rational suits of software development. Rational developers team continuously work to update </a:t>
            </a:r>
            <a:r>
              <a:rPr lang="en-US" sz="1100" dirty="0"/>
              <a:t>(twice/year)</a:t>
            </a:r>
            <a:r>
              <a:rPr lang="en-US" dirty="0"/>
              <a:t> the RUP, so it is never obsolete. All team members uses same version of process. Delivered online using web technology. In electronic form so can be tailored</a:t>
            </a:r>
          </a:p>
          <a:p>
            <a:endParaRPr lang="en-US" dirty="0"/>
          </a:p>
        </p:txBody>
      </p:sp>
    </p:spTree>
    <p:extLst>
      <p:ext uri="{BB962C8B-B14F-4D97-AF65-F5344CB8AC3E}">
        <p14:creationId xmlns:p14="http://schemas.microsoft.com/office/powerpoint/2010/main" val="4262407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2F94BD-BFAF-43A7-A729-7585379F28CE}" type="slidenum">
              <a:rPr lang="en-US" altLang="en-US"/>
              <a:pPr/>
              <a:t>65</a:t>
            </a:fld>
            <a:endParaRPr lang="en-US" altLang="en-US"/>
          </a:p>
        </p:txBody>
      </p:sp>
      <p:sp>
        <p:nvSpPr>
          <p:cNvPr id="43010" name="Rectangle 1026"/>
          <p:cNvSpPr>
            <a:spLocks noGrp="1" noRot="1" noChangeAspect="1" noChangeArrowheads="1" noTextEdit="1"/>
          </p:cNvSpPr>
          <p:nvPr>
            <p:ph type="sldImg"/>
          </p:nvPr>
        </p:nvSpPr>
        <p:spPr>
          <a:xfrm>
            <a:off x="1716088" y="1063625"/>
            <a:ext cx="3883025" cy="2913063"/>
          </a:xfrm>
          <a:ln/>
        </p:spPr>
      </p:sp>
      <p:sp>
        <p:nvSpPr>
          <p:cNvPr id="43011"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58902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29781E-21E2-4A50-BA8F-426BC2976F93}" type="slidenum">
              <a:rPr lang="en-US" altLang="en-US"/>
              <a:pPr/>
              <a:t>66</a:t>
            </a:fld>
            <a:endParaRPr lang="en-US" altLang="en-US"/>
          </a:p>
        </p:txBody>
      </p:sp>
      <p:sp>
        <p:nvSpPr>
          <p:cNvPr id="44034" name="Rectangle 1026"/>
          <p:cNvSpPr>
            <a:spLocks noGrp="1" noRot="1" noChangeAspect="1" noChangeArrowheads="1" noTextEdit="1"/>
          </p:cNvSpPr>
          <p:nvPr>
            <p:ph type="sldImg"/>
          </p:nvPr>
        </p:nvSpPr>
        <p:spPr>
          <a:ln/>
        </p:spPr>
      </p:sp>
      <p:sp>
        <p:nvSpPr>
          <p:cNvPr id="44035"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90055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400A4E-E80A-4578-B164-7F471AA8771E}" type="slidenum">
              <a:rPr lang="en-US" altLang="en-US"/>
              <a:pPr/>
              <a:t>67</a:t>
            </a:fld>
            <a:endParaRPr lang="en-US" altLang="en-US"/>
          </a:p>
        </p:txBody>
      </p:sp>
      <p:sp>
        <p:nvSpPr>
          <p:cNvPr id="45058" name="Rectangle 1026"/>
          <p:cNvSpPr>
            <a:spLocks noGrp="1" noRot="1" noChangeAspect="1" noChangeArrowheads="1" noTextEdit="1"/>
          </p:cNvSpPr>
          <p:nvPr>
            <p:ph type="sldImg"/>
          </p:nvPr>
        </p:nvSpPr>
        <p:spPr>
          <a:xfrm>
            <a:off x="1716088" y="1063625"/>
            <a:ext cx="3883025" cy="2913063"/>
          </a:xfrm>
          <a:ln/>
        </p:spPr>
      </p:sp>
      <p:sp>
        <p:nvSpPr>
          <p:cNvPr id="45059"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01191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C3E738-472F-4024-8F0E-3F2187E4491E}" type="slidenum">
              <a:rPr lang="en-US" altLang="en-US"/>
              <a:pPr/>
              <a:t>68</a:t>
            </a:fld>
            <a:endParaRPr lang="en-US" altLang="en-US"/>
          </a:p>
        </p:txBody>
      </p:sp>
      <p:sp>
        <p:nvSpPr>
          <p:cNvPr id="46082" name="Rectangle 2"/>
          <p:cNvSpPr>
            <a:spLocks noGrp="1" noRot="1" noChangeAspect="1" noChangeArrowheads="1" noTextEdit="1"/>
          </p:cNvSpPr>
          <p:nvPr>
            <p:ph type="sldImg"/>
          </p:nvPr>
        </p:nvSpPr>
        <p:spPr>
          <a:xfrm>
            <a:off x="1716088" y="1063625"/>
            <a:ext cx="3883025" cy="2913063"/>
          </a:xfrm>
          <a:ln/>
        </p:spPr>
      </p:sp>
      <p:sp>
        <p:nvSpPr>
          <p:cNvPr id="4608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514604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716088" y="1063625"/>
            <a:ext cx="3883025" cy="2913063"/>
          </a:xfrm>
          <a:ln/>
        </p:spPr>
      </p:sp>
      <p:sp>
        <p:nvSpPr>
          <p:cNvPr id="101379" name="Notes Placeholder 2"/>
          <p:cNvSpPr>
            <a:spLocks noGrp="1"/>
          </p:cNvSpPr>
          <p:nvPr>
            <p:ph type="body" idx="1"/>
          </p:nvPr>
        </p:nvSpPr>
        <p:spPr>
          <a:noFill/>
          <a:ln/>
        </p:spPr>
        <p:txBody>
          <a:bodyPr/>
          <a:lstStyle/>
          <a:p>
            <a:endParaRPr lang="en-US" dirty="0"/>
          </a:p>
        </p:txBody>
      </p:sp>
      <p:sp>
        <p:nvSpPr>
          <p:cNvPr id="101380" name="Slide Number Placeholder 3"/>
          <p:cNvSpPr>
            <a:spLocks noGrp="1"/>
          </p:cNvSpPr>
          <p:nvPr>
            <p:ph type="sldNum" sz="quarter" idx="5"/>
          </p:nvPr>
        </p:nvSpPr>
        <p:spPr>
          <a:noFill/>
        </p:spPr>
        <p:txBody>
          <a:bodyPr/>
          <a:lstStyle/>
          <a:p>
            <a:fld id="{B1D077D2-EA11-419D-AE7F-E9BC32D76464}" type="slidenum">
              <a:rPr lang="en-US" smtClean="0"/>
              <a:pPr/>
              <a:t>71</a:t>
            </a:fld>
            <a:endParaRPr lang="en-US"/>
          </a:p>
        </p:txBody>
      </p:sp>
    </p:spTree>
    <p:extLst>
      <p:ext uri="{BB962C8B-B14F-4D97-AF65-F5344CB8AC3E}">
        <p14:creationId xmlns:p14="http://schemas.microsoft.com/office/powerpoint/2010/main" val="2834490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1716088" y="1063625"/>
            <a:ext cx="3883025" cy="2913063"/>
          </a:xfrm>
          <a:ln/>
        </p:spPr>
      </p:sp>
      <p:sp>
        <p:nvSpPr>
          <p:cNvPr id="102403" name="Notes Placeholder 2"/>
          <p:cNvSpPr>
            <a:spLocks noGrp="1"/>
          </p:cNvSpPr>
          <p:nvPr>
            <p:ph type="body" idx="1"/>
          </p:nvPr>
        </p:nvSpPr>
        <p:spPr>
          <a:noFill/>
          <a:ln/>
        </p:spPr>
        <p:txBody>
          <a:bodyPr/>
          <a:lstStyle/>
          <a:p>
            <a:endParaRPr lang="en-US"/>
          </a:p>
        </p:txBody>
      </p:sp>
      <p:sp>
        <p:nvSpPr>
          <p:cNvPr id="102404" name="Slide Number Placeholder 3"/>
          <p:cNvSpPr>
            <a:spLocks noGrp="1"/>
          </p:cNvSpPr>
          <p:nvPr>
            <p:ph type="sldNum" sz="quarter" idx="5"/>
          </p:nvPr>
        </p:nvSpPr>
        <p:spPr>
          <a:noFill/>
        </p:spPr>
        <p:txBody>
          <a:bodyPr/>
          <a:lstStyle/>
          <a:p>
            <a:fld id="{1F1E5917-E2CC-4D81-B223-A20AC29B4AB8}" type="slidenum">
              <a:rPr lang="en-US" smtClean="0"/>
              <a:pPr/>
              <a:t>72</a:t>
            </a:fld>
            <a:endParaRPr lang="en-US"/>
          </a:p>
        </p:txBody>
      </p:sp>
    </p:spTree>
    <p:extLst>
      <p:ext uri="{BB962C8B-B14F-4D97-AF65-F5344CB8AC3E}">
        <p14:creationId xmlns:p14="http://schemas.microsoft.com/office/powerpoint/2010/main" val="848933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1716088" y="1063625"/>
            <a:ext cx="3883025" cy="2913063"/>
          </a:xfrm>
          <a:ln/>
        </p:spPr>
      </p:sp>
      <p:sp>
        <p:nvSpPr>
          <p:cNvPr id="103427" name="Notes Placeholder 2"/>
          <p:cNvSpPr>
            <a:spLocks noGrp="1"/>
          </p:cNvSpPr>
          <p:nvPr>
            <p:ph type="body" idx="1"/>
          </p:nvPr>
        </p:nvSpPr>
        <p:spPr>
          <a:noFill/>
          <a:ln/>
        </p:spPr>
        <p:txBody>
          <a:bodyPr/>
          <a:lstStyle/>
          <a:p>
            <a:endParaRPr lang="en-US"/>
          </a:p>
        </p:txBody>
      </p:sp>
      <p:sp>
        <p:nvSpPr>
          <p:cNvPr id="103428" name="Slide Number Placeholder 3"/>
          <p:cNvSpPr>
            <a:spLocks noGrp="1"/>
          </p:cNvSpPr>
          <p:nvPr>
            <p:ph type="sldNum" sz="quarter" idx="5"/>
          </p:nvPr>
        </p:nvSpPr>
        <p:spPr>
          <a:noFill/>
        </p:spPr>
        <p:txBody>
          <a:bodyPr/>
          <a:lstStyle/>
          <a:p>
            <a:fld id="{DE5D52CD-0D51-456B-814A-9543AE116BB6}" type="slidenum">
              <a:rPr lang="en-US" smtClean="0"/>
              <a:pPr/>
              <a:t>73</a:t>
            </a:fld>
            <a:endParaRPr lang="en-US"/>
          </a:p>
        </p:txBody>
      </p:sp>
    </p:spTree>
    <p:extLst>
      <p:ext uri="{BB962C8B-B14F-4D97-AF65-F5344CB8AC3E}">
        <p14:creationId xmlns:p14="http://schemas.microsoft.com/office/powerpoint/2010/main" val="3366225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xfrm>
            <a:off x="1716088" y="1063625"/>
            <a:ext cx="3883025" cy="2913063"/>
          </a:xfrm>
          <a:ln/>
        </p:spPr>
      </p:sp>
      <p:sp>
        <p:nvSpPr>
          <p:cNvPr id="104451" name="Notes Placeholder 2"/>
          <p:cNvSpPr>
            <a:spLocks noGrp="1"/>
          </p:cNvSpPr>
          <p:nvPr>
            <p:ph type="body" idx="1"/>
          </p:nvPr>
        </p:nvSpPr>
        <p:spPr>
          <a:noFill/>
          <a:ln/>
        </p:spPr>
        <p:txBody>
          <a:bodyPr/>
          <a:lstStyle/>
          <a:p>
            <a:pPr eaLnBrk="1" hangingPunct="1"/>
            <a:endParaRPr lang="en-US"/>
          </a:p>
        </p:txBody>
      </p:sp>
      <p:sp>
        <p:nvSpPr>
          <p:cNvPr id="104452" name="Slide Number Placeholder 3"/>
          <p:cNvSpPr>
            <a:spLocks noGrp="1"/>
          </p:cNvSpPr>
          <p:nvPr>
            <p:ph type="sldNum" sz="quarter" idx="5"/>
          </p:nvPr>
        </p:nvSpPr>
        <p:spPr>
          <a:noFill/>
        </p:spPr>
        <p:txBody>
          <a:bodyPr/>
          <a:lstStyle/>
          <a:p>
            <a:fld id="{9B1D9638-3CF4-47DF-9540-B42ED7CB435E}" type="slidenum">
              <a:rPr lang="en-US" smtClean="0"/>
              <a:pPr/>
              <a:t>74</a:t>
            </a:fld>
            <a:endParaRPr lang="en-US"/>
          </a:p>
        </p:txBody>
      </p:sp>
    </p:spTree>
    <p:extLst>
      <p:ext uri="{BB962C8B-B14F-4D97-AF65-F5344CB8AC3E}">
        <p14:creationId xmlns:p14="http://schemas.microsoft.com/office/powerpoint/2010/main" val="356703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ln/>
        </p:spPr>
        <p:txBody>
          <a:bodyPr/>
          <a:lstStyle/>
          <a:p>
            <a:endParaRPr lang="en-US"/>
          </a:p>
        </p:txBody>
      </p:sp>
      <p:sp>
        <p:nvSpPr>
          <p:cNvPr id="2662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273353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xfrm>
            <a:off x="1716088" y="1063625"/>
            <a:ext cx="3883025" cy="2913063"/>
          </a:xfrm>
          <a:ln/>
        </p:spPr>
      </p:sp>
      <p:sp>
        <p:nvSpPr>
          <p:cNvPr id="105475" name="Notes Placeholder 2"/>
          <p:cNvSpPr>
            <a:spLocks noGrp="1"/>
          </p:cNvSpPr>
          <p:nvPr>
            <p:ph type="body" idx="1"/>
          </p:nvPr>
        </p:nvSpPr>
        <p:spPr>
          <a:noFill/>
          <a:ln/>
        </p:spPr>
        <p:txBody>
          <a:bodyPr/>
          <a:lstStyle/>
          <a:p>
            <a:r>
              <a:rPr lang="en-US" b="1" dirty="0" err="1"/>
              <a:t>Timeboxing</a:t>
            </a:r>
            <a:r>
              <a:rPr lang="en-US" dirty="0"/>
              <a:t> is a </a:t>
            </a:r>
            <a:r>
              <a:rPr lang="en-US" dirty="0">
                <a:hlinkClick r:id="rId3" tooltip="Time management"/>
              </a:rPr>
              <a:t>time management</a:t>
            </a:r>
            <a:r>
              <a:rPr lang="en-US" dirty="0"/>
              <a:t> technique common in </a:t>
            </a:r>
            <a:r>
              <a:rPr lang="en-US" dirty="0">
                <a:hlinkClick r:id="rId4" tooltip="Project planning"/>
              </a:rPr>
              <a:t>planning projects</a:t>
            </a:r>
            <a:r>
              <a:rPr lang="en-US" dirty="0"/>
              <a:t> (typically for </a:t>
            </a:r>
            <a:r>
              <a:rPr lang="en-US" dirty="0">
                <a:hlinkClick r:id="rId5" tooltip="Software development"/>
              </a:rPr>
              <a:t>software development</a:t>
            </a:r>
            <a:r>
              <a:rPr lang="en-US" dirty="0"/>
              <a:t>), where the schedule is divided into a number of separate time periods (</a:t>
            </a:r>
            <a:r>
              <a:rPr lang="en-US" b="1" dirty="0" err="1"/>
              <a:t>timeboxes</a:t>
            </a:r>
            <a:r>
              <a:rPr lang="en-US" dirty="0"/>
              <a:t>, normally two to six weeks long), with each part having its own deliverables, deadline and budget. </a:t>
            </a:r>
            <a:r>
              <a:rPr lang="en-US" dirty="0" err="1"/>
              <a:t>Timeboxing</a:t>
            </a:r>
            <a:r>
              <a:rPr lang="en-US" dirty="0"/>
              <a:t> is a core aspect of </a:t>
            </a:r>
            <a:r>
              <a:rPr lang="en-US" dirty="0">
                <a:hlinkClick r:id="rId6" tooltip="Rapid application development"/>
              </a:rPr>
              <a:t>rapid application development</a:t>
            </a:r>
            <a:r>
              <a:rPr lang="en-US" dirty="0"/>
              <a:t> (RAD) </a:t>
            </a:r>
            <a:r>
              <a:rPr lang="en-US" dirty="0">
                <a:hlinkClick r:id="rId7" tooltip="Software development process"/>
              </a:rPr>
              <a:t>software development processes</a:t>
            </a:r>
            <a:r>
              <a:rPr lang="en-US" dirty="0"/>
              <a:t>, such as </a:t>
            </a:r>
            <a:r>
              <a:rPr lang="en-US" dirty="0">
                <a:hlinkClick r:id="rId8" tooltip="Dynamic Systems Development Method"/>
              </a:rPr>
              <a:t>dynamic systems development method</a:t>
            </a:r>
            <a:r>
              <a:rPr lang="en-US" dirty="0"/>
              <a:t> (DSDM) and </a:t>
            </a:r>
            <a:r>
              <a:rPr lang="en-US" dirty="0">
                <a:hlinkClick r:id="rId9" tooltip="Agile software development"/>
              </a:rPr>
              <a:t>agile software development</a:t>
            </a:r>
            <a:r>
              <a:rPr lang="en-US" dirty="0"/>
              <a:t> techniques.</a:t>
            </a:r>
          </a:p>
          <a:p>
            <a:r>
              <a:rPr lang="en-US" dirty="0" err="1"/>
              <a:t>Timeboxes</a:t>
            </a:r>
            <a:r>
              <a:rPr lang="en-US" dirty="0"/>
              <a:t> are used as a form of </a:t>
            </a:r>
            <a:r>
              <a:rPr lang="en-US" dirty="0">
                <a:hlinkClick r:id="rId10" tooltip="Risk management"/>
              </a:rPr>
              <a:t>risk management</a:t>
            </a:r>
            <a:r>
              <a:rPr lang="en-US" dirty="0"/>
              <a:t> for tasks that easily run over their deadlines. The end date is set in stone and may not be changed. If the team exceeds the date, the work is considered a failure and is cancelled or rescheduled. Some </a:t>
            </a:r>
            <a:r>
              <a:rPr lang="en-US" dirty="0" err="1"/>
              <a:t>timebox</a:t>
            </a:r>
            <a:r>
              <a:rPr lang="en-US" dirty="0"/>
              <a:t> methods allow the team to adjust the scope of the task in order to meet the deadline.</a:t>
            </a:r>
          </a:p>
          <a:p>
            <a:pPr eaLnBrk="1" hangingPunct="1"/>
            <a:endParaRPr lang="en-US" dirty="0"/>
          </a:p>
        </p:txBody>
      </p:sp>
      <p:sp>
        <p:nvSpPr>
          <p:cNvPr id="105476" name="Slide Number Placeholder 3"/>
          <p:cNvSpPr>
            <a:spLocks noGrp="1"/>
          </p:cNvSpPr>
          <p:nvPr>
            <p:ph type="sldNum" sz="quarter" idx="5"/>
          </p:nvPr>
        </p:nvSpPr>
        <p:spPr>
          <a:noFill/>
        </p:spPr>
        <p:txBody>
          <a:bodyPr/>
          <a:lstStyle/>
          <a:p>
            <a:fld id="{71B1572B-1679-4358-B198-559B00197817}" type="slidenum">
              <a:rPr lang="en-US" smtClean="0"/>
              <a:pPr/>
              <a:t>75</a:t>
            </a:fld>
            <a:endParaRPr lang="en-US"/>
          </a:p>
        </p:txBody>
      </p:sp>
    </p:spTree>
    <p:extLst>
      <p:ext uri="{BB962C8B-B14F-4D97-AF65-F5344CB8AC3E}">
        <p14:creationId xmlns:p14="http://schemas.microsoft.com/office/powerpoint/2010/main" val="2923562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xfrm>
            <a:off x="1716088" y="1063625"/>
            <a:ext cx="3883025" cy="2913063"/>
          </a:xfrm>
          <a:ln/>
        </p:spPr>
      </p:sp>
      <p:sp>
        <p:nvSpPr>
          <p:cNvPr id="106499" name="Notes Placeholder 2"/>
          <p:cNvSpPr>
            <a:spLocks noGrp="1"/>
          </p:cNvSpPr>
          <p:nvPr>
            <p:ph type="body" idx="1"/>
          </p:nvPr>
        </p:nvSpPr>
        <p:spPr>
          <a:noFill/>
          <a:ln/>
        </p:spPr>
        <p:txBody>
          <a:bodyPr/>
          <a:lstStyle/>
          <a:p>
            <a:pPr eaLnBrk="1" hangingPunct="1"/>
            <a:endParaRPr lang="en-US"/>
          </a:p>
        </p:txBody>
      </p:sp>
      <p:sp>
        <p:nvSpPr>
          <p:cNvPr id="106500" name="Slide Number Placeholder 3"/>
          <p:cNvSpPr>
            <a:spLocks noGrp="1"/>
          </p:cNvSpPr>
          <p:nvPr>
            <p:ph type="sldNum" sz="quarter" idx="5"/>
          </p:nvPr>
        </p:nvSpPr>
        <p:spPr>
          <a:noFill/>
        </p:spPr>
        <p:txBody>
          <a:bodyPr/>
          <a:lstStyle/>
          <a:p>
            <a:fld id="{D4DFC6DC-7B7A-4626-BB15-65260FFAE947}" type="slidenum">
              <a:rPr lang="en-US" smtClean="0"/>
              <a:pPr/>
              <a:t>76</a:t>
            </a:fld>
            <a:endParaRPr lang="en-US"/>
          </a:p>
        </p:txBody>
      </p:sp>
    </p:spTree>
    <p:extLst>
      <p:ext uri="{BB962C8B-B14F-4D97-AF65-F5344CB8AC3E}">
        <p14:creationId xmlns:p14="http://schemas.microsoft.com/office/powerpoint/2010/main" val="988993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716088" y="1063625"/>
            <a:ext cx="3883025" cy="2913063"/>
          </a:xfrm>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534AACEB-B2AA-4D9B-B5C2-E20452F4940F}" type="slidenum">
              <a:rPr lang="en-US" smtClean="0"/>
              <a:pPr/>
              <a:t>77</a:t>
            </a:fld>
            <a:endParaRPr lang="en-US"/>
          </a:p>
        </p:txBody>
      </p:sp>
    </p:spTree>
    <p:extLst>
      <p:ext uri="{BB962C8B-B14F-4D97-AF65-F5344CB8AC3E}">
        <p14:creationId xmlns:p14="http://schemas.microsoft.com/office/powerpoint/2010/main" val="2755705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5"/>
          <p:cNvSpPr>
            <a:spLocks noGrp="1" noChangeArrowheads="1"/>
          </p:cNvSpPr>
          <p:nvPr>
            <p:ph type="sldNum" sz="quarter" idx="5"/>
          </p:nvPr>
        </p:nvSpPr>
        <p:spPr>
          <a:noFill/>
        </p:spPr>
        <p:txBody>
          <a:bodyPr/>
          <a:lstStyle/>
          <a:p>
            <a:fld id="{927EE1D2-89D7-4382-8384-C4806325FF88}" type="slidenum">
              <a:rPr lang="en-US" smtClean="0"/>
              <a:pPr/>
              <a:t>78</a:t>
            </a:fld>
            <a:endParaRPr lang="en-US"/>
          </a:p>
        </p:txBody>
      </p:sp>
      <p:sp>
        <p:nvSpPr>
          <p:cNvPr id="10854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F04B69EE-837E-4197-8B61-4972274D7479}" type="slidenum">
              <a:rPr lang="en-US" sz="1300">
                <a:latin typeface="Times New Roman" pitchFamily="18" charset="0"/>
              </a:rPr>
              <a:pPr algn="r" defTabSz="966788" eaLnBrk="1" hangingPunct="1"/>
              <a:t>78</a:t>
            </a:fld>
            <a:endParaRPr lang="en-US" sz="1300">
              <a:latin typeface="Times New Roman" pitchFamily="18" charset="0"/>
            </a:endParaRPr>
          </a:p>
        </p:txBody>
      </p:sp>
      <p:sp>
        <p:nvSpPr>
          <p:cNvPr id="108548" name="Rectangle 2"/>
          <p:cNvSpPr>
            <a:spLocks noGrp="1" noRot="1" noChangeAspect="1" noChangeArrowheads="1" noTextEdit="1"/>
          </p:cNvSpPr>
          <p:nvPr>
            <p:ph type="sldImg"/>
          </p:nvPr>
        </p:nvSpPr>
        <p:spPr>
          <a:xfrm>
            <a:off x="1257300" y="720725"/>
            <a:ext cx="4800600" cy="3600450"/>
          </a:xfrm>
          <a:ln/>
        </p:spPr>
      </p:sp>
      <p:sp>
        <p:nvSpPr>
          <p:cNvPr id="108549" name="Rectangle 3"/>
          <p:cNvSpPr>
            <a:spLocks noGrp="1" noChangeArrowheads="1"/>
          </p:cNvSpPr>
          <p:nvPr>
            <p:ph type="body" idx="1"/>
          </p:nvPr>
        </p:nvSpPr>
        <p:spPr>
          <a:xfrm>
            <a:off x="974725" y="4560888"/>
            <a:ext cx="5365750" cy="4319587"/>
          </a:xfrm>
          <a:noFill/>
          <a:ln/>
        </p:spPr>
        <p:txBody>
          <a:bodyPr wrap="none" lIns="96661" tIns="48331" rIns="96661" bIns="48331"/>
          <a:lstStyle/>
          <a:p>
            <a:pPr eaLnBrk="1" hangingPunct="1"/>
            <a:r>
              <a:rPr lang="en-US" dirty="0"/>
              <a:t>In RESOURCE/Process.. </a:t>
            </a:r>
          </a:p>
          <a:p>
            <a:pPr eaLnBrk="1" hangingPunct="1"/>
            <a:endParaRPr lang="en-US" dirty="0"/>
          </a:p>
          <a:p>
            <a:pPr eaLnBrk="1" hangingPunct="1"/>
            <a:r>
              <a:rPr lang="en-US" dirty="0"/>
              <a:t>Formalities</a:t>
            </a:r>
          </a:p>
          <a:p>
            <a:pPr eaLnBrk="1" hangingPunct="1"/>
            <a:r>
              <a:rPr lang="en-US" dirty="0"/>
              <a:t>rules</a:t>
            </a:r>
          </a:p>
        </p:txBody>
      </p:sp>
    </p:spTree>
    <p:extLst>
      <p:ext uri="{BB962C8B-B14F-4D97-AF65-F5344CB8AC3E}">
        <p14:creationId xmlns:p14="http://schemas.microsoft.com/office/powerpoint/2010/main" val="894685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xfrm>
            <a:off x="1716088" y="1063625"/>
            <a:ext cx="3883025" cy="2913063"/>
          </a:xfrm>
          <a:ln/>
        </p:spPr>
      </p:sp>
      <p:sp>
        <p:nvSpPr>
          <p:cNvPr id="109571" name="Notes Placeholder 2"/>
          <p:cNvSpPr>
            <a:spLocks noGrp="1"/>
          </p:cNvSpPr>
          <p:nvPr>
            <p:ph type="body" idx="1"/>
          </p:nvPr>
        </p:nvSpPr>
        <p:spPr>
          <a:noFill/>
          <a:ln/>
        </p:spPr>
        <p:txBody>
          <a:bodyPr/>
          <a:lstStyle/>
          <a:p>
            <a:pPr eaLnBrk="1" hangingPunct="1"/>
            <a:endParaRPr lang="en-US"/>
          </a:p>
        </p:txBody>
      </p:sp>
      <p:sp>
        <p:nvSpPr>
          <p:cNvPr id="109572" name="Slide Number Placeholder 3"/>
          <p:cNvSpPr>
            <a:spLocks noGrp="1"/>
          </p:cNvSpPr>
          <p:nvPr>
            <p:ph type="sldNum" sz="quarter" idx="5"/>
          </p:nvPr>
        </p:nvSpPr>
        <p:spPr>
          <a:noFill/>
        </p:spPr>
        <p:txBody>
          <a:bodyPr/>
          <a:lstStyle/>
          <a:p>
            <a:fld id="{71F6437C-CBB1-42E3-ADE1-A0FB41FE75DA}" type="slidenum">
              <a:rPr lang="en-US" smtClean="0"/>
              <a:pPr/>
              <a:t>79</a:t>
            </a:fld>
            <a:endParaRPr lang="en-US"/>
          </a:p>
        </p:txBody>
      </p:sp>
    </p:spTree>
    <p:extLst>
      <p:ext uri="{BB962C8B-B14F-4D97-AF65-F5344CB8AC3E}">
        <p14:creationId xmlns:p14="http://schemas.microsoft.com/office/powerpoint/2010/main" val="1672197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a:spLocks noGrp="1" noChangeArrowheads="1"/>
          </p:cNvSpPr>
          <p:nvPr>
            <p:ph type="sldNum" sz="quarter" idx="5"/>
          </p:nvPr>
        </p:nvSpPr>
        <p:spPr>
          <a:noFill/>
        </p:spPr>
        <p:txBody>
          <a:bodyPr/>
          <a:lstStyle/>
          <a:p>
            <a:fld id="{95B52EC7-45D4-4370-8665-CBCDB3EF0FAA}" type="slidenum">
              <a:rPr lang="en-US" smtClean="0"/>
              <a:pPr/>
              <a:t>80</a:t>
            </a:fld>
            <a:endParaRPr lang="en-US"/>
          </a:p>
        </p:txBody>
      </p:sp>
      <p:sp>
        <p:nvSpPr>
          <p:cNvPr id="110595" name="Rectangle 2"/>
          <p:cNvSpPr>
            <a:spLocks noGrp="1" noRot="1" noChangeAspect="1" noChangeArrowheads="1" noTextEdit="1"/>
          </p:cNvSpPr>
          <p:nvPr>
            <p:ph type="sldImg"/>
          </p:nvPr>
        </p:nvSpPr>
        <p:spPr>
          <a:xfrm>
            <a:off x="1716088" y="1063625"/>
            <a:ext cx="3883025" cy="2913063"/>
          </a:xfrm>
          <a:ln/>
        </p:spPr>
      </p:sp>
      <p:sp>
        <p:nvSpPr>
          <p:cNvPr id="110596" name="Rectangle 3"/>
          <p:cNvSpPr>
            <a:spLocks noGrp="1" noChangeArrowheads="1"/>
          </p:cNvSpPr>
          <p:nvPr>
            <p:ph type="body" idx="1"/>
          </p:nvPr>
        </p:nvSpPr>
        <p:spPr>
          <a:noFill/>
          <a:ln/>
        </p:spPr>
        <p:txBody>
          <a:bodyPr/>
          <a:lstStyle/>
          <a:p>
            <a:pPr lvl="1" eaLnBrk="1" hangingPunct="1">
              <a:buFontTx/>
              <a:buChar char="•"/>
            </a:pPr>
            <a:r>
              <a:rPr lang="en-US"/>
              <a:t>Unit tests before code (See coding slide 44)</a:t>
            </a:r>
          </a:p>
          <a:p>
            <a:r>
              <a:rPr lang="en-US"/>
              <a:t>In </a:t>
            </a:r>
            <a:r>
              <a:rPr lang="en-US">
                <a:hlinkClick r:id="rId3" tooltip="Computer programming"/>
              </a:rPr>
              <a:t>computer programming</a:t>
            </a:r>
            <a:r>
              <a:rPr lang="en-US"/>
              <a:t>, </a:t>
            </a:r>
            <a:r>
              <a:rPr lang="en-US" b="1"/>
              <a:t>unit testing</a:t>
            </a:r>
            <a:r>
              <a:rPr lang="en-US"/>
              <a:t> is a software verification and validation method in which a programmer tests if individual units of </a:t>
            </a:r>
            <a:r>
              <a:rPr lang="en-US">
                <a:hlinkClick r:id="rId4" tooltip="Source code"/>
              </a:rPr>
              <a:t>source code</a:t>
            </a:r>
            <a:r>
              <a:rPr lang="en-US"/>
              <a:t> are fit for use. A unit is the smallest testable part of an application. In </a:t>
            </a:r>
            <a:r>
              <a:rPr lang="en-US">
                <a:hlinkClick r:id="rId5" tooltip="Procedural programming"/>
              </a:rPr>
              <a:t>procedural programming</a:t>
            </a:r>
            <a:r>
              <a:rPr lang="en-US"/>
              <a:t> a unit may be an individual function or procedure.</a:t>
            </a:r>
          </a:p>
          <a:p>
            <a:r>
              <a:rPr lang="en-US"/>
              <a:t>Ideally, each </a:t>
            </a:r>
            <a:r>
              <a:rPr lang="en-US">
                <a:hlinkClick r:id="rId6" tooltip="Test case"/>
              </a:rPr>
              <a:t>test case</a:t>
            </a:r>
            <a:r>
              <a:rPr lang="en-US"/>
              <a:t> is independent from the others: substitutes like </a:t>
            </a:r>
            <a:r>
              <a:rPr lang="en-US">
                <a:hlinkClick r:id="rId7" tooltip="Method stub"/>
              </a:rPr>
              <a:t>method stubs</a:t>
            </a:r>
            <a:r>
              <a:rPr lang="en-US"/>
              <a:t>, </a:t>
            </a:r>
            <a:r>
              <a:rPr lang="en-US">
                <a:hlinkClick r:id="rId8" tooltip="Mock object"/>
              </a:rPr>
              <a:t>mock objects</a:t>
            </a:r>
            <a:r>
              <a:rPr lang="en-US" baseline="30000">
                <a:hlinkClick r:id="rId9"/>
              </a:rPr>
              <a:t>[1]</a:t>
            </a:r>
            <a:r>
              <a:rPr lang="en-US"/>
              <a:t>, </a:t>
            </a:r>
            <a:r>
              <a:rPr lang="en-US">
                <a:hlinkClick r:id="rId8" tooltip="Mock object"/>
              </a:rPr>
              <a:t>fakes</a:t>
            </a:r>
            <a:r>
              <a:rPr lang="en-US"/>
              <a:t> and </a:t>
            </a:r>
            <a:r>
              <a:rPr lang="en-US">
                <a:hlinkClick r:id="rId10" tooltip="Test harness"/>
              </a:rPr>
              <a:t>test harnesses</a:t>
            </a:r>
            <a:r>
              <a:rPr lang="en-US"/>
              <a:t> can be used to assist testing a module in isolation. Unit tests are typically written and run by </a:t>
            </a:r>
            <a:r>
              <a:rPr lang="en-US">
                <a:hlinkClick r:id="rId11" tooltip="Software developer"/>
              </a:rPr>
              <a:t>software developers</a:t>
            </a:r>
            <a:r>
              <a:rPr lang="en-US"/>
              <a:t> to ensure that code meets its design and behaves as intended. Its implementation can vary from being very manual (pencil and paper) to being formalized as part of </a:t>
            </a:r>
            <a:r>
              <a:rPr lang="en-US">
                <a:hlinkClick r:id="rId12" tooltip="Build automation"/>
              </a:rPr>
              <a:t>build automation</a:t>
            </a:r>
            <a:r>
              <a:rPr lang="en-US"/>
              <a:t>.</a:t>
            </a:r>
          </a:p>
          <a:p>
            <a:pPr lvl="1" eaLnBrk="1" hangingPunct="1">
              <a:buFontTx/>
              <a:buChar char="•"/>
            </a:pPr>
            <a:endParaRPr lang="en-US"/>
          </a:p>
          <a:p>
            <a:pPr eaLnBrk="1" hangingPunct="1"/>
            <a:endParaRPr lang="en-US"/>
          </a:p>
        </p:txBody>
      </p:sp>
    </p:spTree>
    <p:extLst>
      <p:ext uri="{BB962C8B-B14F-4D97-AF65-F5344CB8AC3E}">
        <p14:creationId xmlns:p14="http://schemas.microsoft.com/office/powerpoint/2010/main" val="4088401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xfrm>
            <a:off x="1716088" y="1063625"/>
            <a:ext cx="3883025" cy="2913063"/>
          </a:xfrm>
          <a:ln/>
        </p:spPr>
      </p:sp>
      <p:sp>
        <p:nvSpPr>
          <p:cNvPr id="111619" name="Notes Placeholder 2"/>
          <p:cNvSpPr>
            <a:spLocks noGrp="1"/>
          </p:cNvSpPr>
          <p:nvPr>
            <p:ph type="body" idx="1"/>
          </p:nvPr>
        </p:nvSpPr>
        <p:spPr>
          <a:noFill/>
          <a:ln/>
        </p:spPr>
        <p:txBody>
          <a:bodyPr/>
          <a:lstStyle/>
          <a:p>
            <a:pPr eaLnBrk="1" hangingPunct="1"/>
            <a:endParaRPr lang="en-US"/>
          </a:p>
        </p:txBody>
      </p:sp>
      <p:sp>
        <p:nvSpPr>
          <p:cNvPr id="111620" name="Slide Number Placeholder 3"/>
          <p:cNvSpPr>
            <a:spLocks noGrp="1"/>
          </p:cNvSpPr>
          <p:nvPr>
            <p:ph type="sldNum" sz="quarter" idx="5"/>
          </p:nvPr>
        </p:nvSpPr>
        <p:spPr>
          <a:noFill/>
        </p:spPr>
        <p:txBody>
          <a:bodyPr/>
          <a:lstStyle/>
          <a:p>
            <a:fld id="{2772F7A3-5DDD-4C42-8EBB-632393BF6C1B}" type="slidenum">
              <a:rPr lang="en-US" smtClean="0"/>
              <a:pPr/>
              <a:t>82</a:t>
            </a:fld>
            <a:endParaRPr lang="en-US"/>
          </a:p>
        </p:txBody>
      </p:sp>
    </p:spTree>
    <p:extLst>
      <p:ext uri="{BB962C8B-B14F-4D97-AF65-F5344CB8AC3E}">
        <p14:creationId xmlns:p14="http://schemas.microsoft.com/office/powerpoint/2010/main" val="2526220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5"/>
          <p:cNvSpPr>
            <a:spLocks noGrp="1" noChangeArrowheads="1"/>
          </p:cNvSpPr>
          <p:nvPr>
            <p:ph type="sldNum" sz="quarter" idx="5"/>
          </p:nvPr>
        </p:nvSpPr>
        <p:spPr>
          <a:noFill/>
        </p:spPr>
        <p:txBody>
          <a:bodyPr/>
          <a:lstStyle/>
          <a:p>
            <a:fld id="{BB01D299-9F4A-4CF1-B70D-B083CEE8AE5B}" type="slidenum">
              <a:rPr lang="en-US" smtClean="0"/>
              <a:pPr/>
              <a:t>83</a:t>
            </a:fld>
            <a:endParaRPr lang="en-US"/>
          </a:p>
        </p:txBody>
      </p:sp>
      <p:sp>
        <p:nvSpPr>
          <p:cNvPr id="11264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341FFFB6-DB63-4C26-B05E-650DBA355467}" type="slidenum">
              <a:rPr lang="en-US" sz="1300">
                <a:latin typeface="Times New Roman" pitchFamily="18" charset="0"/>
              </a:rPr>
              <a:pPr algn="r" defTabSz="966788" eaLnBrk="1" hangingPunct="1"/>
              <a:t>83</a:t>
            </a:fld>
            <a:endParaRPr lang="en-US" sz="1300">
              <a:latin typeface="Times New Roman" pitchFamily="18" charset="0"/>
            </a:endParaRPr>
          </a:p>
        </p:txBody>
      </p:sp>
      <p:sp>
        <p:nvSpPr>
          <p:cNvPr id="112644" name="Rectangle 2"/>
          <p:cNvSpPr>
            <a:spLocks noGrp="1" noRot="1" noChangeAspect="1" noChangeArrowheads="1" noTextEdit="1"/>
          </p:cNvSpPr>
          <p:nvPr>
            <p:ph type="sldImg"/>
          </p:nvPr>
        </p:nvSpPr>
        <p:spPr>
          <a:xfrm>
            <a:off x="1257300" y="720725"/>
            <a:ext cx="4800600" cy="3600450"/>
          </a:xfrm>
          <a:ln/>
        </p:spPr>
      </p:sp>
      <p:sp>
        <p:nvSpPr>
          <p:cNvPr id="112645" name="Rectangle 3"/>
          <p:cNvSpPr>
            <a:spLocks noGrp="1" noChangeArrowheads="1"/>
          </p:cNvSpPr>
          <p:nvPr>
            <p:ph type="body" idx="1"/>
          </p:nvPr>
        </p:nvSpPr>
        <p:spPr>
          <a:xfrm>
            <a:off x="974725" y="4560888"/>
            <a:ext cx="5365750" cy="4319587"/>
          </a:xfrm>
          <a:noFill/>
          <a:ln/>
        </p:spPr>
        <p:txBody>
          <a:bodyPr wrap="none" lIns="96661" tIns="48331" rIns="96661" bIns="48331"/>
          <a:lstStyle/>
          <a:p>
            <a:pPr eaLnBrk="1" hangingPunct="1"/>
            <a:r>
              <a:rPr lang="en-US" sz="1700" b="1" dirty="0"/>
              <a:t>system metaphor</a:t>
            </a:r>
          </a:p>
          <a:p>
            <a:pPr eaLnBrk="1" hangingPunct="1"/>
            <a:r>
              <a:rPr lang="en-US" dirty="0"/>
              <a:t>Choose a system metaphor to keep the team on the same page by naming classes and methods consistently. Choose a system of names for your objects that everyone can relate to without specific, hard to earn knowledge about the system.</a:t>
            </a:r>
            <a:br>
              <a:rPr lang="en-US" dirty="0"/>
            </a:br>
            <a:r>
              <a:rPr lang="en-US" dirty="0"/>
              <a:t>CRC: Class Responsibility </a:t>
            </a:r>
            <a:r>
              <a:rPr lang="en-US" i="1" dirty="0"/>
              <a:t>collaborators</a:t>
            </a:r>
            <a:r>
              <a:rPr lang="en-US" dirty="0"/>
              <a:t> ??</a:t>
            </a:r>
          </a:p>
          <a:p>
            <a:pPr eaLnBrk="1" hangingPunct="1"/>
            <a:r>
              <a:rPr lang="en-US" sz="1600" b="1" dirty="0"/>
              <a:t>Refactor</a:t>
            </a:r>
            <a:r>
              <a:rPr lang="en-US" sz="1000" dirty="0"/>
              <a:t> </a:t>
            </a:r>
            <a:endParaRPr lang="en-US" dirty="0"/>
          </a:p>
          <a:p>
            <a:pPr eaLnBrk="1" hangingPunct="1"/>
            <a:r>
              <a:rPr lang="en-US" dirty="0"/>
              <a:t>When we remove redundancy, eliminate unused functionality, and renew obsolete designs we are refactoring. Refactoring throughout the entire project life cycle saves time and increases quality. </a:t>
            </a:r>
            <a:br>
              <a:rPr lang="en-US" dirty="0"/>
            </a:br>
            <a:r>
              <a:rPr lang="en-US" dirty="0"/>
              <a:t> Refactor mercilessly to keep the design simple as you go and to avoid needless clutter and complexity. </a:t>
            </a:r>
          </a:p>
          <a:p>
            <a:r>
              <a:rPr lang="en-US" dirty="0"/>
              <a:t>Example: </a:t>
            </a:r>
            <a:r>
              <a:rPr lang="en-US" sz="1200" b="0" i="0" kern="1200" dirty="0">
                <a:solidFill>
                  <a:schemeClr val="tx1"/>
                </a:solidFill>
                <a:effectLst/>
                <a:latin typeface="+mn-lt"/>
                <a:ea typeface="+mn-ea"/>
                <a:cs typeface="+mn-cs"/>
              </a:rPr>
              <a:t>Techniques for improving names and location of code Move method or move field – move to a more appropriate </a:t>
            </a:r>
            <a:r>
              <a:rPr lang="en-US" sz="1200" b="0" i="0" u="none" strike="noStrike" kern="1200" dirty="0">
                <a:solidFill>
                  <a:schemeClr val="tx1"/>
                </a:solidFill>
                <a:effectLst/>
                <a:latin typeface="+mn-lt"/>
                <a:ea typeface="+mn-ea"/>
                <a:cs typeface="+mn-cs"/>
                <a:hlinkClick r:id="rId3" tooltip="Class (computer science)"/>
              </a:rPr>
              <a:t>class</a:t>
            </a:r>
            <a:r>
              <a:rPr lang="en-US" sz="1200" b="0" i="0" kern="1200" dirty="0">
                <a:solidFill>
                  <a:schemeClr val="tx1"/>
                </a:solidFill>
                <a:effectLst/>
                <a:latin typeface="+mn-lt"/>
                <a:ea typeface="+mn-ea"/>
                <a:cs typeface="+mn-cs"/>
              </a:rPr>
              <a:t> or source file</a:t>
            </a:r>
          </a:p>
          <a:p>
            <a:r>
              <a:rPr lang="en-US" sz="1200" b="0" i="0" u="none" strike="noStrike" kern="1200" dirty="0">
                <a:solidFill>
                  <a:schemeClr val="tx1"/>
                </a:solidFill>
                <a:effectLst/>
                <a:latin typeface="+mn-lt"/>
                <a:ea typeface="+mn-ea"/>
                <a:cs typeface="+mn-cs"/>
                <a:hlinkClick r:id="rId4" tooltip="Rename method"/>
              </a:rPr>
              <a:t>Rename method</a:t>
            </a:r>
            <a:r>
              <a:rPr lang="en-US" sz="1200" b="0" i="0" kern="1200" dirty="0">
                <a:solidFill>
                  <a:schemeClr val="tx1"/>
                </a:solidFill>
                <a:effectLst/>
                <a:latin typeface="+mn-lt"/>
                <a:ea typeface="+mn-ea"/>
                <a:cs typeface="+mn-cs"/>
              </a:rPr>
              <a:t> or rename field – changing the name into a new one that better reveals its purpose</a:t>
            </a:r>
          </a:p>
          <a:p>
            <a:r>
              <a:rPr lang="en-US" sz="1200" b="0" i="0" kern="1200" dirty="0">
                <a:solidFill>
                  <a:schemeClr val="tx1"/>
                </a:solidFill>
                <a:effectLst/>
                <a:latin typeface="+mn-lt"/>
                <a:ea typeface="+mn-ea"/>
                <a:cs typeface="+mn-cs"/>
              </a:rPr>
              <a:t>Pull up – in </a:t>
            </a:r>
            <a:r>
              <a:rPr lang="en-US" sz="1200" b="0" i="0" u="none" strike="noStrike" kern="1200" dirty="0">
                <a:solidFill>
                  <a:schemeClr val="tx1"/>
                </a:solidFill>
                <a:effectLst/>
                <a:latin typeface="+mn-lt"/>
                <a:ea typeface="+mn-ea"/>
                <a:cs typeface="+mn-cs"/>
                <a:hlinkClick r:id="rId5" tooltip="Object-oriented programming"/>
              </a:rPr>
              <a:t>object-oriented programming</a:t>
            </a:r>
            <a:r>
              <a:rPr lang="en-US" sz="1200" b="0" i="0" kern="1200" dirty="0">
                <a:solidFill>
                  <a:schemeClr val="tx1"/>
                </a:solidFill>
                <a:effectLst/>
                <a:latin typeface="+mn-lt"/>
                <a:ea typeface="+mn-ea"/>
                <a:cs typeface="+mn-cs"/>
              </a:rPr>
              <a:t> (OOP), move to a </a:t>
            </a:r>
            <a:r>
              <a:rPr lang="en-US" sz="1200" b="0" i="0" u="none" strike="noStrike" kern="1200" dirty="0">
                <a:solidFill>
                  <a:schemeClr val="tx1"/>
                </a:solidFill>
                <a:effectLst/>
                <a:latin typeface="+mn-lt"/>
                <a:ea typeface="+mn-ea"/>
                <a:cs typeface="+mn-cs"/>
                <a:hlinkClick r:id="rId6" tooltip="Superclass (computer science)"/>
              </a:rPr>
              <a:t>superclass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Push down – in OOP, move to a </a:t>
            </a:r>
            <a:r>
              <a:rPr lang="en-US" sz="1200" b="0" i="0" u="none" strike="noStrike" kern="1200" dirty="0">
                <a:solidFill>
                  <a:schemeClr val="tx1"/>
                </a:solidFill>
                <a:effectLst/>
                <a:latin typeface="+mn-lt"/>
                <a:ea typeface="+mn-ea"/>
                <a:cs typeface="+mn-cs"/>
                <a:hlinkClick r:id="rId7" tooltip="Subclass (computer science)"/>
              </a:rPr>
              <a:t>subclass</a:t>
            </a:r>
            <a:r>
              <a:rPr lang="en-US" sz="1200" b="0" i="0" u="none" strike="noStrike" kern="1200" baseline="30000" dirty="0">
                <a:solidFill>
                  <a:schemeClr val="tx1"/>
                </a:solidFill>
                <a:effectLst/>
                <a:latin typeface="+mn-lt"/>
                <a:ea typeface="+mn-ea"/>
                <a:cs typeface="+mn-cs"/>
                <a:hlinkClick r:id="rId8"/>
              </a:rPr>
              <a:t>[7]</a:t>
            </a:r>
            <a:endParaRPr lang="en-US" sz="1200" b="0" i="0" kern="1200" dirty="0">
              <a:solidFill>
                <a:schemeClr val="tx1"/>
              </a:solidFill>
              <a:effectLst/>
              <a:latin typeface="+mn-lt"/>
              <a:ea typeface="+mn-ea"/>
              <a:cs typeface="+mn-cs"/>
            </a:endParaRPr>
          </a:p>
          <a:p>
            <a:pPr eaLnBrk="1" hangingPunct="1"/>
            <a:endParaRPr lang="en-US" dirty="0"/>
          </a:p>
          <a:p>
            <a:pPr eaLnBrk="1" hangingPunct="1"/>
            <a:r>
              <a:rPr lang="en-US" b="1" dirty="0"/>
              <a:t>A Class Responsibility Collaborator (CRC) </a:t>
            </a:r>
            <a:r>
              <a:rPr lang="en-US" dirty="0"/>
              <a:t>model (</a:t>
            </a:r>
            <a:r>
              <a:rPr lang="en-US" dirty="0">
                <a:hlinkClick r:id="rId9"/>
              </a:rPr>
              <a:t>Beck &amp; Cunningham 1989</a:t>
            </a:r>
            <a:r>
              <a:rPr lang="en-US" dirty="0"/>
              <a:t>; Wilkinson 1995; </a:t>
            </a:r>
            <a:r>
              <a:rPr lang="en-US" dirty="0">
                <a:hlinkClick r:id="rId10"/>
              </a:rPr>
              <a:t>Ambler 1995</a:t>
            </a:r>
            <a:r>
              <a:rPr lang="en-US" dirty="0"/>
              <a:t>) is a collection of standard index cards that have been divided into three sections, A class represents a collection of similar objects, a responsibility is something that a class knows or does, and a collaborator is another class that a class interacts with to fulfill its responsibilities.  </a:t>
            </a:r>
            <a:r>
              <a:rPr lang="en-US" dirty="0">
                <a:hlinkClick r:id="rId11"/>
              </a:rPr>
              <a:t>Figure 2</a:t>
            </a:r>
            <a:r>
              <a:rPr lang="en-US" dirty="0"/>
              <a:t> presents an example of two hand-drawn CRC cards.</a:t>
            </a:r>
          </a:p>
        </p:txBody>
      </p:sp>
    </p:spTree>
    <p:extLst>
      <p:ext uri="{BB962C8B-B14F-4D97-AF65-F5344CB8AC3E}">
        <p14:creationId xmlns:p14="http://schemas.microsoft.com/office/powerpoint/2010/main" val="1698542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CRC</a:t>
            </a:r>
            <a:r>
              <a:rPr lang="en-US" baseline="0" dirty="0"/>
              <a:t> example</a:t>
            </a:r>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84</a:t>
            </a:fld>
            <a:endParaRPr lang="en-US"/>
          </a:p>
        </p:txBody>
      </p:sp>
    </p:spTree>
    <p:extLst>
      <p:ext uri="{BB962C8B-B14F-4D97-AF65-F5344CB8AC3E}">
        <p14:creationId xmlns:p14="http://schemas.microsoft.com/office/powerpoint/2010/main" val="72368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5"/>
          <p:cNvSpPr>
            <a:spLocks noGrp="1" noChangeArrowheads="1"/>
          </p:cNvSpPr>
          <p:nvPr>
            <p:ph type="sldNum" sz="quarter" idx="5"/>
          </p:nvPr>
        </p:nvSpPr>
        <p:spPr>
          <a:noFill/>
        </p:spPr>
        <p:txBody>
          <a:bodyPr/>
          <a:lstStyle/>
          <a:p>
            <a:fld id="{EC9CAEC4-B54F-4649-AD17-F9E67440F924}" type="slidenum">
              <a:rPr lang="en-US" smtClean="0"/>
              <a:pPr/>
              <a:t>86</a:t>
            </a:fld>
            <a:endParaRPr lang="en-US"/>
          </a:p>
        </p:txBody>
      </p:sp>
      <p:sp>
        <p:nvSpPr>
          <p:cNvPr id="11366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99B3511E-AF81-4A35-AFD3-2A2942440FFB}" type="slidenum">
              <a:rPr lang="en-US" sz="1300">
                <a:latin typeface="Times New Roman" pitchFamily="18" charset="0"/>
              </a:rPr>
              <a:pPr algn="r" defTabSz="966788" eaLnBrk="1" hangingPunct="1"/>
              <a:t>86</a:t>
            </a:fld>
            <a:endParaRPr lang="en-US" sz="1300">
              <a:latin typeface="Times New Roman" pitchFamily="18" charset="0"/>
            </a:endParaRPr>
          </a:p>
        </p:txBody>
      </p:sp>
      <p:sp>
        <p:nvSpPr>
          <p:cNvPr id="113668" name="Rectangle 2"/>
          <p:cNvSpPr>
            <a:spLocks noGrp="1" noRot="1" noChangeAspect="1" noChangeArrowheads="1" noTextEdit="1"/>
          </p:cNvSpPr>
          <p:nvPr>
            <p:ph type="sldImg"/>
          </p:nvPr>
        </p:nvSpPr>
        <p:spPr>
          <a:xfrm>
            <a:off x="1257300" y="720725"/>
            <a:ext cx="4800600" cy="3600450"/>
          </a:xfrm>
          <a:ln/>
        </p:spPr>
      </p:sp>
      <p:sp>
        <p:nvSpPr>
          <p:cNvPr id="113669" name="Rectangle 3"/>
          <p:cNvSpPr>
            <a:spLocks noGrp="1" noChangeArrowheads="1"/>
          </p:cNvSpPr>
          <p:nvPr>
            <p:ph type="body" idx="1"/>
          </p:nvPr>
        </p:nvSpPr>
        <p:spPr>
          <a:xfrm>
            <a:off x="974725" y="4560888"/>
            <a:ext cx="5365750" cy="4319587"/>
          </a:xfrm>
          <a:noFill/>
          <a:ln/>
        </p:spPr>
        <p:txBody>
          <a:bodyPr wrap="none" lIns="96661" tIns="48331" rIns="96661" bIns="48331"/>
          <a:lstStyle/>
          <a:p>
            <a:pPr eaLnBrk="1" hangingPunct="1"/>
            <a:r>
              <a:rPr lang="en-US" b="1" dirty="0"/>
              <a:t>unit test first</a:t>
            </a:r>
          </a:p>
          <a:p>
            <a:pPr eaLnBrk="1" hangingPunct="1"/>
            <a:r>
              <a:rPr lang="en-US" dirty="0"/>
              <a:t>When you create your tests first, before the code, you will find it much easier and faster to create your code. The combined time it takes to create a unit test and create some code to make it pass is about the same as just coding it up straight away. But, if you already have the unit tests you don't need to create them after the code saving you some time now and lots later.</a:t>
            </a:r>
          </a:p>
          <a:p>
            <a:pPr eaLnBrk="1" hangingPunct="1"/>
            <a:r>
              <a:rPr lang="en-US" sz="2000" dirty="0"/>
              <a:t>- Use </a:t>
            </a:r>
            <a:r>
              <a:rPr lang="en-US" sz="2000" dirty="0">
                <a:hlinkClick r:id="rId3"/>
                <a:hlinkMouseOver r:id="rId4" action="ppaction://hlinkfile"/>
              </a:rPr>
              <a:t>collective code ownership</a:t>
            </a:r>
            <a:r>
              <a:rPr lang="en-US" sz="2000" dirty="0"/>
              <a:t>.</a:t>
            </a:r>
          </a:p>
          <a:p>
            <a:pPr eaLnBrk="1" hangingPunct="1"/>
            <a:r>
              <a:rPr lang="en-US" sz="2000" dirty="0"/>
              <a:t>- Leave </a:t>
            </a:r>
            <a:r>
              <a:rPr lang="en-US" sz="2000" dirty="0">
                <a:hlinkClick r:id="rId5"/>
                <a:hlinkMouseOver r:id="rId6" action="ppaction://hlinkfile"/>
              </a:rPr>
              <a:t>optimization</a:t>
            </a:r>
            <a:r>
              <a:rPr lang="en-US" sz="2000" dirty="0"/>
              <a:t> till last.</a:t>
            </a:r>
          </a:p>
          <a:p>
            <a:pPr eaLnBrk="1" hangingPunct="1"/>
            <a:br>
              <a:rPr lang="en-US" dirty="0"/>
            </a:br>
            <a:endParaRPr lang="en-US" dirty="0"/>
          </a:p>
        </p:txBody>
      </p:sp>
    </p:spTree>
    <p:extLst>
      <p:ext uri="{BB962C8B-B14F-4D97-AF65-F5344CB8AC3E}">
        <p14:creationId xmlns:p14="http://schemas.microsoft.com/office/powerpoint/2010/main" val="69745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Waterfall model: SE and Testing by Agarwal et al.</a:t>
            </a:r>
          </a:p>
        </p:txBody>
      </p:sp>
      <p:sp>
        <p:nvSpPr>
          <p:cNvPr id="4" name="Slide Number Placeholder 3"/>
          <p:cNvSpPr>
            <a:spLocks noGrp="1"/>
          </p:cNvSpPr>
          <p:nvPr>
            <p:ph type="sldNum" sz="quarter" idx="10"/>
          </p:nvPr>
        </p:nvSpPr>
        <p:spPr/>
        <p:txBody>
          <a:bodyPr/>
          <a:lstStyle/>
          <a:p>
            <a:fld id="{51D5A050-7306-7B4E-867E-A3663FBCD5C6}" type="slidenum">
              <a:rPr lang="en-US" smtClean="0"/>
              <a:pPr/>
              <a:t>22</a:t>
            </a:fld>
            <a:endParaRPr lang="en-US"/>
          </a:p>
        </p:txBody>
      </p:sp>
    </p:spTree>
    <p:extLst>
      <p:ext uri="{BB962C8B-B14F-4D97-AF65-F5344CB8AC3E}">
        <p14:creationId xmlns:p14="http://schemas.microsoft.com/office/powerpoint/2010/main" val="1899409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5"/>
          <p:cNvSpPr>
            <a:spLocks noGrp="1" noChangeArrowheads="1"/>
          </p:cNvSpPr>
          <p:nvPr>
            <p:ph type="sldNum" sz="quarter" idx="5"/>
          </p:nvPr>
        </p:nvSpPr>
        <p:spPr>
          <a:noFill/>
        </p:spPr>
        <p:txBody>
          <a:bodyPr/>
          <a:lstStyle/>
          <a:p>
            <a:fld id="{B36737B2-A259-4A06-BCD0-4D93546F4946}" type="slidenum">
              <a:rPr lang="en-US" smtClean="0"/>
              <a:pPr/>
              <a:t>87</a:t>
            </a:fld>
            <a:endParaRPr lang="en-US"/>
          </a:p>
        </p:txBody>
      </p:sp>
      <p:sp>
        <p:nvSpPr>
          <p:cNvPr id="11469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DE8A3336-9C0C-44C7-9E79-74DAB90E80CC}" type="slidenum">
              <a:rPr lang="en-US" sz="1300">
                <a:latin typeface="Times New Roman" pitchFamily="18" charset="0"/>
              </a:rPr>
              <a:pPr algn="r" defTabSz="966788" eaLnBrk="1" hangingPunct="1"/>
              <a:t>87</a:t>
            </a:fld>
            <a:endParaRPr lang="en-US" sz="1300">
              <a:latin typeface="Times New Roman" pitchFamily="18" charset="0"/>
            </a:endParaRPr>
          </a:p>
        </p:txBody>
      </p:sp>
      <p:sp>
        <p:nvSpPr>
          <p:cNvPr id="114692" name="Rectangle 2"/>
          <p:cNvSpPr>
            <a:spLocks noGrp="1" noRot="1" noChangeAspect="1" noChangeArrowheads="1" noTextEdit="1"/>
          </p:cNvSpPr>
          <p:nvPr>
            <p:ph type="sldImg"/>
          </p:nvPr>
        </p:nvSpPr>
        <p:spPr>
          <a:xfrm>
            <a:off x="1257300" y="720725"/>
            <a:ext cx="4800600" cy="3600450"/>
          </a:xfrm>
          <a:ln/>
        </p:spPr>
      </p:sp>
      <p:sp>
        <p:nvSpPr>
          <p:cNvPr id="114693" name="Rectangle 3"/>
          <p:cNvSpPr>
            <a:spLocks noGrp="1" noChangeArrowheads="1"/>
          </p:cNvSpPr>
          <p:nvPr>
            <p:ph type="body" idx="1"/>
          </p:nvPr>
        </p:nvSpPr>
        <p:spPr>
          <a:xfrm>
            <a:off x="974725" y="4560888"/>
            <a:ext cx="5365750" cy="4319587"/>
          </a:xfrm>
          <a:noFill/>
          <a:ln/>
        </p:spPr>
        <p:txBody>
          <a:bodyPr wrap="none" lIns="96661" tIns="48331" rIns="96661" bIns="48331"/>
          <a:lstStyle/>
          <a:p>
            <a:pPr eaLnBrk="1" hangingPunct="1"/>
            <a:r>
              <a:rPr lang="en-US" dirty="0"/>
              <a:t>Different Roles within the Extreme Programming methodology work with some of the practices more than others.  This “Circle of Life” diagram (adapted from Ron Jefferies papers on XP) shows how the </a:t>
            </a:r>
            <a:r>
              <a:rPr lang="en-US" b="1" dirty="0"/>
              <a:t>customer is more involved with the “outer ring” practices</a:t>
            </a:r>
            <a:r>
              <a:rPr lang="en-US" dirty="0"/>
              <a:t>, the </a:t>
            </a:r>
            <a:r>
              <a:rPr lang="en-US" b="1" dirty="0"/>
              <a:t>team is involved in all practices</a:t>
            </a:r>
            <a:r>
              <a:rPr lang="en-US" dirty="0"/>
              <a:t>, </a:t>
            </a:r>
            <a:r>
              <a:rPr lang="en-US" b="1" dirty="0"/>
              <a:t>and developers, or pairs of developers are involved in some of the “inner ring” practices.</a:t>
            </a:r>
          </a:p>
          <a:p>
            <a:pPr eaLnBrk="1" hangingPunct="1"/>
            <a:r>
              <a:rPr lang="en-US" dirty="0"/>
              <a:t>Synergy &gt;&gt; </a:t>
            </a:r>
            <a:r>
              <a:rPr lang="en-US" b="1" dirty="0"/>
              <a:t>meaning working together</a:t>
            </a:r>
            <a:r>
              <a:rPr lang="en-US" dirty="0"/>
              <a:t> </a:t>
            </a:r>
          </a:p>
        </p:txBody>
      </p:sp>
    </p:spTree>
    <p:extLst>
      <p:ext uri="{BB962C8B-B14F-4D97-AF65-F5344CB8AC3E}">
        <p14:creationId xmlns:p14="http://schemas.microsoft.com/office/powerpoint/2010/main" val="3840761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Spike: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For </a:t>
            </a:r>
            <a:r>
              <a:rPr lang="en-US" sz="1200" b="1" i="0" kern="1200" dirty="0">
                <a:solidFill>
                  <a:schemeClr val="tx1"/>
                </a:solidFill>
                <a:effectLst/>
                <a:latin typeface="+mn-lt"/>
                <a:ea typeface="+mn-ea"/>
                <a:cs typeface="+mn-cs"/>
              </a:rPr>
              <a:t>example</a:t>
            </a:r>
            <a:r>
              <a:rPr lang="en-US" sz="1200" b="0" i="0" kern="1200" dirty="0">
                <a:solidFill>
                  <a:schemeClr val="tx1"/>
                </a:solidFill>
                <a:effectLst/>
                <a:latin typeface="+mn-lt"/>
                <a:ea typeface="+mn-ea"/>
                <a:cs typeface="+mn-cs"/>
              </a:rPr>
              <a:t>, a programmer might not know whether Java throws an exception on arithmetic overflow. A quick ten-minute </a:t>
            </a:r>
            <a:r>
              <a:rPr lang="en-US" sz="1200" b="1" i="0" kern="1200" dirty="0">
                <a:solidFill>
                  <a:schemeClr val="tx1"/>
                </a:solidFill>
                <a:effectLst/>
                <a:latin typeface="+mn-lt"/>
                <a:ea typeface="+mn-ea"/>
                <a:cs typeface="+mn-cs"/>
              </a:rPr>
              <a:t>spike </a:t>
            </a:r>
            <a:r>
              <a:rPr lang="en-US" sz="1200" b="0" i="0" kern="1200" dirty="0">
                <a:solidFill>
                  <a:schemeClr val="tx1"/>
                </a:solidFill>
                <a:effectLst/>
                <a:latin typeface="+mn-lt"/>
                <a:ea typeface="+mn-ea"/>
                <a:cs typeface="+mn-cs"/>
              </a:rPr>
              <a:t>will answer the question</a:t>
            </a:r>
          </a:p>
          <a:p>
            <a:r>
              <a:rPr lang="en-US" dirty="0"/>
              <a:t>Architectural spike are stage-prop demos or prototypes </a:t>
            </a:r>
          </a:p>
        </p:txBody>
      </p:sp>
      <p:sp>
        <p:nvSpPr>
          <p:cNvPr id="4" name="Slide Number Placeholder 3"/>
          <p:cNvSpPr>
            <a:spLocks noGrp="1"/>
          </p:cNvSpPr>
          <p:nvPr>
            <p:ph type="sldNum" sz="quarter" idx="10"/>
          </p:nvPr>
        </p:nvSpPr>
        <p:spPr/>
        <p:txBody>
          <a:bodyPr/>
          <a:lstStyle/>
          <a:p>
            <a:fld id="{51D5A050-7306-7B4E-867E-A3663FBCD5C6}" type="slidenum">
              <a:rPr lang="en-US" smtClean="0"/>
              <a:pPr/>
              <a:t>88</a:t>
            </a:fld>
            <a:endParaRPr lang="en-US"/>
          </a:p>
        </p:txBody>
      </p:sp>
    </p:spTree>
    <p:extLst>
      <p:ext uri="{BB962C8B-B14F-4D97-AF65-F5344CB8AC3E}">
        <p14:creationId xmlns:p14="http://schemas.microsoft.com/office/powerpoint/2010/main" val="4080648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xfrm>
            <a:off x="1716088" y="1063625"/>
            <a:ext cx="3883025" cy="2913063"/>
          </a:xfrm>
          <a:ln/>
        </p:spPr>
      </p:sp>
      <p:sp>
        <p:nvSpPr>
          <p:cNvPr id="135171" name="Notes Placeholder 2"/>
          <p:cNvSpPr>
            <a:spLocks noGrp="1"/>
          </p:cNvSpPr>
          <p:nvPr>
            <p:ph type="body" idx="1"/>
          </p:nvPr>
        </p:nvSpPr>
        <p:spPr>
          <a:noFill/>
          <a:ln/>
        </p:spPr>
        <p:txBody>
          <a:bodyPr/>
          <a:lstStyle/>
          <a:p>
            <a:r>
              <a:rPr lang="en-GB" dirty="0">
                <a:ea typeface="ＭＳ Ｐゴシック" pitchFamily="34" charset="-128"/>
              </a:rPr>
              <a:t>, Summary of Advantages and Disadvantages</a:t>
            </a:r>
          </a:p>
        </p:txBody>
      </p:sp>
      <p:sp>
        <p:nvSpPr>
          <p:cNvPr id="135172" name="Slide Number Placeholder 3"/>
          <p:cNvSpPr>
            <a:spLocks noGrp="1"/>
          </p:cNvSpPr>
          <p:nvPr>
            <p:ph type="sldNum" sz="quarter" idx="5"/>
          </p:nvPr>
        </p:nvSpPr>
        <p:spPr>
          <a:noFill/>
        </p:spPr>
        <p:txBody>
          <a:bodyPr/>
          <a:lstStyle/>
          <a:p>
            <a:fld id="{43F62CA8-5D0A-4FB0-B1F6-BE8C787B9343}" type="slidenum">
              <a:rPr lang="en-US" smtClean="0"/>
              <a:pPr/>
              <a:t>89</a:t>
            </a:fld>
            <a:endParaRPr lang="en-US"/>
          </a:p>
        </p:txBody>
      </p:sp>
    </p:spTree>
    <p:extLst>
      <p:ext uri="{BB962C8B-B14F-4D97-AF65-F5344CB8AC3E}">
        <p14:creationId xmlns:p14="http://schemas.microsoft.com/office/powerpoint/2010/main" val="17050071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xfrm>
            <a:off x="1716088" y="1063625"/>
            <a:ext cx="3883025" cy="2913063"/>
          </a:xfrm>
          <a:ln/>
        </p:spPr>
      </p:sp>
      <p:sp>
        <p:nvSpPr>
          <p:cNvPr id="136195" name="Notes Placeholder 2"/>
          <p:cNvSpPr>
            <a:spLocks noGrp="1"/>
          </p:cNvSpPr>
          <p:nvPr>
            <p:ph type="body" idx="1"/>
          </p:nvPr>
        </p:nvSpPr>
        <p:spPr>
          <a:noFill/>
          <a:ln/>
        </p:spPr>
        <p:txBody>
          <a:bodyPr/>
          <a:lstStyle/>
          <a:p>
            <a:endParaRPr lang="en-GB" dirty="0">
              <a:ea typeface="ＭＳ Ｐゴシック" pitchFamily="34" charset="-128"/>
            </a:endParaRPr>
          </a:p>
          <a:p>
            <a:r>
              <a:rPr lang="en-GB" dirty="0">
                <a:ea typeface="ＭＳ Ｐゴシック" pitchFamily="34" charset="-128"/>
              </a:rPr>
              <a:t>Well understood Requirement:  When the requirements are very well understood,  we have no need of the </a:t>
            </a:r>
            <a:r>
              <a:rPr lang="en-GB" dirty="0" err="1">
                <a:ea typeface="ＭＳ Ｐゴシック" pitchFamily="34" charset="-128"/>
              </a:rPr>
              <a:t>extreame</a:t>
            </a:r>
            <a:r>
              <a:rPr lang="en-GB" dirty="0">
                <a:ea typeface="ＭＳ Ｐゴシック" pitchFamily="34" charset="-128"/>
              </a:rPr>
              <a:t> </a:t>
            </a:r>
            <a:r>
              <a:rPr lang="en-GB" dirty="0" err="1">
                <a:ea typeface="ＭＳ Ｐゴシック" pitchFamily="34" charset="-128"/>
              </a:rPr>
              <a:t>flexiblity</a:t>
            </a:r>
            <a:r>
              <a:rPr lang="en-GB" dirty="0">
                <a:ea typeface="ＭＳ Ｐゴシック" pitchFamily="34" charset="-128"/>
              </a:rPr>
              <a:t> offered by XP.  Better to follow other approaches.</a:t>
            </a:r>
          </a:p>
        </p:txBody>
      </p:sp>
      <p:sp>
        <p:nvSpPr>
          <p:cNvPr id="136196" name="Slide Number Placeholder 3"/>
          <p:cNvSpPr>
            <a:spLocks noGrp="1"/>
          </p:cNvSpPr>
          <p:nvPr>
            <p:ph type="sldNum" sz="quarter" idx="5"/>
          </p:nvPr>
        </p:nvSpPr>
        <p:spPr>
          <a:noFill/>
        </p:spPr>
        <p:txBody>
          <a:bodyPr/>
          <a:lstStyle/>
          <a:p>
            <a:fld id="{CF8AA016-7173-4553-9B1E-861EDCC76702}" type="slidenum">
              <a:rPr lang="en-US" smtClean="0"/>
              <a:pPr/>
              <a:t>90</a:t>
            </a:fld>
            <a:endParaRPr lang="en-US"/>
          </a:p>
        </p:txBody>
      </p:sp>
    </p:spTree>
    <p:extLst>
      <p:ext uri="{BB962C8B-B14F-4D97-AF65-F5344CB8AC3E}">
        <p14:creationId xmlns:p14="http://schemas.microsoft.com/office/powerpoint/2010/main" val="1667054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xfrm>
            <a:off x="1716088" y="1063625"/>
            <a:ext cx="3883025" cy="2913063"/>
          </a:xfrm>
          <a:ln/>
        </p:spPr>
      </p:sp>
      <p:sp>
        <p:nvSpPr>
          <p:cNvPr id="137219" name="Notes Placeholder 2"/>
          <p:cNvSpPr>
            <a:spLocks noGrp="1"/>
          </p:cNvSpPr>
          <p:nvPr>
            <p:ph type="body" idx="1"/>
          </p:nvPr>
        </p:nvSpPr>
        <p:spPr>
          <a:noFill/>
          <a:ln/>
        </p:spPr>
        <p:txBody>
          <a:bodyPr/>
          <a:lstStyle/>
          <a:p>
            <a:endParaRPr lang="en-GB" dirty="0">
              <a:ea typeface="ＭＳ Ｐゴシック" pitchFamily="34" charset="-128"/>
            </a:endParaRPr>
          </a:p>
          <a:p>
            <a:r>
              <a:rPr lang="en-GB" dirty="0">
                <a:ea typeface="ＭＳ Ｐゴシック" pitchFamily="34" charset="-128"/>
              </a:rPr>
              <a:t>To be discussed:  Perhaps a Question Answer style approach here would be better to see the understanding level of students.</a:t>
            </a:r>
          </a:p>
        </p:txBody>
      </p:sp>
      <p:sp>
        <p:nvSpPr>
          <p:cNvPr id="137220" name="Slide Number Placeholder 3"/>
          <p:cNvSpPr>
            <a:spLocks noGrp="1"/>
          </p:cNvSpPr>
          <p:nvPr>
            <p:ph type="sldNum" sz="quarter" idx="5"/>
          </p:nvPr>
        </p:nvSpPr>
        <p:spPr>
          <a:noFill/>
        </p:spPr>
        <p:txBody>
          <a:bodyPr/>
          <a:lstStyle/>
          <a:p>
            <a:fld id="{A128E971-38D6-432E-9615-9B9AD61C8D02}" type="slidenum">
              <a:rPr lang="en-US" smtClean="0"/>
              <a:pPr/>
              <a:t>91</a:t>
            </a:fld>
            <a:endParaRPr lang="en-US"/>
          </a:p>
        </p:txBody>
      </p:sp>
    </p:spTree>
    <p:extLst>
      <p:ext uri="{BB962C8B-B14F-4D97-AF65-F5344CB8AC3E}">
        <p14:creationId xmlns:p14="http://schemas.microsoft.com/office/powerpoint/2010/main" val="680893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xfrm>
            <a:off x="1716088" y="1063625"/>
            <a:ext cx="3883025" cy="2913063"/>
          </a:xfrm>
          <a:ln/>
        </p:spPr>
      </p:sp>
      <p:sp>
        <p:nvSpPr>
          <p:cNvPr id="138243" name="Notes Placeholder 2"/>
          <p:cNvSpPr>
            <a:spLocks noGrp="1"/>
          </p:cNvSpPr>
          <p:nvPr>
            <p:ph type="body" idx="1"/>
          </p:nvPr>
        </p:nvSpPr>
        <p:spPr>
          <a:noFill/>
          <a:ln/>
        </p:spPr>
        <p:txBody>
          <a:bodyPr/>
          <a:lstStyle/>
          <a:p>
            <a:endParaRPr lang="en-GB" dirty="0">
              <a:ea typeface="ＭＳ Ｐゴシック" pitchFamily="34" charset="-128"/>
            </a:endParaRPr>
          </a:p>
        </p:txBody>
      </p:sp>
      <p:sp>
        <p:nvSpPr>
          <p:cNvPr id="138244" name="Slide Number Placeholder 3"/>
          <p:cNvSpPr>
            <a:spLocks noGrp="1"/>
          </p:cNvSpPr>
          <p:nvPr>
            <p:ph type="sldNum" sz="quarter" idx="5"/>
          </p:nvPr>
        </p:nvSpPr>
        <p:spPr>
          <a:noFill/>
        </p:spPr>
        <p:txBody>
          <a:bodyPr/>
          <a:lstStyle/>
          <a:p>
            <a:fld id="{EDE96653-75BB-4291-8E94-88356F1D5368}" type="slidenum">
              <a:rPr lang="en-US" smtClean="0"/>
              <a:pPr/>
              <a:t>92</a:t>
            </a:fld>
            <a:endParaRPr lang="en-US"/>
          </a:p>
        </p:txBody>
      </p:sp>
    </p:spTree>
    <p:extLst>
      <p:ext uri="{BB962C8B-B14F-4D97-AF65-F5344CB8AC3E}">
        <p14:creationId xmlns:p14="http://schemas.microsoft.com/office/powerpoint/2010/main" val="1242463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5"/>
          <p:cNvSpPr>
            <a:spLocks noGrp="1" noChangeArrowheads="1"/>
          </p:cNvSpPr>
          <p:nvPr>
            <p:ph type="sldNum" sz="quarter" idx="5"/>
          </p:nvPr>
        </p:nvSpPr>
        <p:spPr>
          <a:noFill/>
        </p:spPr>
        <p:txBody>
          <a:bodyPr/>
          <a:lstStyle/>
          <a:p>
            <a:fld id="{46368265-7B13-4C64-921A-A49E06E35079}" type="slidenum">
              <a:rPr lang="en-US" smtClean="0"/>
              <a:pPr/>
              <a:t>93</a:t>
            </a:fld>
            <a:endParaRPr lang="en-US"/>
          </a:p>
        </p:txBody>
      </p:sp>
      <p:sp>
        <p:nvSpPr>
          <p:cNvPr id="13926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52551606-CA2E-4377-A697-FA463F259AD1}" type="slidenum">
              <a:rPr lang="en-US" sz="1300">
                <a:latin typeface="Times New Roman" pitchFamily="18" charset="0"/>
              </a:rPr>
              <a:pPr algn="r" defTabSz="966788" eaLnBrk="1" hangingPunct="1"/>
              <a:t>93</a:t>
            </a:fld>
            <a:endParaRPr lang="en-US" sz="1300">
              <a:latin typeface="Times New Roman" pitchFamily="18" charset="0"/>
            </a:endParaRPr>
          </a:p>
        </p:txBody>
      </p:sp>
      <p:sp>
        <p:nvSpPr>
          <p:cNvPr id="139268" name="Rectangle 2"/>
          <p:cNvSpPr>
            <a:spLocks noGrp="1" noRot="1" noChangeAspect="1" noChangeArrowheads="1" noTextEdit="1"/>
          </p:cNvSpPr>
          <p:nvPr>
            <p:ph type="sldImg"/>
          </p:nvPr>
        </p:nvSpPr>
        <p:spPr>
          <a:xfrm>
            <a:off x="1258888" y="720725"/>
            <a:ext cx="4799012" cy="3598863"/>
          </a:xfrm>
          <a:ln/>
        </p:spPr>
      </p:sp>
      <p:sp>
        <p:nvSpPr>
          <p:cNvPr id="139269" name="Rectangle 3"/>
          <p:cNvSpPr>
            <a:spLocks noGrp="1" noChangeArrowheads="1"/>
          </p:cNvSpPr>
          <p:nvPr>
            <p:ph type="body" idx="1"/>
          </p:nvPr>
        </p:nvSpPr>
        <p:spPr>
          <a:solidFill>
            <a:srgbClr val="FFFFFF"/>
          </a:solidFill>
          <a:ln>
            <a:solidFill>
              <a:srgbClr val="000000"/>
            </a:solidFill>
          </a:ln>
        </p:spPr>
        <p:txBody>
          <a:bodyPr wrap="none" lIns="96658" tIns="48329" rIns="96658" bIns="48329"/>
          <a:lstStyle/>
          <a:p>
            <a:pPr eaLnBrk="1" hangingPunct="1"/>
            <a:r>
              <a:rPr lang="en-US">
                <a:ea typeface="ＭＳ Ｐゴシック" pitchFamily="34" charset="-128"/>
              </a:rPr>
              <a:t>SCRUM  is not an acronym (short form) of anything, but </a:t>
            </a:r>
            <a:r>
              <a:rPr lang="en-US" sz="1000" i="1">
                <a:ea typeface="ＭＳ Ｐゴシック" pitchFamily="34" charset="-128"/>
              </a:rPr>
              <a:t>team pack </a:t>
            </a:r>
            <a:r>
              <a:rPr lang="en-US">
                <a:ea typeface="ＭＳ Ｐゴシック" pitchFamily="34" charset="-128"/>
              </a:rPr>
              <a:t>in Rugby. </a:t>
            </a:r>
          </a:p>
        </p:txBody>
      </p:sp>
    </p:spTree>
    <p:extLst>
      <p:ext uri="{BB962C8B-B14F-4D97-AF65-F5344CB8AC3E}">
        <p14:creationId xmlns:p14="http://schemas.microsoft.com/office/powerpoint/2010/main" val="334830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p:cNvSpPr>
          <p:nvPr>
            <p:ph type="sldNum" sz="quarter" idx="5"/>
          </p:nvPr>
        </p:nvSpPr>
        <p:spPr>
          <a:noFill/>
        </p:spPr>
        <p:txBody>
          <a:bodyPr/>
          <a:lstStyle/>
          <a:p>
            <a:fld id="{03F4FE08-3B8B-4258-8B5A-B6CB246F50FC}" type="slidenum">
              <a:rPr lang="en-US" smtClean="0"/>
              <a:pPr/>
              <a:t>94</a:t>
            </a:fld>
            <a:endParaRPr lang="en-US"/>
          </a:p>
        </p:txBody>
      </p:sp>
      <p:sp>
        <p:nvSpPr>
          <p:cNvPr id="157699" name="Rectangle 2"/>
          <p:cNvSpPr>
            <a:spLocks noGrp="1" noRot="1" noChangeAspect="1" noChangeArrowheads="1" noTextEdit="1"/>
          </p:cNvSpPr>
          <p:nvPr>
            <p:ph type="sldImg"/>
          </p:nvPr>
        </p:nvSpPr>
        <p:spPr>
          <a:xfrm>
            <a:off x="1716088" y="1063625"/>
            <a:ext cx="3883025" cy="2913063"/>
          </a:xfrm>
          <a:ln/>
        </p:spPr>
      </p:sp>
      <p:sp>
        <p:nvSpPr>
          <p:cNvPr id="157700" name="Rectangle 3"/>
          <p:cNvSpPr>
            <a:spLocks noGrp="1"/>
          </p:cNvSpPr>
          <p:nvPr>
            <p:ph type="body" idx="1"/>
          </p:nvPr>
        </p:nvSpPr>
        <p:spPr>
          <a:noFill/>
          <a:ln/>
        </p:spPr>
        <p:txBody>
          <a:bodyPr/>
          <a:lstStyle/>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4121985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xfrm>
            <a:off x="1716088" y="1063625"/>
            <a:ext cx="3883025" cy="2913063"/>
          </a:xfrm>
          <a:ln/>
        </p:spPr>
      </p:sp>
      <p:sp>
        <p:nvSpPr>
          <p:cNvPr id="164867" name="Notes Placeholder 2"/>
          <p:cNvSpPr>
            <a:spLocks noGrp="1"/>
          </p:cNvSpPr>
          <p:nvPr>
            <p:ph type="body" idx="1"/>
          </p:nvPr>
        </p:nvSpPr>
        <p:spPr>
          <a:noFill/>
          <a:ln/>
        </p:spPr>
        <p:txBody>
          <a:bodyPr/>
          <a:lstStyle/>
          <a:p>
            <a:pPr eaLnBrk="1" hangingPunct="1"/>
            <a:endParaRPr lang="en-GB" dirty="0">
              <a:ea typeface="ＭＳ Ｐゴシック" pitchFamily="34" charset="-128"/>
            </a:endParaRPr>
          </a:p>
        </p:txBody>
      </p:sp>
      <p:sp>
        <p:nvSpPr>
          <p:cNvPr id="164868" name="Slide Number Placeholder 3"/>
          <p:cNvSpPr>
            <a:spLocks noGrp="1"/>
          </p:cNvSpPr>
          <p:nvPr>
            <p:ph type="sldNum" sz="quarter" idx="5"/>
          </p:nvPr>
        </p:nvSpPr>
        <p:spPr>
          <a:noFill/>
        </p:spPr>
        <p:txBody>
          <a:bodyPr/>
          <a:lstStyle/>
          <a:p>
            <a:fld id="{6AE47A55-5177-4705-9D7C-D013145B604A}" type="slidenum">
              <a:rPr lang="en-US" smtClean="0"/>
              <a:pPr/>
              <a:t>95</a:t>
            </a:fld>
            <a:endParaRPr lang="en-US"/>
          </a:p>
        </p:txBody>
      </p:sp>
    </p:spTree>
    <p:extLst>
      <p:ext uri="{BB962C8B-B14F-4D97-AF65-F5344CB8AC3E}">
        <p14:creationId xmlns:p14="http://schemas.microsoft.com/office/powerpoint/2010/main" val="9657774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xfrm>
            <a:off x="1716088" y="1063625"/>
            <a:ext cx="3883025" cy="2913063"/>
          </a:xfrm>
          <a:ln/>
        </p:spPr>
      </p:sp>
      <p:sp>
        <p:nvSpPr>
          <p:cNvPr id="140291" name="Notes Placeholder 2"/>
          <p:cNvSpPr>
            <a:spLocks noGrp="1"/>
          </p:cNvSpPr>
          <p:nvPr>
            <p:ph type="body" idx="1"/>
          </p:nvPr>
        </p:nvSpPr>
        <p:spPr>
          <a:noFill/>
          <a:ln/>
        </p:spPr>
        <p:txBody>
          <a:bodyPr/>
          <a:lstStyle/>
          <a:p>
            <a:pPr eaLnBrk="1" hangingPunct="1"/>
            <a:endParaRPr lang="en-GB">
              <a:ea typeface="ＭＳ Ｐゴシック" pitchFamily="34" charset="-128"/>
            </a:endParaRPr>
          </a:p>
        </p:txBody>
      </p:sp>
      <p:sp>
        <p:nvSpPr>
          <p:cNvPr id="140292" name="Slide Number Placeholder 3"/>
          <p:cNvSpPr>
            <a:spLocks noGrp="1"/>
          </p:cNvSpPr>
          <p:nvPr>
            <p:ph type="sldNum" sz="quarter" idx="5"/>
          </p:nvPr>
        </p:nvSpPr>
        <p:spPr>
          <a:noFill/>
        </p:spPr>
        <p:txBody>
          <a:bodyPr/>
          <a:lstStyle/>
          <a:p>
            <a:fld id="{E49D0D75-2F7D-4BE3-8779-61CDDF4F45E0}" type="slidenum">
              <a:rPr lang="en-US" smtClean="0"/>
              <a:pPr/>
              <a:t>96</a:t>
            </a:fld>
            <a:endParaRPr lang="en-US"/>
          </a:p>
        </p:txBody>
      </p:sp>
    </p:spTree>
    <p:extLst>
      <p:ext uri="{BB962C8B-B14F-4D97-AF65-F5344CB8AC3E}">
        <p14:creationId xmlns:p14="http://schemas.microsoft.com/office/powerpoint/2010/main" val="72737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23</a:t>
            </a:fld>
            <a:endParaRPr lang="en-US"/>
          </a:p>
        </p:txBody>
      </p:sp>
    </p:spTree>
    <p:extLst>
      <p:ext uri="{BB962C8B-B14F-4D97-AF65-F5344CB8AC3E}">
        <p14:creationId xmlns:p14="http://schemas.microsoft.com/office/powerpoint/2010/main" val="41504720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1716088" y="1063625"/>
            <a:ext cx="3883025" cy="2913063"/>
          </a:xfrm>
          <a:ln/>
        </p:spPr>
      </p:sp>
      <p:sp>
        <p:nvSpPr>
          <p:cNvPr id="141315" name="Notes Placeholder 2"/>
          <p:cNvSpPr>
            <a:spLocks noGrp="1"/>
          </p:cNvSpPr>
          <p:nvPr>
            <p:ph type="body" idx="1"/>
          </p:nvPr>
        </p:nvSpPr>
        <p:spPr>
          <a:noFill/>
          <a:ln/>
        </p:spPr>
        <p:txBody>
          <a:bodyPr/>
          <a:lstStyle/>
          <a:p>
            <a:pPr eaLnBrk="1" hangingPunct="1"/>
            <a:endParaRPr lang="en-GB">
              <a:ea typeface="ＭＳ Ｐゴシック" pitchFamily="34" charset="-128"/>
            </a:endParaRPr>
          </a:p>
        </p:txBody>
      </p:sp>
      <p:sp>
        <p:nvSpPr>
          <p:cNvPr id="141316" name="Slide Number Placeholder 3"/>
          <p:cNvSpPr>
            <a:spLocks noGrp="1"/>
          </p:cNvSpPr>
          <p:nvPr>
            <p:ph type="sldNum" sz="quarter" idx="5"/>
          </p:nvPr>
        </p:nvSpPr>
        <p:spPr>
          <a:noFill/>
        </p:spPr>
        <p:txBody>
          <a:bodyPr/>
          <a:lstStyle/>
          <a:p>
            <a:fld id="{980F8EE8-E20F-45B7-8604-02C50F3EB616}" type="slidenum">
              <a:rPr lang="en-US" smtClean="0"/>
              <a:pPr/>
              <a:t>97</a:t>
            </a:fld>
            <a:endParaRPr lang="en-US"/>
          </a:p>
        </p:txBody>
      </p:sp>
    </p:spTree>
    <p:extLst>
      <p:ext uri="{BB962C8B-B14F-4D97-AF65-F5344CB8AC3E}">
        <p14:creationId xmlns:p14="http://schemas.microsoft.com/office/powerpoint/2010/main" val="3529557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xfrm>
            <a:off x="1716088" y="1063625"/>
            <a:ext cx="3883025" cy="2913063"/>
          </a:xfrm>
          <a:ln/>
        </p:spPr>
      </p:sp>
      <p:sp>
        <p:nvSpPr>
          <p:cNvPr id="142339" name="Notes Placeholder 2"/>
          <p:cNvSpPr>
            <a:spLocks noGrp="1"/>
          </p:cNvSpPr>
          <p:nvPr>
            <p:ph type="body" idx="1"/>
          </p:nvPr>
        </p:nvSpPr>
        <p:spPr>
          <a:noFill/>
          <a:ln/>
        </p:spPr>
        <p:txBody>
          <a:bodyPr/>
          <a:lstStyle/>
          <a:p>
            <a:pPr eaLnBrk="1" hangingPunct="1"/>
            <a:endParaRPr lang="en-GB">
              <a:ea typeface="ＭＳ Ｐゴシック" pitchFamily="34" charset="-128"/>
            </a:endParaRPr>
          </a:p>
        </p:txBody>
      </p:sp>
      <p:sp>
        <p:nvSpPr>
          <p:cNvPr id="142340" name="Slide Number Placeholder 3"/>
          <p:cNvSpPr>
            <a:spLocks noGrp="1"/>
          </p:cNvSpPr>
          <p:nvPr>
            <p:ph type="sldNum" sz="quarter" idx="5"/>
          </p:nvPr>
        </p:nvSpPr>
        <p:spPr>
          <a:noFill/>
        </p:spPr>
        <p:txBody>
          <a:bodyPr/>
          <a:lstStyle/>
          <a:p>
            <a:fld id="{E047D74A-8073-4D8E-A882-AF786390203A}" type="slidenum">
              <a:rPr lang="en-US" smtClean="0"/>
              <a:pPr/>
              <a:t>98</a:t>
            </a:fld>
            <a:endParaRPr lang="en-US"/>
          </a:p>
        </p:txBody>
      </p:sp>
    </p:spTree>
    <p:extLst>
      <p:ext uri="{BB962C8B-B14F-4D97-AF65-F5344CB8AC3E}">
        <p14:creationId xmlns:p14="http://schemas.microsoft.com/office/powerpoint/2010/main" val="2636201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xfrm>
            <a:off x="1716088" y="1063625"/>
            <a:ext cx="3883025" cy="2913063"/>
          </a:xfrm>
          <a:ln/>
        </p:spPr>
      </p:sp>
      <p:sp>
        <p:nvSpPr>
          <p:cNvPr id="143363" name="Notes Placeholder 2"/>
          <p:cNvSpPr>
            <a:spLocks noGrp="1"/>
          </p:cNvSpPr>
          <p:nvPr>
            <p:ph type="body" idx="1"/>
          </p:nvPr>
        </p:nvSpPr>
        <p:spPr>
          <a:noFill/>
          <a:ln/>
        </p:spPr>
        <p:txBody>
          <a:bodyPr/>
          <a:lstStyle/>
          <a:p>
            <a:pPr eaLnBrk="1" hangingPunct="1"/>
            <a:endParaRPr lang="en-GB">
              <a:ea typeface="ＭＳ Ｐゴシック" pitchFamily="34" charset="-128"/>
            </a:endParaRPr>
          </a:p>
        </p:txBody>
      </p:sp>
      <p:sp>
        <p:nvSpPr>
          <p:cNvPr id="143364" name="Slide Number Placeholder 3"/>
          <p:cNvSpPr>
            <a:spLocks noGrp="1"/>
          </p:cNvSpPr>
          <p:nvPr>
            <p:ph type="sldNum" sz="quarter" idx="5"/>
          </p:nvPr>
        </p:nvSpPr>
        <p:spPr>
          <a:noFill/>
        </p:spPr>
        <p:txBody>
          <a:bodyPr/>
          <a:lstStyle/>
          <a:p>
            <a:fld id="{DF92C80B-F5C0-444F-81AE-8F546DB82A8A}" type="slidenum">
              <a:rPr lang="en-US" smtClean="0"/>
              <a:pPr/>
              <a:t>99</a:t>
            </a:fld>
            <a:endParaRPr lang="en-US"/>
          </a:p>
        </p:txBody>
      </p:sp>
    </p:spTree>
    <p:extLst>
      <p:ext uri="{BB962C8B-B14F-4D97-AF65-F5344CB8AC3E}">
        <p14:creationId xmlns:p14="http://schemas.microsoft.com/office/powerpoint/2010/main" val="37801259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101</a:t>
            </a:fld>
            <a:endParaRPr lang="en-US"/>
          </a:p>
        </p:txBody>
      </p:sp>
    </p:spTree>
    <p:extLst>
      <p:ext uri="{BB962C8B-B14F-4D97-AF65-F5344CB8AC3E}">
        <p14:creationId xmlns:p14="http://schemas.microsoft.com/office/powerpoint/2010/main" val="4080918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102</a:t>
            </a:fld>
            <a:endParaRPr lang="en-US"/>
          </a:p>
        </p:txBody>
      </p:sp>
    </p:spTree>
    <p:extLst>
      <p:ext uri="{BB962C8B-B14F-4D97-AF65-F5344CB8AC3E}">
        <p14:creationId xmlns:p14="http://schemas.microsoft.com/office/powerpoint/2010/main" val="262823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story</a:t>
            </a:r>
            <a:r>
              <a:rPr lang="en-US" baseline="0" dirty="0"/>
              <a:t> Card </a:t>
            </a:r>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103</a:t>
            </a:fld>
            <a:endParaRPr lang="en-US"/>
          </a:p>
        </p:txBody>
      </p:sp>
    </p:spTree>
    <p:extLst>
      <p:ext uri="{BB962C8B-B14F-4D97-AF65-F5344CB8AC3E}">
        <p14:creationId xmlns:p14="http://schemas.microsoft.com/office/powerpoint/2010/main" val="3633850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a:t>
            </a:r>
            <a:r>
              <a:rPr lang="en-US" baseline="0" dirty="0"/>
              <a:t> important Roles in Scrum</a:t>
            </a:r>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104</a:t>
            </a:fld>
            <a:endParaRPr lang="en-US"/>
          </a:p>
        </p:txBody>
      </p:sp>
    </p:spTree>
    <p:extLst>
      <p:ext uri="{BB962C8B-B14F-4D97-AF65-F5344CB8AC3E}">
        <p14:creationId xmlns:p14="http://schemas.microsoft.com/office/powerpoint/2010/main" val="40778605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p:cNvSpPr>
          <p:nvPr>
            <p:ph type="sldNum" sz="quarter" idx="5"/>
          </p:nvPr>
        </p:nvSpPr>
        <p:spPr>
          <a:noFill/>
        </p:spPr>
        <p:txBody>
          <a:bodyPr/>
          <a:lstStyle/>
          <a:p>
            <a:fld id="{11DD4AD1-1E9D-4A44-96AB-AF58D64557B2}" type="slidenum">
              <a:rPr lang="en-US" smtClean="0"/>
              <a:pPr/>
              <a:t>108</a:t>
            </a:fld>
            <a:endParaRPr lang="en-US"/>
          </a:p>
        </p:txBody>
      </p:sp>
      <p:sp>
        <p:nvSpPr>
          <p:cNvPr id="146435" name="Rectangle 2"/>
          <p:cNvSpPr>
            <a:spLocks noGrp="1" noRot="1" noChangeAspect="1" noChangeArrowheads="1" noTextEdit="1"/>
          </p:cNvSpPr>
          <p:nvPr>
            <p:ph type="sldImg"/>
          </p:nvPr>
        </p:nvSpPr>
        <p:spPr>
          <a:xfrm>
            <a:off x="1716088" y="1063625"/>
            <a:ext cx="3883025" cy="2913063"/>
          </a:xfrm>
          <a:ln/>
        </p:spPr>
      </p:sp>
      <p:sp>
        <p:nvSpPr>
          <p:cNvPr id="146436" name="Rectangle 3"/>
          <p:cNvSpPr>
            <a:spLocks noGrp="1"/>
          </p:cNvSpPr>
          <p:nvPr>
            <p:ph type="body" idx="1"/>
          </p:nvPr>
        </p:nvSpPr>
        <p:spPr>
          <a:noFill/>
          <a:ln/>
        </p:spPr>
        <p:txBody>
          <a:bodyPr/>
          <a:lstStyle/>
          <a:p>
            <a:pPr eaLnBrk="1" hangingPunct="1"/>
            <a:r>
              <a:rPr lang="en-GB" dirty="0">
                <a:latin typeface="Gill Sans" charset="0"/>
                <a:ea typeface="ＭＳ Ｐゴシック" pitchFamily="34" charset="-128"/>
              </a:rPr>
              <a:t>Retrospective</a:t>
            </a:r>
            <a:r>
              <a:rPr lang="en-GB" baseline="0" dirty="0">
                <a:latin typeface="Gill Sans" charset="0"/>
                <a:ea typeface="ＭＳ Ｐゴシック" pitchFamily="34" charset="-128"/>
              </a:rPr>
              <a:t> : only within the team</a:t>
            </a:r>
          </a:p>
          <a:p>
            <a:pPr eaLnBrk="1" hangingPunct="1"/>
            <a:r>
              <a:rPr lang="en-GB" baseline="0" dirty="0">
                <a:latin typeface="Gill Sans" charset="0"/>
                <a:ea typeface="ＭＳ Ｐゴシック" pitchFamily="34" charset="-128"/>
              </a:rPr>
              <a:t>Review: with the stakeholder</a:t>
            </a:r>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2426068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109</a:t>
            </a:fld>
            <a:endParaRPr lang="en-US"/>
          </a:p>
        </p:txBody>
      </p:sp>
    </p:spTree>
    <p:extLst>
      <p:ext uri="{BB962C8B-B14F-4D97-AF65-F5344CB8AC3E}">
        <p14:creationId xmlns:p14="http://schemas.microsoft.com/office/powerpoint/2010/main" val="7443097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burn down chart</a:t>
            </a:r>
          </a:p>
        </p:txBody>
      </p:sp>
      <p:sp>
        <p:nvSpPr>
          <p:cNvPr id="4" name="Slide Number Placeholder 3"/>
          <p:cNvSpPr>
            <a:spLocks noGrp="1"/>
          </p:cNvSpPr>
          <p:nvPr>
            <p:ph type="sldNum" sz="quarter" idx="10"/>
          </p:nvPr>
        </p:nvSpPr>
        <p:spPr/>
        <p:txBody>
          <a:bodyPr/>
          <a:lstStyle/>
          <a:p>
            <a:fld id="{51D5A050-7306-7B4E-867E-A3663FBCD5C6}" type="slidenum">
              <a:rPr lang="en-US" smtClean="0"/>
              <a:pPr/>
              <a:t>110</a:t>
            </a:fld>
            <a:endParaRPr lang="en-US"/>
          </a:p>
        </p:txBody>
      </p:sp>
    </p:spTree>
    <p:extLst>
      <p:ext uri="{BB962C8B-B14F-4D97-AF65-F5344CB8AC3E}">
        <p14:creationId xmlns:p14="http://schemas.microsoft.com/office/powerpoint/2010/main" val="4078328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 &amp;Testing by Agarwal et al.</a:t>
            </a:r>
          </a:p>
        </p:txBody>
      </p:sp>
      <p:sp>
        <p:nvSpPr>
          <p:cNvPr id="4" name="Slide Number Placeholder 3"/>
          <p:cNvSpPr>
            <a:spLocks noGrp="1"/>
          </p:cNvSpPr>
          <p:nvPr>
            <p:ph type="sldNum" sz="quarter" idx="10"/>
          </p:nvPr>
        </p:nvSpPr>
        <p:spPr/>
        <p:txBody>
          <a:bodyPr/>
          <a:lstStyle/>
          <a:p>
            <a:fld id="{51D5A050-7306-7B4E-867E-A3663FBCD5C6}" type="slidenum">
              <a:rPr lang="en-US" smtClean="0"/>
              <a:pPr/>
              <a:t>26</a:t>
            </a:fld>
            <a:endParaRPr lang="en-US"/>
          </a:p>
        </p:txBody>
      </p:sp>
    </p:spTree>
    <p:extLst>
      <p:ext uri="{BB962C8B-B14F-4D97-AF65-F5344CB8AC3E}">
        <p14:creationId xmlns:p14="http://schemas.microsoft.com/office/powerpoint/2010/main" val="22868965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p:cNvSpPr>
          <p:nvPr>
            <p:ph type="sldNum" sz="quarter" idx="5"/>
          </p:nvPr>
        </p:nvSpPr>
        <p:spPr>
          <a:noFill/>
        </p:spPr>
        <p:txBody>
          <a:bodyPr/>
          <a:lstStyle/>
          <a:p>
            <a:fld id="{FF635C33-FC8D-4571-8223-6C1EB0839B7D}" type="slidenum">
              <a:rPr lang="en-US" smtClean="0"/>
              <a:pPr/>
              <a:t>111</a:t>
            </a:fld>
            <a:endParaRPr lang="en-US"/>
          </a:p>
        </p:txBody>
      </p:sp>
      <p:sp>
        <p:nvSpPr>
          <p:cNvPr id="162819" name="Rectangle 2"/>
          <p:cNvSpPr>
            <a:spLocks noGrp="1" noRot="1" noChangeAspect="1" noChangeArrowheads="1" noTextEdit="1"/>
          </p:cNvSpPr>
          <p:nvPr>
            <p:ph type="sldImg"/>
          </p:nvPr>
        </p:nvSpPr>
        <p:spPr>
          <a:xfrm>
            <a:off x="1716088" y="1063625"/>
            <a:ext cx="3883025" cy="2913063"/>
          </a:xfrm>
          <a:ln/>
        </p:spPr>
      </p:sp>
      <p:sp>
        <p:nvSpPr>
          <p:cNvPr id="162820" name="Rectangle 3"/>
          <p:cNvSpPr>
            <a:spLocks noGrp="1"/>
          </p:cNvSpPr>
          <p:nvPr>
            <p:ph type="body" idx="1"/>
          </p:nvPr>
        </p:nvSpPr>
        <p:spPr>
          <a:noFill/>
          <a:ln/>
        </p:spPr>
        <p:txBody>
          <a:bodyPr/>
          <a:lstStyle/>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2442956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p:cNvSpPr>
          <p:nvPr>
            <p:ph type="sldNum" sz="quarter" idx="5"/>
          </p:nvPr>
        </p:nvSpPr>
        <p:spPr>
          <a:noFill/>
        </p:spPr>
        <p:txBody>
          <a:bodyPr/>
          <a:lstStyle/>
          <a:p>
            <a:fld id="{EFA3CADC-EC9E-4759-949F-604AAEF7CAA5}" type="slidenum">
              <a:rPr lang="en-US" smtClean="0"/>
              <a:pPr/>
              <a:t>112</a:t>
            </a:fld>
            <a:endParaRPr lang="en-US"/>
          </a:p>
        </p:txBody>
      </p:sp>
      <p:sp>
        <p:nvSpPr>
          <p:cNvPr id="163843" name="Rectangle 2"/>
          <p:cNvSpPr>
            <a:spLocks noGrp="1" noRot="1" noChangeAspect="1" noChangeArrowheads="1" noTextEdit="1"/>
          </p:cNvSpPr>
          <p:nvPr>
            <p:ph type="sldImg"/>
          </p:nvPr>
        </p:nvSpPr>
        <p:spPr>
          <a:xfrm>
            <a:off x="1716088" y="1063625"/>
            <a:ext cx="3883025" cy="2913063"/>
          </a:xfrm>
          <a:ln/>
        </p:spPr>
      </p:sp>
      <p:sp>
        <p:nvSpPr>
          <p:cNvPr id="163844" name="Rectangle 3"/>
          <p:cNvSpPr>
            <a:spLocks noGrp="1"/>
          </p:cNvSpPr>
          <p:nvPr>
            <p:ph type="body" idx="1"/>
          </p:nvPr>
        </p:nvSpPr>
        <p:spPr>
          <a:noFill/>
          <a:ln/>
        </p:spPr>
        <p:txBody>
          <a:bodyPr/>
          <a:lstStyle/>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2040565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p:cNvSpPr>
          <p:nvPr>
            <p:ph type="sldNum" sz="quarter" idx="5"/>
          </p:nvPr>
        </p:nvSpPr>
        <p:spPr>
          <a:noFill/>
        </p:spPr>
        <p:txBody>
          <a:bodyPr/>
          <a:lstStyle/>
          <a:p>
            <a:fld id="{F6C87965-CD37-49A3-AC9C-82A4C5E2C9E4}" type="slidenum">
              <a:rPr lang="en-US" smtClean="0"/>
              <a:pPr/>
              <a:t>113</a:t>
            </a:fld>
            <a:endParaRPr lang="en-US"/>
          </a:p>
        </p:txBody>
      </p:sp>
      <p:sp>
        <p:nvSpPr>
          <p:cNvPr id="147459" name="Rectangle 2"/>
          <p:cNvSpPr>
            <a:spLocks noGrp="1" noRot="1" noChangeAspect="1" noChangeArrowheads="1" noTextEdit="1"/>
          </p:cNvSpPr>
          <p:nvPr>
            <p:ph type="sldImg"/>
          </p:nvPr>
        </p:nvSpPr>
        <p:spPr>
          <a:xfrm>
            <a:off x="1716088" y="1063625"/>
            <a:ext cx="3883025" cy="2913063"/>
          </a:xfrm>
          <a:ln/>
        </p:spPr>
      </p:sp>
      <p:sp>
        <p:nvSpPr>
          <p:cNvPr id="147460" name="Rectangle 3"/>
          <p:cNvSpPr>
            <a:spLocks noGrp="1"/>
          </p:cNvSpPr>
          <p:nvPr>
            <p:ph type="body" idx="1"/>
          </p:nvPr>
        </p:nvSpPr>
        <p:spPr>
          <a:noFill/>
          <a:ln/>
        </p:spPr>
        <p:txBody>
          <a:bodyPr/>
          <a:lstStyle/>
          <a:p>
            <a:pPr eaLnBrk="1" hangingPunct="1"/>
            <a:endParaRPr lang="en-GB">
              <a:latin typeface="Gill Sans" charset="0"/>
              <a:ea typeface="ＭＳ Ｐゴシック" pitchFamily="34" charset="-128"/>
            </a:endParaRPr>
          </a:p>
        </p:txBody>
      </p:sp>
    </p:spTree>
    <p:extLst>
      <p:ext uri="{BB962C8B-B14F-4D97-AF65-F5344CB8AC3E}">
        <p14:creationId xmlns:p14="http://schemas.microsoft.com/office/powerpoint/2010/main" val="37460880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p:cNvSpPr>
          <p:nvPr>
            <p:ph type="sldNum" sz="quarter" idx="5"/>
          </p:nvPr>
        </p:nvSpPr>
        <p:spPr>
          <a:noFill/>
        </p:spPr>
        <p:txBody>
          <a:bodyPr/>
          <a:lstStyle/>
          <a:p>
            <a:fld id="{3F30EE19-9194-4245-B114-DC9E0258E9AE}" type="slidenum">
              <a:rPr lang="en-US" smtClean="0"/>
              <a:pPr/>
              <a:t>114</a:t>
            </a:fld>
            <a:endParaRPr lang="en-US"/>
          </a:p>
        </p:txBody>
      </p:sp>
      <p:sp>
        <p:nvSpPr>
          <p:cNvPr id="148483" name="Rectangle 2"/>
          <p:cNvSpPr>
            <a:spLocks noGrp="1" noRot="1" noChangeAspect="1" noChangeArrowheads="1" noTextEdit="1"/>
          </p:cNvSpPr>
          <p:nvPr>
            <p:ph type="sldImg"/>
          </p:nvPr>
        </p:nvSpPr>
        <p:spPr>
          <a:xfrm>
            <a:off x="1716088" y="1063625"/>
            <a:ext cx="3883025" cy="2913063"/>
          </a:xfrm>
          <a:ln/>
        </p:spPr>
      </p:sp>
      <p:sp>
        <p:nvSpPr>
          <p:cNvPr id="148484" name="Rectangle 3"/>
          <p:cNvSpPr>
            <a:spLocks noGrp="1"/>
          </p:cNvSpPr>
          <p:nvPr>
            <p:ph type="body" idx="1"/>
          </p:nvPr>
        </p:nvSpPr>
        <p:spPr>
          <a:noFill/>
          <a:ln/>
        </p:spPr>
        <p:txBody>
          <a:bodyPr/>
          <a:lstStyle/>
          <a:p>
            <a:pPr eaLnBrk="1" hangingPunct="1"/>
            <a:endParaRPr lang="en-GB">
              <a:latin typeface="Gill Sans" charset="0"/>
              <a:ea typeface="ＭＳ Ｐゴシック" pitchFamily="34" charset="-128"/>
            </a:endParaRPr>
          </a:p>
        </p:txBody>
      </p:sp>
    </p:spTree>
    <p:extLst>
      <p:ext uri="{BB962C8B-B14F-4D97-AF65-F5344CB8AC3E}">
        <p14:creationId xmlns:p14="http://schemas.microsoft.com/office/powerpoint/2010/main" val="27322427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p:cNvSpPr>
          <p:nvPr>
            <p:ph type="sldNum" sz="quarter" idx="5"/>
          </p:nvPr>
        </p:nvSpPr>
        <p:spPr>
          <a:noFill/>
        </p:spPr>
        <p:txBody>
          <a:bodyPr/>
          <a:lstStyle/>
          <a:p>
            <a:fld id="{E019F3A8-66C2-4C3E-B8EA-566FA5107F59}" type="slidenum">
              <a:rPr lang="en-US" smtClean="0"/>
              <a:pPr/>
              <a:t>115</a:t>
            </a:fld>
            <a:endParaRPr lang="en-US"/>
          </a:p>
        </p:txBody>
      </p:sp>
      <p:sp>
        <p:nvSpPr>
          <p:cNvPr id="149507" name="Rectangle 2"/>
          <p:cNvSpPr>
            <a:spLocks noGrp="1" noRot="1" noChangeAspect="1" noChangeArrowheads="1" noTextEdit="1"/>
          </p:cNvSpPr>
          <p:nvPr>
            <p:ph type="sldImg"/>
          </p:nvPr>
        </p:nvSpPr>
        <p:spPr>
          <a:xfrm>
            <a:off x="1716088" y="1063625"/>
            <a:ext cx="3883025" cy="2913063"/>
          </a:xfrm>
          <a:ln/>
        </p:spPr>
      </p:sp>
      <p:sp>
        <p:nvSpPr>
          <p:cNvPr id="149508" name="Rectangle 3"/>
          <p:cNvSpPr>
            <a:spLocks noGrp="1"/>
          </p:cNvSpPr>
          <p:nvPr>
            <p:ph type="body" idx="1"/>
          </p:nvPr>
        </p:nvSpPr>
        <p:spPr>
          <a:noFill/>
          <a:ln/>
        </p:spPr>
        <p:txBody>
          <a:bodyPr/>
          <a:lstStyle/>
          <a:p>
            <a:pPr eaLnBrk="1" hangingPunct="1"/>
            <a:endParaRPr lang="en-GB">
              <a:latin typeface="Gill Sans" charset="0"/>
              <a:ea typeface="ＭＳ Ｐゴシック" pitchFamily="34" charset="-128"/>
            </a:endParaRPr>
          </a:p>
        </p:txBody>
      </p:sp>
    </p:spTree>
    <p:extLst>
      <p:ext uri="{BB962C8B-B14F-4D97-AF65-F5344CB8AC3E}">
        <p14:creationId xmlns:p14="http://schemas.microsoft.com/office/powerpoint/2010/main" val="3414666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p:cNvSpPr>
          <p:nvPr>
            <p:ph type="sldNum" sz="quarter" idx="5"/>
          </p:nvPr>
        </p:nvSpPr>
        <p:spPr>
          <a:noFill/>
        </p:spPr>
        <p:txBody>
          <a:bodyPr/>
          <a:lstStyle/>
          <a:p>
            <a:fld id="{B7596505-BA65-41AC-9935-A806F52BFACD}" type="slidenum">
              <a:rPr lang="en-US" smtClean="0"/>
              <a:pPr/>
              <a:t>116</a:t>
            </a:fld>
            <a:endParaRPr lang="en-US"/>
          </a:p>
        </p:txBody>
      </p:sp>
      <p:sp>
        <p:nvSpPr>
          <p:cNvPr id="150531" name="Rectangle 2"/>
          <p:cNvSpPr>
            <a:spLocks noGrp="1" noRot="1" noChangeAspect="1" noChangeArrowheads="1" noTextEdit="1"/>
          </p:cNvSpPr>
          <p:nvPr>
            <p:ph type="sldImg"/>
          </p:nvPr>
        </p:nvSpPr>
        <p:spPr>
          <a:xfrm>
            <a:off x="1716088" y="1063625"/>
            <a:ext cx="3883025" cy="2913063"/>
          </a:xfrm>
          <a:ln/>
        </p:spPr>
      </p:sp>
      <p:sp>
        <p:nvSpPr>
          <p:cNvPr id="150532" name="Rectangle 3"/>
          <p:cNvSpPr>
            <a:spLocks noGrp="1"/>
          </p:cNvSpPr>
          <p:nvPr>
            <p:ph type="body" idx="1"/>
          </p:nvPr>
        </p:nvSpPr>
        <p:spPr>
          <a:noFill/>
          <a:ln/>
        </p:spPr>
        <p:txBody>
          <a:bodyPr/>
          <a:lstStyle/>
          <a:p>
            <a:pPr eaLnBrk="1" hangingPunct="1"/>
            <a:endParaRPr lang="en-GB">
              <a:latin typeface="Gill Sans" charset="0"/>
              <a:ea typeface="ＭＳ Ｐゴシック" pitchFamily="34" charset="-128"/>
            </a:endParaRPr>
          </a:p>
        </p:txBody>
      </p:sp>
    </p:spTree>
    <p:extLst>
      <p:ext uri="{BB962C8B-B14F-4D97-AF65-F5344CB8AC3E}">
        <p14:creationId xmlns:p14="http://schemas.microsoft.com/office/powerpoint/2010/main" val="24793201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5"/>
          <p:cNvSpPr>
            <a:spLocks noGrp="1" noChangeArrowheads="1"/>
          </p:cNvSpPr>
          <p:nvPr>
            <p:ph type="sldNum" sz="quarter" idx="5"/>
          </p:nvPr>
        </p:nvSpPr>
        <p:spPr>
          <a:noFill/>
        </p:spPr>
        <p:txBody>
          <a:bodyPr/>
          <a:lstStyle/>
          <a:p>
            <a:fld id="{F7E8845A-2DEA-4729-AB9A-4901EB18BA6A}" type="slidenum">
              <a:rPr lang="en-US" smtClean="0"/>
              <a:pPr/>
              <a:t>117</a:t>
            </a:fld>
            <a:endParaRPr lang="en-US"/>
          </a:p>
        </p:txBody>
      </p:sp>
      <p:sp>
        <p:nvSpPr>
          <p:cNvPr id="15155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51B7B017-859C-4295-B3AF-843AE89E1F39}" type="slidenum">
              <a:rPr lang="en-US" sz="1300">
                <a:latin typeface="Times New Roman" pitchFamily="18" charset="0"/>
              </a:rPr>
              <a:pPr algn="r" defTabSz="966788" eaLnBrk="1" hangingPunct="1"/>
              <a:t>117</a:t>
            </a:fld>
            <a:endParaRPr lang="en-US" sz="1300">
              <a:latin typeface="Times New Roman" pitchFamily="18" charset="0"/>
            </a:endParaRPr>
          </a:p>
        </p:txBody>
      </p:sp>
      <p:sp>
        <p:nvSpPr>
          <p:cNvPr id="151556" name="Rectangle 2"/>
          <p:cNvSpPr>
            <a:spLocks noGrp="1" noRot="1" noChangeAspect="1" noChangeArrowheads="1" noTextEdit="1"/>
          </p:cNvSpPr>
          <p:nvPr>
            <p:ph type="sldImg"/>
          </p:nvPr>
        </p:nvSpPr>
        <p:spPr>
          <a:xfrm>
            <a:off x="1257300" y="720725"/>
            <a:ext cx="4800600" cy="3600450"/>
          </a:xfrm>
          <a:ln/>
        </p:spPr>
      </p:sp>
      <p:sp>
        <p:nvSpPr>
          <p:cNvPr id="151557" name="Rectangle 3"/>
          <p:cNvSpPr>
            <a:spLocks noGrp="1" noChangeArrowheads="1"/>
          </p:cNvSpPr>
          <p:nvPr>
            <p:ph type="body" idx="1"/>
          </p:nvPr>
        </p:nvSpPr>
        <p:spPr>
          <a:xfrm>
            <a:off x="974725" y="4560888"/>
            <a:ext cx="5365750" cy="4319587"/>
          </a:xfrm>
          <a:noFill/>
          <a:ln/>
        </p:spPr>
        <p:txBody>
          <a:bodyPr lIns="96648" tIns="48324" rIns="96648" bIns="48324"/>
          <a:lstStyle/>
          <a:p>
            <a:pPr eaLnBrk="1" hangingPunct="1"/>
            <a:r>
              <a:rPr lang="en-US">
                <a:ea typeface="ＭＳ Ｐゴシック" pitchFamily="34" charset="-128"/>
              </a:rPr>
              <a:t>sprint &gt;&gt; pursuit &gt;&gt; </a:t>
            </a:r>
          </a:p>
        </p:txBody>
      </p:sp>
    </p:spTree>
    <p:extLst>
      <p:ext uri="{BB962C8B-B14F-4D97-AF65-F5344CB8AC3E}">
        <p14:creationId xmlns:p14="http://schemas.microsoft.com/office/powerpoint/2010/main" val="15836057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5"/>
          <p:cNvSpPr>
            <a:spLocks noGrp="1" noChangeArrowheads="1"/>
          </p:cNvSpPr>
          <p:nvPr>
            <p:ph type="sldNum" sz="quarter" idx="5"/>
          </p:nvPr>
        </p:nvSpPr>
        <p:spPr>
          <a:noFill/>
        </p:spPr>
        <p:txBody>
          <a:bodyPr/>
          <a:lstStyle/>
          <a:p>
            <a:fld id="{A19224E0-ADEF-4F22-8D10-04E170D4EA74}" type="slidenum">
              <a:rPr lang="en-US" smtClean="0"/>
              <a:pPr/>
              <a:t>118</a:t>
            </a:fld>
            <a:endParaRPr lang="en-US"/>
          </a:p>
        </p:txBody>
      </p:sp>
      <p:sp>
        <p:nvSpPr>
          <p:cNvPr id="15257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14838388-121C-4F8E-9BCD-F54AEEAD9352}" type="slidenum">
              <a:rPr lang="en-US" sz="1300">
                <a:latin typeface="Times New Roman" pitchFamily="18" charset="0"/>
              </a:rPr>
              <a:pPr algn="r" defTabSz="966788" eaLnBrk="1" hangingPunct="1"/>
              <a:t>118</a:t>
            </a:fld>
            <a:endParaRPr lang="en-US" sz="1300">
              <a:latin typeface="Times New Roman" pitchFamily="18" charset="0"/>
            </a:endParaRPr>
          </a:p>
        </p:txBody>
      </p:sp>
      <p:sp>
        <p:nvSpPr>
          <p:cNvPr id="152580" name="Rectangle 2"/>
          <p:cNvSpPr>
            <a:spLocks noGrp="1" noRot="1" noChangeAspect="1" noChangeArrowheads="1" noTextEdit="1"/>
          </p:cNvSpPr>
          <p:nvPr>
            <p:ph type="sldImg"/>
          </p:nvPr>
        </p:nvSpPr>
        <p:spPr>
          <a:xfrm>
            <a:off x="1257300" y="720725"/>
            <a:ext cx="4800600" cy="3600450"/>
          </a:xfrm>
          <a:ln/>
        </p:spPr>
      </p:sp>
      <p:sp>
        <p:nvSpPr>
          <p:cNvPr id="152581" name="Rectangle 3"/>
          <p:cNvSpPr>
            <a:spLocks noGrp="1" noChangeArrowheads="1"/>
          </p:cNvSpPr>
          <p:nvPr>
            <p:ph type="body" idx="1"/>
          </p:nvPr>
        </p:nvSpPr>
        <p:spPr>
          <a:xfrm>
            <a:off x="974725" y="4560888"/>
            <a:ext cx="5365750" cy="4319587"/>
          </a:xfrm>
          <a:noFill/>
          <a:ln/>
        </p:spPr>
        <p:txBody>
          <a:bodyPr lIns="96648" tIns="48324" rIns="96648" bIns="48324"/>
          <a:lstStyle/>
          <a:p>
            <a:pPr eaLnBrk="1" hangingPunct="1"/>
            <a:endParaRPr lang="en-GB">
              <a:latin typeface="Arial" pitchFamily="34" charset="0"/>
              <a:ea typeface="ＭＳ Ｐゴシック" pitchFamily="34" charset="-128"/>
            </a:endParaRPr>
          </a:p>
        </p:txBody>
      </p:sp>
    </p:spTree>
    <p:extLst>
      <p:ext uri="{BB962C8B-B14F-4D97-AF65-F5344CB8AC3E}">
        <p14:creationId xmlns:p14="http://schemas.microsoft.com/office/powerpoint/2010/main" val="27288648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5"/>
          <p:cNvSpPr>
            <a:spLocks noGrp="1" noChangeArrowheads="1"/>
          </p:cNvSpPr>
          <p:nvPr>
            <p:ph type="sldNum" sz="quarter" idx="5"/>
          </p:nvPr>
        </p:nvSpPr>
        <p:spPr>
          <a:noFill/>
        </p:spPr>
        <p:txBody>
          <a:bodyPr/>
          <a:lstStyle/>
          <a:p>
            <a:fld id="{D996EECA-B8C7-486F-9B92-F1F4971C0815}" type="slidenum">
              <a:rPr lang="en-US" smtClean="0"/>
              <a:pPr/>
              <a:t>119</a:t>
            </a:fld>
            <a:endParaRPr lang="en-US"/>
          </a:p>
        </p:txBody>
      </p:sp>
      <p:sp>
        <p:nvSpPr>
          <p:cNvPr id="15360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A25144F0-0E41-42AF-84D5-FCDE7673DA1F}" type="slidenum">
              <a:rPr lang="en-US" sz="1300">
                <a:latin typeface="Times New Roman" pitchFamily="18" charset="0"/>
              </a:rPr>
              <a:pPr algn="r" defTabSz="966788" eaLnBrk="1" hangingPunct="1"/>
              <a:t>119</a:t>
            </a:fld>
            <a:endParaRPr lang="en-US" sz="1300">
              <a:latin typeface="Times New Roman" pitchFamily="18" charset="0"/>
            </a:endParaRPr>
          </a:p>
        </p:txBody>
      </p:sp>
      <p:sp>
        <p:nvSpPr>
          <p:cNvPr id="153604" name="Rectangle 2"/>
          <p:cNvSpPr>
            <a:spLocks noGrp="1" noRot="1" noChangeAspect="1" noChangeArrowheads="1" noTextEdit="1"/>
          </p:cNvSpPr>
          <p:nvPr>
            <p:ph type="sldImg"/>
          </p:nvPr>
        </p:nvSpPr>
        <p:spPr>
          <a:xfrm>
            <a:off x="1257300" y="720725"/>
            <a:ext cx="4800600" cy="3600450"/>
          </a:xfrm>
          <a:ln/>
        </p:spPr>
      </p:sp>
      <p:sp>
        <p:nvSpPr>
          <p:cNvPr id="153605" name="Rectangle 3"/>
          <p:cNvSpPr>
            <a:spLocks noGrp="1" noChangeArrowheads="1"/>
          </p:cNvSpPr>
          <p:nvPr>
            <p:ph type="body" idx="1"/>
          </p:nvPr>
        </p:nvSpPr>
        <p:spPr>
          <a:xfrm>
            <a:off x="974725" y="4560888"/>
            <a:ext cx="5365750" cy="4319587"/>
          </a:xfrm>
          <a:noFill/>
          <a:ln/>
        </p:spPr>
        <p:txBody>
          <a:bodyPr lIns="96648" tIns="48324" rIns="96648" bIns="48324"/>
          <a:lstStyle/>
          <a:p>
            <a:pPr eaLnBrk="1" hangingPunct="1"/>
            <a:endParaRPr lang="en-GB" sz="1700">
              <a:ea typeface="ＭＳ Ｐゴシック" pitchFamily="34" charset="-128"/>
            </a:endParaRPr>
          </a:p>
        </p:txBody>
      </p:sp>
    </p:spTree>
    <p:extLst>
      <p:ext uri="{BB962C8B-B14F-4D97-AF65-F5344CB8AC3E}">
        <p14:creationId xmlns:p14="http://schemas.microsoft.com/office/powerpoint/2010/main" val="38123644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p:cNvSpPr>
          <p:nvPr>
            <p:ph type="sldNum" sz="quarter" idx="5"/>
          </p:nvPr>
        </p:nvSpPr>
        <p:spPr>
          <a:noFill/>
        </p:spPr>
        <p:txBody>
          <a:bodyPr/>
          <a:lstStyle/>
          <a:p>
            <a:fld id="{C86DEC9F-01BA-440B-A683-5B676A68356A}" type="slidenum">
              <a:rPr lang="en-US" smtClean="0"/>
              <a:pPr/>
              <a:t>120</a:t>
            </a:fld>
            <a:endParaRPr lang="en-US"/>
          </a:p>
        </p:txBody>
      </p:sp>
      <p:sp>
        <p:nvSpPr>
          <p:cNvPr id="154627" name="Rectangle 2"/>
          <p:cNvSpPr>
            <a:spLocks noGrp="1" noRot="1" noChangeAspect="1" noChangeArrowheads="1" noTextEdit="1"/>
          </p:cNvSpPr>
          <p:nvPr>
            <p:ph type="sldImg"/>
          </p:nvPr>
        </p:nvSpPr>
        <p:spPr>
          <a:xfrm>
            <a:off x="1716088" y="1063625"/>
            <a:ext cx="3883025" cy="2913063"/>
          </a:xfrm>
          <a:ln/>
        </p:spPr>
      </p:sp>
      <p:sp>
        <p:nvSpPr>
          <p:cNvPr id="154628" name="Rectangle 3"/>
          <p:cNvSpPr>
            <a:spLocks noGrp="1"/>
          </p:cNvSpPr>
          <p:nvPr>
            <p:ph type="body" idx="1"/>
          </p:nvPr>
        </p:nvSpPr>
        <p:spPr>
          <a:noFill/>
          <a:ln/>
        </p:spPr>
        <p:txBody>
          <a:bodyPr/>
          <a:lstStyle/>
          <a:p>
            <a:pPr eaLnBrk="1" hangingPunct="1"/>
            <a:r>
              <a:rPr lang="en-GB">
                <a:ea typeface="ＭＳ Ｐゴシック" pitchFamily="34" charset="-128"/>
              </a:rPr>
              <a:t>Added by Dr. Uzair</a:t>
            </a:r>
          </a:p>
          <a:p>
            <a:pPr eaLnBrk="1" hangingPunct="1"/>
            <a:endParaRPr lang="en-GB">
              <a:latin typeface="Gill Sans" charset="0"/>
              <a:ea typeface="ＭＳ Ｐゴシック" pitchFamily="34" charset="-128"/>
            </a:endParaRPr>
          </a:p>
        </p:txBody>
      </p:sp>
    </p:spTree>
    <p:extLst>
      <p:ext uri="{BB962C8B-B14F-4D97-AF65-F5344CB8AC3E}">
        <p14:creationId xmlns:p14="http://schemas.microsoft.com/office/powerpoint/2010/main" val="202491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SE &amp;Testing by Agarwal et al.</a:t>
            </a:r>
          </a:p>
          <a:p>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27</a:t>
            </a:fld>
            <a:endParaRPr lang="en-US"/>
          </a:p>
        </p:txBody>
      </p:sp>
    </p:spTree>
    <p:extLst>
      <p:ext uri="{BB962C8B-B14F-4D97-AF65-F5344CB8AC3E}">
        <p14:creationId xmlns:p14="http://schemas.microsoft.com/office/powerpoint/2010/main" val="2965787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p:cNvSpPr>
          <p:nvPr>
            <p:ph type="sldNum" sz="quarter" idx="5"/>
          </p:nvPr>
        </p:nvSpPr>
        <p:spPr>
          <a:noFill/>
        </p:spPr>
        <p:txBody>
          <a:bodyPr/>
          <a:lstStyle/>
          <a:p>
            <a:fld id="{ADBB2710-5CD1-4562-8577-8399F2120D26}" type="slidenum">
              <a:rPr lang="en-US" smtClean="0"/>
              <a:pPr/>
              <a:t>121</a:t>
            </a:fld>
            <a:endParaRPr lang="en-US"/>
          </a:p>
        </p:txBody>
      </p:sp>
      <p:sp>
        <p:nvSpPr>
          <p:cNvPr id="155651" name="Rectangle 2"/>
          <p:cNvSpPr>
            <a:spLocks noGrp="1" noRot="1" noChangeAspect="1" noChangeArrowheads="1" noTextEdit="1"/>
          </p:cNvSpPr>
          <p:nvPr>
            <p:ph type="sldImg"/>
          </p:nvPr>
        </p:nvSpPr>
        <p:spPr>
          <a:xfrm>
            <a:off x="1716088" y="1063625"/>
            <a:ext cx="3883025" cy="2913063"/>
          </a:xfrm>
          <a:ln/>
        </p:spPr>
      </p:sp>
      <p:sp>
        <p:nvSpPr>
          <p:cNvPr id="155652" name="Rectangle 3"/>
          <p:cNvSpPr>
            <a:spLocks noGrp="1"/>
          </p:cNvSpPr>
          <p:nvPr>
            <p:ph type="body" idx="1"/>
          </p:nvPr>
        </p:nvSpPr>
        <p:spPr>
          <a:noFill/>
          <a:ln/>
        </p:spPr>
        <p:txBody>
          <a:bodyPr/>
          <a:lstStyle/>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12196145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p:cNvSpPr>
          <p:nvPr>
            <p:ph type="sldNum" sz="quarter" idx="5"/>
          </p:nvPr>
        </p:nvSpPr>
        <p:spPr>
          <a:noFill/>
        </p:spPr>
        <p:txBody>
          <a:bodyPr/>
          <a:lstStyle/>
          <a:p>
            <a:fld id="{D3C7538B-BAA7-4E67-8806-BC3A1A4B72BB}" type="slidenum">
              <a:rPr lang="en-US" smtClean="0"/>
              <a:pPr/>
              <a:t>122</a:t>
            </a:fld>
            <a:endParaRPr lang="en-US"/>
          </a:p>
        </p:txBody>
      </p:sp>
      <p:sp>
        <p:nvSpPr>
          <p:cNvPr id="156675" name="Rectangle 2"/>
          <p:cNvSpPr>
            <a:spLocks noGrp="1" noRot="1" noChangeAspect="1" noChangeArrowheads="1" noTextEdit="1"/>
          </p:cNvSpPr>
          <p:nvPr>
            <p:ph type="sldImg"/>
          </p:nvPr>
        </p:nvSpPr>
        <p:spPr>
          <a:xfrm>
            <a:off x="1716088" y="1063625"/>
            <a:ext cx="3883025" cy="2913063"/>
          </a:xfrm>
          <a:ln/>
        </p:spPr>
      </p:sp>
      <p:sp>
        <p:nvSpPr>
          <p:cNvPr id="156676" name="Rectangle 3"/>
          <p:cNvSpPr>
            <a:spLocks noGrp="1"/>
          </p:cNvSpPr>
          <p:nvPr>
            <p:ph type="body" idx="1"/>
          </p:nvPr>
        </p:nvSpPr>
        <p:spPr>
          <a:noFill/>
          <a:ln/>
        </p:spPr>
        <p:txBody>
          <a:bodyPr/>
          <a:lstStyle/>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22826022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5"/>
          <p:cNvSpPr>
            <a:spLocks noGrp="1" noChangeArrowheads="1"/>
          </p:cNvSpPr>
          <p:nvPr>
            <p:ph type="sldNum" sz="quarter" idx="5"/>
          </p:nvPr>
        </p:nvSpPr>
        <p:spPr>
          <a:noFill/>
        </p:spPr>
        <p:txBody>
          <a:bodyPr/>
          <a:lstStyle/>
          <a:p>
            <a:fld id="{4668E932-9D96-4A21-8F18-7CAFF25F9472}" type="slidenum">
              <a:rPr lang="en-US" smtClean="0"/>
              <a:pPr/>
              <a:t>123</a:t>
            </a:fld>
            <a:endParaRPr lang="en-US"/>
          </a:p>
        </p:txBody>
      </p:sp>
      <p:sp>
        <p:nvSpPr>
          <p:cNvPr id="15872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wrap="none" lIns="96661" tIns="48331" rIns="96661" bIns="48331" anchor="b"/>
          <a:lstStyle/>
          <a:p>
            <a:pPr algn="r" defTabSz="966788" eaLnBrk="1" hangingPunct="1"/>
            <a:fld id="{CE52C25E-0DB0-4210-ADA7-404CC1D3EA3F}" type="slidenum">
              <a:rPr lang="en-US" sz="1300">
                <a:latin typeface="Times New Roman" pitchFamily="18" charset="0"/>
              </a:rPr>
              <a:pPr algn="r" defTabSz="966788" eaLnBrk="1" hangingPunct="1"/>
              <a:t>123</a:t>
            </a:fld>
            <a:endParaRPr lang="en-US" sz="1300">
              <a:latin typeface="Times New Roman" pitchFamily="18" charset="0"/>
            </a:endParaRPr>
          </a:p>
        </p:txBody>
      </p:sp>
      <p:sp>
        <p:nvSpPr>
          <p:cNvPr id="158724" name="Rectangle 2"/>
          <p:cNvSpPr>
            <a:spLocks noGrp="1" noRot="1" noChangeAspect="1" noChangeArrowheads="1" noTextEdit="1"/>
          </p:cNvSpPr>
          <p:nvPr>
            <p:ph type="sldImg"/>
          </p:nvPr>
        </p:nvSpPr>
        <p:spPr>
          <a:xfrm>
            <a:off x="1257300" y="720725"/>
            <a:ext cx="4800600" cy="3600450"/>
          </a:xfrm>
          <a:ln/>
        </p:spPr>
      </p:sp>
      <p:sp>
        <p:nvSpPr>
          <p:cNvPr id="158725" name="Rectangle 3"/>
          <p:cNvSpPr>
            <a:spLocks noGrp="1" noChangeArrowheads="1"/>
          </p:cNvSpPr>
          <p:nvPr>
            <p:ph type="body" idx="1"/>
          </p:nvPr>
        </p:nvSpPr>
        <p:spPr>
          <a:xfrm>
            <a:off x="974725" y="4560888"/>
            <a:ext cx="5365750" cy="4319587"/>
          </a:xfrm>
          <a:noFill/>
          <a:ln/>
        </p:spPr>
        <p:txBody>
          <a:bodyPr lIns="96648" tIns="48324" rIns="96648" bIns="48324"/>
          <a:lstStyle/>
          <a:p>
            <a:pPr eaLnBrk="1" hangingPunct="1"/>
            <a:endParaRPr lang="en-GB" dirty="0">
              <a:ea typeface="ＭＳ Ｐゴシック" pitchFamily="34" charset="-128"/>
            </a:endParaRPr>
          </a:p>
        </p:txBody>
      </p:sp>
    </p:spTree>
    <p:extLst>
      <p:ext uri="{BB962C8B-B14F-4D97-AF65-F5344CB8AC3E}">
        <p14:creationId xmlns:p14="http://schemas.microsoft.com/office/powerpoint/2010/main" val="35791540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p:cNvSpPr>
          <p:nvPr>
            <p:ph type="sldNum" sz="quarter" idx="5"/>
          </p:nvPr>
        </p:nvSpPr>
        <p:spPr>
          <a:noFill/>
        </p:spPr>
        <p:txBody>
          <a:bodyPr/>
          <a:lstStyle/>
          <a:p>
            <a:fld id="{68811FE0-4FAD-4AC7-9E8F-289B7EDE6DDC}" type="slidenum">
              <a:rPr lang="en-US" smtClean="0"/>
              <a:pPr/>
              <a:t>124</a:t>
            </a:fld>
            <a:endParaRPr lang="en-US"/>
          </a:p>
        </p:txBody>
      </p:sp>
      <p:sp>
        <p:nvSpPr>
          <p:cNvPr id="159747" name="Rectangle 2"/>
          <p:cNvSpPr>
            <a:spLocks noGrp="1" noRot="1" noChangeAspect="1" noChangeArrowheads="1" noTextEdit="1"/>
          </p:cNvSpPr>
          <p:nvPr>
            <p:ph type="sldImg"/>
          </p:nvPr>
        </p:nvSpPr>
        <p:spPr>
          <a:xfrm>
            <a:off x="1716088" y="1063625"/>
            <a:ext cx="3883025" cy="2913063"/>
          </a:xfrm>
          <a:ln/>
        </p:spPr>
      </p:sp>
      <p:sp>
        <p:nvSpPr>
          <p:cNvPr id="159748" name="Rectangle 3"/>
          <p:cNvSpPr>
            <a:spLocks noGrp="1"/>
          </p:cNvSpPr>
          <p:nvPr>
            <p:ph type="body" idx="1"/>
          </p:nvPr>
        </p:nvSpPr>
        <p:spPr>
          <a:noFill/>
          <a:ln/>
        </p:spPr>
        <p:txBody>
          <a:bodyPr/>
          <a:lstStyle/>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30941450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p:cNvSpPr>
          <p:nvPr>
            <p:ph type="sldNum" sz="quarter" idx="5"/>
          </p:nvPr>
        </p:nvSpPr>
        <p:spPr>
          <a:noFill/>
        </p:spPr>
        <p:txBody>
          <a:bodyPr/>
          <a:lstStyle/>
          <a:p>
            <a:fld id="{9E40079E-13F1-49F9-BC6C-5BB7225FB58C}" type="slidenum">
              <a:rPr lang="en-US" smtClean="0"/>
              <a:pPr/>
              <a:t>125</a:t>
            </a:fld>
            <a:endParaRPr lang="en-US"/>
          </a:p>
        </p:txBody>
      </p:sp>
      <p:sp>
        <p:nvSpPr>
          <p:cNvPr id="160771" name="Rectangle 2"/>
          <p:cNvSpPr>
            <a:spLocks noGrp="1" noRot="1" noChangeAspect="1" noChangeArrowheads="1" noTextEdit="1"/>
          </p:cNvSpPr>
          <p:nvPr>
            <p:ph type="sldImg"/>
          </p:nvPr>
        </p:nvSpPr>
        <p:spPr>
          <a:xfrm>
            <a:off x="1716088" y="1063625"/>
            <a:ext cx="3883025" cy="2913063"/>
          </a:xfrm>
          <a:ln/>
        </p:spPr>
      </p:sp>
      <p:sp>
        <p:nvSpPr>
          <p:cNvPr id="160772" name="Rectangle 3"/>
          <p:cNvSpPr>
            <a:spLocks noGrp="1"/>
          </p:cNvSpPr>
          <p:nvPr>
            <p:ph type="body" idx="1"/>
          </p:nvPr>
        </p:nvSpPr>
        <p:spPr>
          <a:noFill/>
          <a:ln/>
        </p:spPr>
        <p:txBody>
          <a:bodyPr/>
          <a:lstStyle/>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1093886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p:cNvSpPr>
          <p:nvPr>
            <p:ph type="sldNum" sz="quarter" idx="5"/>
          </p:nvPr>
        </p:nvSpPr>
        <p:spPr>
          <a:noFill/>
        </p:spPr>
        <p:txBody>
          <a:bodyPr/>
          <a:lstStyle/>
          <a:p>
            <a:fld id="{A23ED046-CA09-4906-9F60-161CAFEC5AEF}" type="slidenum">
              <a:rPr lang="en-US" smtClean="0"/>
              <a:pPr/>
              <a:t>126</a:t>
            </a:fld>
            <a:endParaRPr lang="en-US"/>
          </a:p>
        </p:txBody>
      </p:sp>
      <p:sp>
        <p:nvSpPr>
          <p:cNvPr id="161795" name="Rectangle 2"/>
          <p:cNvSpPr>
            <a:spLocks noGrp="1" noRot="1" noChangeAspect="1" noChangeArrowheads="1" noTextEdit="1"/>
          </p:cNvSpPr>
          <p:nvPr>
            <p:ph type="sldImg"/>
          </p:nvPr>
        </p:nvSpPr>
        <p:spPr>
          <a:xfrm>
            <a:off x="1716088" y="1063625"/>
            <a:ext cx="3883025" cy="2913063"/>
          </a:xfrm>
          <a:ln/>
        </p:spPr>
      </p:sp>
      <p:sp>
        <p:nvSpPr>
          <p:cNvPr id="161796" name="Rectangle 3"/>
          <p:cNvSpPr>
            <a:spLocks noGrp="1"/>
          </p:cNvSpPr>
          <p:nvPr>
            <p:ph type="body" idx="1"/>
          </p:nvPr>
        </p:nvSpPr>
        <p:spPr>
          <a:noFill/>
          <a:ln/>
        </p:spPr>
        <p:txBody>
          <a:bodyPr/>
          <a:lstStyle/>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15025753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p:cNvSpPr>
          <p:nvPr>
            <p:ph type="sldNum" sz="quarter" idx="5"/>
          </p:nvPr>
        </p:nvSpPr>
        <p:spPr>
          <a:noFill/>
        </p:spPr>
        <p:txBody>
          <a:bodyPr/>
          <a:lstStyle/>
          <a:p>
            <a:fld id="{C7CD936D-5C1E-4EEC-9F63-9DAD07AAE8B3}" type="slidenum">
              <a:rPr lang="en-US" smtClean="0"/>
              <a:pPr/>
              <a:t>127</a:t>
            </a:fld>
            <a:endParaRPr lang="en-US"/>
          </a:p>
        </p:txBody>
      </p:sp>
      <p:sp>
        <p:nvSpPr>
          <p:cNvPr id="165891" name="Rectangle 2"/>
          <p:cNvSpPr>
            <a:spLocks noGrp="1" noRot="1" noChangeAspect="1" noChangeArrowheads="1" noTextEdit="1"/>
          </p:cNvSpPr>
          <p:nvPr>
            <p:ph type="sldImg"/>
          </p:nvPr>
        </p:nvSpPr>
        <p:spPr>
          <a:xfrm>
            <a:off x="1716088" y="1063625"/>
            <a:ext cx="3883025" cy="2913063"/>
          </a:xfrm>
          <a:ln/>
        </p:spPr>
      </p:sp>
      <p:sp>
        <p:nvSpPr>
          <p:cNvPr id="165892" name="Rectangle 3"/>
          <p:cNvSpPr>
            <a:spLocks noGrp="1"/>
          </p:cNvSpPr>
          <p:nvPr>
            <p:ph type="body" idx="1"/>
          </p:nvPr>
        </p:nvSpPr>
        <p:spPr>
          <a:noFill/>
          <a:ln/>
        </p:spPr>
        <p:txBody>
          <a:bodyPr/>
          <a:lstStyle/>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12714182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p:cNvSpPr>
          <p:nvPr>
            <p:ph type="sldNum" sz="quarter" idx="5"/>
          </p:nvPr>
        </p:nvSpPr>
        <p:spPr>
          <a:noFill/>
        </p:spPr>
        <p:txBody>
          <a:bodyPr/>
          <a:lstStyle/>
          <a:p>
            <a:fld id="{CEC53B0E-60C8-471D-B495-86DC92AF3D2B}" type="slidenum">
              <a:rPr lang="en-US" smtClean="0"/>
              <a:pPr/>
              <a:t>128</a:t>
            </a:fld>
            <a:endParaRPr lang="en-US"/>
          </a:p>
        </p:txBody>
      </p:sp>
      <p:sp>
        <p:nvSpPr>
          <p:cNvPr id="166915" name="Rectangle 2"/>
          <p:cNvSpPr>
            <a:spLocks noGrp="1" noRot="1" noChangeAspect="1" noChangeArrowheads="1" noTextEdit="1"/>
          </p:cNvSpPr>
          <p:nvPr>
            <p:ph type="sldImg"/>
          </p:nvPr>
        </p:nvSpPr>
        <p:spPr>
          <a:xfrm>
            <a:off x="1716088" y="1063625"/>
            <a:ext cx="3883025" cy="2913063"/>
          </a:xfrm>
          <a:ln/>
        </p:spPr>
      </p:sp>
      <p:sp>
        <p:nvSpPr>
          <p:cNvPr id="166916" name="Rectangle 3"/>
          <p:cNvSpPr>
            <a:spLocks noGrp="1"/>
          </p:cNvSpPr>
          <p:nvPr>
            <p:ph type="body" idx="1"/>
          </p:nvPr>
        </p:nvSpPr>
        <p:spPr>
          <a:noFill/>
          <a:ln/>
        </p:spPr>
        <p:txBody>
          <a:bodyPr/>
          <a:lstStyle/>
          <a:p>
            <a:pPr eaLnBrk="1" hangingPunct="1"/>
            <a:r>
              <a:rPr lang="en-GB">
                <a:ea typeface="ＭＳ Ｐゴシック" pitchFamily="34" charset="-128"/>
              </a:rPr>
              <a:t>Added by Dr. Uzair</a:t>
            </a:r>
          </a:p>
          <a:p>
            <a:pPr eaLnBrk="1" hangingPunct="1"/>
            <a:endParaRPr lang="en-GB">
              <a:latin typeface="Gill Sans" charset="0"/>
              <a:ea typeface="ＭＳ Ｐゴシック" pitchFamily="34" charset="-128"/>
            </a:endParaRPr>
          </a:p>
        </p:txBody>
      </p:sp>
    </p:spTree>
    <p:extLst>
      <p:ext uri="{BB962C8B-B14F-4D97-AF65-F5344CB8AC3E}">
        <p14:creationId xmlns:p14="http://schemas.microsoft.com/office/powerpoint/2010/main" val="23563015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p:cNvSpPr>
          <p:nvPr>
            <p:ph type="sldNum" sz="quarter" idx="5"/>
          </p:nvPr>
        </p:nvSpPr>
        <p:spPr>
          <a:noFill/>
        </p:spPr>
        <p:txBody>
          <a:bodyPr/>
          <a:lstStyle/>
          <a:p>
            <a:fld id="{A2A6E66D-78B7-43B0-BB56-B7FBA6698658}" type="slidenum">
              <a:rPr lang="en-US" smtClean="0"/>
              <a:pPr/>
              <a:t>129</a:t>
            </a:fld>
            <a:endParaRPr lang="en-US"/>
          </a:p>
        </p:txBody>
      </p:sp>
      <p:sp>
        <p:nvSpPr>
          <p:cNvPr id="167939" name="Rectangle 2"/>
          <p:cNvSpPr>
            <a:spLocks noGrp="1" noRot="1" noChangeAspect="1" noChangeArrowheads="1" noTextEdit="1"/>
          </p:cNvSpPr>
          <p:nvPr>
            <p:ph type="sldImg"/>
          </p:nvPr>
        </p:nvSpPr>
        <p:spPr>
          <a:xfrm>
            <a:off x="1716088" y="1063625"/>
            <a:ext cx="3883025" cy="2913063"/>
          </a:xfrm>
          <a:ln/>
        </p:spPr>
      </p:sp>
      <p:sp>
        <p:nvSpPr>
          <p:cNvPr id="167940" name="Rectangle 3"/>
          <p:cNvSpPr>
            <a:spLocks noGrp="1"/>
          </p:cNvSpPr>
          <p:nvPr>
            <p:ph type="body" idx="1"/>
          </p:nvPr>
        </p:nvSpPr>
        <p:spPr>
          <a:noFill/>
          <a:ln/>
        </p:spPr>
        <p:txBody>
          <a:bodyPr/>
          <a:lstStyle/>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21946951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p:cNvSpPr>
          <p:nvPr>
            <p:ph type="sldNum" sz="quarter" idx="5"/>
          </p:nvPr>
        </p:nvSpPr>
        <p:spPr>
          <a:noFill/>
        </p:spPr>
        <p:txBody>
          <a:bodyPr/>
          <a:lstStyle/>
          <a:p>
            <a:fld id="{73981DE8-155E-45EB-9781-4C05D4D8C70E}" type="slidenum">
              <a:rPr lang="en-US" smtClean="0"/>
              <a:pPr/>
              <a:t>131</a:t>
            </a:fld>
            <a:endParaRPr lang="en-US"/>
          </a:p>
        </p:txBody>
      </p:sp>
      <p:sp>
        <p:nvSpPr>
          <p:cNvPr id="144387" name="Rectangle 1026"/>
          <p:cNvSpPr>
            <a:spLocks noGrp="1" noRot="1" noChangeAspect="1" noChangeArrowheads="1" noTextEdit="1"/>
          </p:cNvSpPr>
          <p:nvPr>
            <p:ph type="sldImg"/>
          </p:nvPr>
        </p:nvSpPr>
        <p:spPr>
          <a:xfrm>
            <a:off x="1716088" y="1063625"/>
            <a:ext cx="3883025" cy="2913063"/>
          </a:xfrm>
          <a:ln/>
        </p:spPr>
      </p:sp>
      <p:sp>
        <p:nvSpPr>
          <p:cNvPr id="144388" name="Rectangle 1027"/>
          <p:cNvSpPr>
            <a:spLocks noGrp="1"/>
          </p:cNvSpPr>
          <p:nvPr>
            <p:ph type="body" idx="1"/>
          </p:nvPr>
        </p:nvSpPr>
        <p:spPr>
          <a:noFill/>
          <a:ln/>
        </p:spPr>
        <p:txBody>
          <a:bodyPr/>
          <a:lstStyle/>
          <a:p>
            <a:pPr eaLnBrk="1" hangingPunct="1"/>
            <a:r>
              <a:rPr lang="en-GB" dirty="0">
                <a:ea typeface="ＭＳ Ｐゴシック" pitchFamily="34" charset="-128"/>
              </a:rPr>
              <a:t>Some of the biggest companies in the world use SCRUM</a:t>
            </a:r>
          </a:p>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3909313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strike="noStrike" kern="1200" dirty="0">
                <a:solidFill>
                  <a:schemeClr val="tx1"/>
                </a:solidFill>
                <a:effectLst/>
                <a:latin typeface="+mn-lt"/>
                <a:ea typeface="+mn-ea"/>
                <a:cs typeface="+mn-cs"/>
              </a:rPr>
              <a:t>According to the incremental model, the software is divided into separate modules(components)and each of these modules has a separate set of waterfall activities including requirements gathering and analysis, design, implementation, deployment, and maintenance.</a:t>
            </a:r>
          </a:p>
          <a:p>
            <a:r>
              <a:rPr lang="en-NZ" sz="1200" b="0" i="0" u="none" strike="noStrike" kern="1200" dirty="0">
                <a:solidFill>
                  <a:schemeClr val="tx1"/>
                </a:solidFill>
                <a:effectLst/>
                <a:latin typeface="+mn-lt"/>
                <a:ea typeface="+mn-ea"/>
                <a:cs typeface="+mn-cs"/>
              </a:rPr>
              <a:t>When any component is ready, then the component is delivered to the customer and when remaining components become ready than delivered to the customer one by one by integrating new components with old once.</a:t>
            </a:r>
          </a:p>
          <a:p>
            <a:endParaRPr lang="en-NZ" sz="1200" b="0" i="0" u="none" strike="noStrike" kern="1200" dirty="0">
              <a:solidFill>
                <a:schemeClr val="tx1"/>
              </a:solidFill>
              <a:effectLst/>
              <a:latin typeface="+mn-lt"/>
              <a:ea typeface="+mn-ea"/>
              <a:cs typeface="+mn-cs"/>
            </a:endParaRPr>
          </a:p>
          <a:p>
            <a:endParaRPr lang="en-NZ" sz="1200" b="0" i="0" u="none" strike="noStrike" kern="1200" dirty="0">
              <a:solidFill>
                <a:schemeClr val="tx1"/>
              </a:solidFill>
              <a:effectLst/>
              <a:latin typeface="+mn-lt"/>
              <a:ea typeface="+mn-ea"/>
              <a:cs typeface="+mn-cs"/>
            </a:endParaRPr>
          </a:p>
          <a:p>
            <a:r>
              <a:rPr lang="en-NZ" sz="1200" b="0" i="0" u="none" strike="noStrike" kern="1200" dirty="0">
                <a:solidFill>
                  <a:schemeClr val="tx1"/>
                </a:solidFill>
                <a:effectLst/>
                <a:latin typeface="+mn-lt"/>
                <a:ea typeface="+mn-ea"/>
                <a:cs typeface="+mn-cs"/>
              </a:rPr>
              <a:t>Suppose we want to develop a web-based </a:t>
            </a:r>
            <a:r>
              <a:rPr lang="en-NZ" sz="1200" b="0" i="0" u="sng" strike="noStrike" kern="1200" dirty="0">
                <a:solidFill>
                  <a:schemeClr val="tx1"/>
                </a:solidFill>
                <a:effectLst/>
                <a:latin typeface="+mn-lt"/>
                <a:ea typeface="+mn-ea"/>
                <a:cs typeface="+mn-cs"/>
                <a:hlinkClick r:id="rId3"/>
              </a:rPr>
              <a:t>social network</a:t>
            </a:r>
            <a:r>
              <a:rPr lang="en-NZ" sz="1200" b="0" i="0" u="none" strike="noStrike" kern="1200" dirty="0">
                <a:solidFill>
                  <a:schemeClr val="tx1"/>
                </a:solidFill>
                <a:effectLst/>
                <a:latin typeface="+mn-lt"/>
                <a:ea typeface="+mn-ea"/>
                <a:cs typeface="+mn-cs"/>
              </a:rPr>
              <a:t> with the following functionalities;</a:t>
            </a:r>
          </a:p>
          <a:p>
            <a:r>
              <a:rPr lang="en-NZ" sz="1200" b="0" i="0" u="none" strike="noStrike" kern="1200" dirty="0">
                <a:solidFill>
                  <a:schemeClr val="tx1"/>
                </a:solidFill>
                <a:effectLst/>
                <a:latin typeface="+mn-lt"/>
                <a:ea typeface="+mn-ea"/>
                <a:cs typeface="+mn-cs"/>
              </a:rPr>
              <a:t>The user should </a:t>
            </a:r>
            <a:r>
              <a:rPr lang="en-NZ" sz="1200" b="0" i="0" u="sng" strike="noStrike" kern="1200" dirty="0">
                <a:solidFill>
                  <a:schemeClr val="tx1"/>
                </a:solidFill>
                <a:effectLst/>
                <a:latin typeface="+mn-lt"/>
                <a:ea typeface="+mn-ea"/>
                <a:cs typeface="+mn-cs"/>
                <a:hlinkClick r:id="rId4"/>
              </a:rPr>
              <a:t>signup</a:t>
            </a:r>
            <a:r>
              <a:rPr lang="en-NZ" sz="1200" b="0" i="0" u="none" strike="noStrike" kern="1200" dirty="0">
                <a:solidFill>
                  <a:schemeClr val="tx1"/>
                </a:solidFill>
                <a:effectLst/>
                <a:latin typeface="+mn-lt"/>
                <a:ea typeface="+mn-ea"/>
                <a:cs typeface="+mn-cs"/>
              </a:rPr>
              <a:t> for the system.</a:t>
            </a:r>
          </a:p>
          <a:p>
            <a:r>
              <a:rPr lang="en-NZ" sz="1200" b="0" i="0" u="none" strike="noStrike" kern="1200" dirty="0">
                <a:solidFill>
                  <a:schemeClr val="tx1"/>
                </a:solidFill>
                <a:effectLst/>
                <a:latin typeface="+mn-lt"/>
                <a:ea typeface="+mn-ea"/>
                <a:cs typeface="+mn-cs"/>
              </a:rPr>
              <a:t>The user should log into the system and can send or accept the friend request.</a:t>
            </a:r>
          </a:p>
          <a:p>
            <a:r>
              <a:rPr lang="en-NZ" sz="1200" b="0" i="0" u="none" strike="noStrike" kern="1200" dirty="0">
                <a:solidFill>
                  <a:schemeClr val="tx1"/>
                </a:solidFill>
                <a:effectLst/>
                <a:latin typeface="+mn-lt"/>
                <a:ea typeface="+mn-ea"/>
                <a:cs typeface="+mn-cs"/>
              </a:rPr>
              <a:t>How can use the incremental model in this scenario;</a:t>
            </a:r>
          </a:p>
          <a:p>
            <a:endParaRPr lang="en-NZ" sz="1200" b="0" i="0" u="none" strike="noStrike" kern="1200" dirty="0">
              <a:solidFill>
                <a:schemeClr val="tx1"/>
              </a:solidFill>
              <a:effectLst/>
              <a:latin typeface="+mn-lt"/>
              <a:ea typeface="+mn-ea"/>
              <a:cs typeface="+mn-cs"/>
            </a:endParaRPr>
          </a:p>
          <a:p>
            <a:r>
              <a:rPr lang="en-NZ" sz="1200" b="0" i="0" u="none" strike="noStrike" kern="1200">
                <a:solidFill>
                  <a:schemeClr val="tx1"/>
                </a:solidFill>
                <a:effectLst/>
                <a:latin typeface="+mn-lt"/>
                <a:ea typeface="+mn-ea"/>
                <a:cs typeface="+mn-cs"/>
              </a:rPr>
              <a:t>https://t4tutorials.com/incremental-model-in-software-engineering-advantages-disadvantages-examples-case-study-of-incremental-model/</a:t>
            </a:r>
          </a:p>
          <a:p>
            <a:endParaRPr lang="en-NZ"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30</a:t>
            </a:fld>
            <a:endParaRPr lang="en-US"/>
          </a:p>
        </p:txBody>
      </p:sp>
    </p:spTree>
    <p:extLst>
      <p:ext uri="{BB962C8B-B14F-4D97-AF65-F5344CB8AC3E}">
        <p14:creationId xmlns:p14="http://schemas.microsoft.com/office/powerpoint/2010/main" val="41338722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p:cNvSpPr>
          <p:nvPr>
            <p:ph type="sldNum" sz="quarter" idx="5"/>
          </p:nvPr>
        </p:nvSpPr>
        <p:spPr>
          <a:noFill/>
        </p:spPr>
        <p:txBody>
          <a:bodyPr/>
          <a:lstStyle/>
          <a:p>
            <a:fld id="{839E704C-29AA-47CD-9E5C-6924A4DCD324}" type="slidenum">
              <a:rPr lang="en-US" smtClean="0"/>
              <a:pPr/>
              <a:t>132</a:t>
            </a:fld>
            <a:endParaRPr lang="en-US"/>
          </a:p>
        </p:txBody>
      </p:sp>
      <p:sp>
        <p:nvSpPr>
          <p:cNvPr id="145411" name="Rectangle 1026"/>
          <p:cNvSpPr>
            <a:spLocks noGrp="1" noRot="1" noChangeAspect="1" noChangeArrowheads="1" noTextEdit="1"/>
          </p:cNvSpPr>
          <p:nvPr>
            <p:ph type="sldImg"/>
          </p:nvPr>
        </p:nvSpPr>
        <p:spPr>
          <a:xfrm>
            <a:off x="1716088" y="1063625"/>
            <a:ext cx="3883025" cy="2913063"/>
          </a:xfrm>
          <a:ln/>
        </p:spPr>
      </p:sp>
      <p:sp>
        <p:nvSpPr>
          <p:cNvPr id="145412" name="Rectangle 1027"/>
          <p:cNvSpPr>
            <a:spLocks noGrp="1"/>
          </p:cNvSpPr>
          <p:nvPr>
            <p:ph type="body" idx="1"/>
          </p:nvPr>
        </p:nvSpPr>
        <p:spPr>
          <a:noFill/>
          <a:ln/>
        </p:spPr>
        <p:txBody>
          <a:bodyPr/>
          <a:lstStyle/>
          <a:p>
            <a:pPr eaLnBrk="1" hangingPunct="1"/>
            <a:r>
              <a:rPr lang="en-GB" dirty="0">
                <a:ea typeface="ＭＳ Ｐゴシック" pitchFamily="34" charset="-128"/>
              </a:rPr>
              <a:t>F-35 Lighting II (The most expensive fighter aircraft in history)</a:t>
            </a:r>
          </a:p>
          <a:p>
            <a:pPr eaLnBrk="1" hangingPunct="1"/>
            <a:endParaRPr lang="en-GB" dirty="0">
              <a:latin typeface="Gill Sans" charset="0"/>
              <a:ea typeface="ＭＳ Ｐゴシック" pitchFamily="34" charset="-128"/>
            </a:endParaRPr>
          </a:p>
        </p:txBody>
      </p:sp>
    </p:spTree>
    <p:extLst>
      <p:ext uri="{BB962C8B-B14F-4D97-AF65-F5344CB8AC3E}">
        <p14:creationId xmlns:p14="http://schemas.microsoft.com/office/powerpoint/2010/main" val="2033269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D5A050-7306-7B4E-867E-A3663FBCD5C6}" type="slidenum">
              <a:rPr lang="en-US" smtClean="0"/>
              <a:pPr/>
              <a:t>31</a:t>
            </a:fld>
            <a:endParaRPr lang="en-US"/>
          </a:p>
        </p:txBody>
      </p:sp>
    </p:spTree>
    <p:extLst>
      <p:ext uri="{BB962C8B-B14F-4D97-AF65-F5344CB8AC3E}">
        <p14:creationId xmlns:p14="http://schemas.microsoft.com/office/powerpoint/2010/main" val="1659344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r>
              <a:rPr lang="en-US"/>
              <a:t>30/10/2014</a:t>
            </a:r>
          </a:p>
        </p:txBody>
      </p:sp>
      <p:sp>
        <p:nvSpPr>
          <p:cNvPr id="5" name="Footer Placeholder 4"/>
          <p:cNvSpPr>
            <a:spLocks noGrp="1"/>
          </p:cNvSpPr>
          <p:nvPr>
            <p:ph type="ftr" sz="quarter" idx="11"/>
          </p:nvPr>
        </p:nvSpPr>
        <p:spPr/>
        <p:txBody>
          <a:bodyPr/>
          <a:lstStyle/>
          <a:p>
            <a:pPr>
              <a:defRPr/>
            </a:pPr>
            <a:r>
              <a:rPr lang="en-US"/>
              <a:t>NU FAST Spring 2016</a:t>
            </a:r>
          </a:p>
        </p:txBody>
      </p:sp>
      <p:sp>
        <p:nvSpPr>
          <p:cNvPr id="6" name="Slide Number Placeholder 5"/>
          <p:cNvSpPr>
            <a:spLocks noGrp="1"/>
          </p:cNvSpPr>
          <p:nvPr>
            <p:ph type="sldNum" sz="quarter" idx="12"/>
          </p:nvPr>
        </p:nvSpPr>
        <p:spPr/>
        <p:txBody>
          <a:bodyPr/>
          <a:lstStyle/>
          <a:p>
            <a:pPr>
              <a:defRPr/>
            </a:pPr>
            <a:fld id="{399B40A3-8C98-7643-999B-D2E4C4DFCA87}" type="slidenum">
              <a:rPr lang="en-US" smtClean="0"/>
              <a:pPr>
                <a:defRPr/>
              </a:pPr>
              <a:t>‹#›</a:t>
            </a:fld>
            <a:endParaRPr lang="en-US"/>
          </a:p>
        </p:txBody>
      </p:sp>
    </p:spTree>
    <p:extLst>
      <p:ext uri="{BB962C8B-B14F-4D97-AF65-F5344CB8AC3E}">
        <p14:creationId xmlns:p14="http://schemas.microsoft.com/office/powerpoint/2010/main" val="647865070"/>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30/10/2014</a:t>
            </a:r>
          </a:p>
        </p:txBody>
      </p:sp>
      <p:sp>
        <p:nvSpPr>
          <p:cNvPr id="5" name="Footer Placeholder 4"/>
          <p:cNvSpPr>
            <a:spLocks noGrp="1"/>
          </p:cNvSpPr>
          <p:nvPr>
            <p:ph type="ftr" sz="quarter" idx="11"/>
          </p:nvPr>
        </p:nvSpPr>
        <p:spPr/>
        <p:txBody>
          <a:bodyPr/>
          <a:lstStyle/>
          <a:p>
            <a:pPr>
              <a:defRPr/>
            </a:pPr>
            <a:r>
              <a:rPr lang="en-US"/>
              <a:t>NU FAST Spring 2016</a:t>
            </a:r>
          </a:p>
        </p:txBody>
      </p:sp>
      <p:sp>
        <p:nvSpPr>
          <p:cNvPr id="6" name="Slide Number Placeholder 5"/>
          <p:cNvSpPr>
            <a:spLocks noGrp="1"/>
          </p:cNvSpPr>
          <p:nvPr>
            <p:ph type="sldNum" sz="quarter" idx="12"/>
          </p:nvPr>
        </p:nvSpPr>
        <p:spPr/>
        <p:txBody>
          <a:bodyPr/>
          <a:lstStyle/>
          <a:p>
            <a:pPr>
              <a:defRPr/>
            </a:pPr>
            <a:fld id="{F16ACDAE-E963-2B45-BB51-53CEBFE15BA1}" type="slidenum">
              <a:rPr lang="en-US" smtClean="0"/>
              <a:pPr>
                <a:defRPr/>
              </a:pPr>
              <a:t>‹#›</a:t>
            </a:fld>
            <a:endParaRPr lang="en-US"/>
          </a:p>
        </p:txBody>
      </p:sp>
    </p:spTree>
    <p:extLst>
      <p:ext uri="{BB962C8B-B14F-4D97-AF65-F5344CB8AC3E}">
        <p14:creationId xmlns:p14="http://schemas.microsoft.com/office/powerpoint/2010/main" val="2305422289"/>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30/10/2014</a:t>
            </a:r>
          </a:p>
        </p:txBody>
      </p:sp>
      <p:sp>
        <p:nvSpPr>
          <p:cNvPr id="5" name="Footer Placeholder 4"/>
          <p:cNvSpPr>
            <a:spLocks noGrp="1"/>
          </p:cNvSpPr>
          <p:nvPr>
            <p:ph type="ftr" sz="quarter" idx="11"/>
          </p:nvPr>
        </p:nvSpPr>
        <p:spPr/>
        <p:txBody>
          <a:bodyPr/>
          <a:lstStyle/>
          <a:p>
            <a:pPr>
              <a:defRPr/>
            </a:pPr>
            <a:r>
              <a:rPr lang="en-US"/>
              <a:t>NU FAST Spring 2016</a:t>
            </a:r>
          </a:p>
        </p:txBody>
      </p:sp>
      <p:sp>
        <p:nvSpPr>
          <p:cNvPr id="6" name="Slide Number Placeholder 5"/>
          <p:cNvSpPr>
            <a:spLocks noGrp="1"/>
          </p:cNvSpPr>
          <p:nvPr>
            <p:ph type="sldNum" sz="quarter" idx="12"/>
          </p:nvPr>
        </p:nvSpPr>
        <p:spPr/>
        <p:txBody>
          <a:bodyPr/>
          <a:lstStyle/>
          <a:p>
            <a:pPr>
              <a:defRPr/>
            </a:pPr>
            <a:fld id="{274D119D-3673-024B-9609-A7D547222293}" type="slidenum">
              <a:rPr lang="en-US" smtClean="0"/>
              <a:pPr>
                <a:defRPr/>
              </a:pPr>
              <a:t>‹#›</a:t>
            </a:fld>
            <a:endParaRPr lang="en-US"/>
          </a:p>
        </p:txBody>
      </p:sp>
    </p:spTree>
    <p:extLst>
      <p:ext uri="{BB962C8B-B14F-4D97-AF65-F5344CB8AC3E}">
        <p14:creationId xmlns:p14="http://schemas.microsoft.com/office/powerpoint/2010/main" val="366015723"/>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30/10/2014</a:t>
            </a:r>
          </a:p>
        </p:txBody>
      </p:sp>
      <p:sp>
        <p:nvSpPr>
          <p:cNvPr id="5" name="Footer Placeholder 4"/>
          <p:cNvSpPr>
            <a:spLocks noGrp="1"/>
          </p:cNvSpPr>
          <p:nvPr>
            <p:ph type="ftr" sz="quarter" idx="11"/>
          </p:nvPr>
        </p:nvSpPr>
        <p:spPr/>
        <p:txBody>
          <a:bodyPr/>
          <a:lstStyle/>
          <a:p>
            <a:pPr>
              <a:defRPr/>
            </a:pPr>
            <a:r>
              <a:rPr lang="en-US"/>
              <a:t>NU FAST Spring 2016</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a:t>
            </a:fld>
            <a:endParaRPr lang="en-US"/>
          </a:p>
        </p:txBody>
      </p:sp>
    </p:spTree>
    <p:extLst>
      <p:ext uri="{BB962C8B-B14F-4D97-AF65-F5344CB8AC3E}">
        <p14:creationId xmlns:p14="http://schemas.microsoft.com/office/powerpoint/2010/main" val="2263429689"/>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a:t>30/10/2014</a:t>
            </a:r>
          </a:p>
        </p:txBody>
      </p:sp>
      <p:sp>
        <p:nvSpPr>
          <p:cNvPr id="5" name="Footer Placeholder 4"/>
          <p:cNvSpPr>
            <a:spLocks noGrp="1"/>
          </p:cNvSpPr>
          <p:nvPr>
            <p:ph type="ftr" sz="quarter" idx="11"/>
          </p:nvPr>
        </p:nvSpPr>
        <p:spPr/>
        <p:txBody>
          <a:bodyPr/>
          <a:lstStyle/>
          <a:p>
            <a:pPr>
              <a:defRPr/>
            </a:pPr>
            <a:r>
              <a:rPr lang="en-US"/>
              <a:t>NU FAST Spring 2016</a:t>
            </a:r>
          </a:p>
        </p:txBody>
      </p:sp>
      <p:sp>
        <p:nvSpPr>
          <p:cNvPr id="6" name="Slide Number Placeholder 5"/>
          <p:cNvSpPr>
            <a:spLocks noGrp="1"/>
          </p:cNvSpPr>
          <p:nvPr>
            <p:ph type="sldNum" sz="quarter" idx="12"/>
          </p:nvPr>
        </p:nvSpPr>
        <p:spPr/>
        <p:txBody>
          <a:bodyPr/>
          <a:lstStyle/>
          <a:p>
            <a:pPr>
              <a:defRPr/>
            </a:pPr>
            <a:fld id="{2F37AF1E-9B18-0243-8AD1-50A6A8AC0ACC}" type="slidenum">
              <a:rPr lang="en-US" smtClean="0"/>
              <a:pPr>
                <a:defRPr/>
              </a:pPr>
              <a:t>‹#›</a:t>
            </a:fld>
            <a:endParaRPr lang="en-US"/>
          </a:p>
        </p:txBody>
      </p:sp>
    </p:spTree>
    <p:extLst>
      <p:ext uri="{BB962C8B-B14F-4D97-AF65-F5344CB8AC3E}">
        <p14:creationId xmlns:p14="http://schemas.microsoft.com/office/powerpoint/2010/main" val="1423494140"/>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r>
              <a:rPr lang="en-US"/>
              <a:t>30/10/2014</a:t>
            </a:r>
          </a:p>
        </p:txBody>
      </p:sp>
      <p:sp>
        <p:nvSpPr>
          <p:cNvPr id="6" name="Footer Placeholder 5"/>
          <p:cNvSpPr>
            <a:spLocks noGrp="1"/>
          </p:cNvSpPr>
          <p:nvPr>
            <p:ph type="ftr" sz="quarter" idx="11"/>
          </p:nvPr>
        </p:nvSpPr>
        <p:spPr/>
        <p:txBody>
          <a:bodyPr/>
          <a:lstStyle/>
          <a:p>
            <a:pPr>
              <a:defRPr/>
            </a:pPr>
            <a:r>
              <a:rPr lang="en-US"/>
              <a:t>NU FAST Spring 2016</a:t>
            </a:r>
          </a:p>
        </p:txBody>
      </p:sp>
      <p:sp>
        <p:nvSpPr>
          <p:cNvPr id="7" name="Slide Number Placeholder 6"/>
          <p:cNvSpPr>
            <a:spLocks noGrp="1"/>
          </p:cNvSpPr>
          <p:nvPr>
            <p:ph type="sldNum" sz="quarter" idx="12"/>
          </p:nvPr>
        </p:nvSpPr>
        <p:spPr/>
        <p:txBody>
          <a:bodyPr/>
          <a:lstStyle/>
          <a:p>
            <a:pPr>
              <a:defRPr/>
            </a:pPr>
            <a:fld id="{28F8BC69-CB41-DD44-A638-C4F95AA9426A}" type="slidenum">
              <a:rPr lang="en-US" smtClean="0"/>
              <a:pPr>
                <a:defRPr/>
              </a:pPr>
              <a:t>‹#›</a:t>
            </a:fld>
            <a:endParaRPr lang="en-US"/>
          </a:p>
        </p:txBody>
      </p:sp>
    </p:spTree>
    <p:extLst>
      <p:ext uri="{BB962C8B-B14F-4D97-AF65-F5344CB8AC3E}">
        <p14:creationId xmlns:p14="http://schemas.microsoft.com/office/powerpoint/2010/main" val="283334195"/>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r>
              <a:rPr lang="en-US"/>
              <a:t>30/10/2014</a:t>
            </a:r>
          </a:p>
        </p:txBody>
      </p:sp>
      <p:sp>
        <p:nvSpPr>
          <p:cNvPr id="8" name="Footer Placeholder 7"/>
          <p:cNvSpPr>
            <a:spLocks noGrp="1"/>
          </p:cNvSpPr>
          <p:nvPr>
            <p:ph type="ftr" sz="quarter" idx="11"/>
          </p:nvPr>
        </p:nvSpPr>
        <p:spPr/>
        <p:txBody>
          <a:bodyPr/>
          <a:lstStyle/>
          <a:p>
            <a:pPr>
              <a:defRPr/>
            </a:pPr>
            <a:r>
              <a:rPr lang="en-US"/>
              <a:t>NU FAST Spring 2016</a:t>
            </a:r>
          </a:p>
        </p:txBody>
      </p:sp>
      <p:sp>
        <p:nvSpPr>
          <p:cNvPr id="9" name="Slide Number Placeholder 8"/>
          <p:cNvSpPr>
            <a:spLocks noGrp="1"/>
          </p:cNvSpPr>
          <p:nvPr>
            <p:ph type="sldNum" sz="quarter" idx="12"/>
          </p:nvPr>
        </p:nvSpPr>
        <p:spPr/>
        <p:txBody>
          <a:bodyPr/>
          <a:lstStyle/>
          <a:p>
            <a:pPr>
              <a:defRPr/>
            </a:pPr>
            <a:fld id="{1B43444D-6BBE-FA46-910D-A293AF635EDB}" type="slidenum">
              <a:rPr lang="en-US" smtClean="0"/>
              <a:pPr>
                <a:defRPr/>
              </a:pPr>
              <a:t>‹#›</a:t>
            </a:fld>
            <a:endParaRPr lang="en-US"/>
          </a:p>
        </p:txBody>
      </p:sp>
    </p:spTree>
    <p:extLst>
      <p:ext uri="{BB962C8B-B14F-4D97-AF65-F5344CB8AC3E}">
        <p14:creationId xmlns:p14="http://schemas.microsoft.com/office/powerpoint/2010/main" val="3786224148"/>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30/10/2014</a:t>
            </a:r>
          </a:p>
        </p:txBody>
      </p:sp>
      <p:sp>
        <p:nvSpPr>
          <p:cNvPr id="4" name="Footer Placeholder 3"/>
          <p:cNvSpPr>
            <a:spLocks noGrp="1"/>
          </p:cNvSpPr>
          <p:nvPr>
            <p:ph type="ftr" sz="quarter" idx="11"/>
          </p:nvPr>
        </p:nvSpPr>
        <p:spPr/>
        <p:txBody>
          <a:bodyPr/>
          <a:lstStyle/>
          <a:p>
            <a:pPr>
              <a:defRPr/>
            </a:pPr>
            <a:r>
              <a:rPr lang="en-US"/>
              <a:t>NU FAST Spring 2016</a:t>
            </a:r>
          </a:p>
        </p:txBody>
      </p:sp>
      <p:sp>
        <p:nvSpPr>
          <p:cNvPr id="5" name="Slide Number Placeholder 4"/>
          <p:cNvSpPr>
            <a:spLocks noGrp="1"/>
          </p:cNvSpPr>
          <p:nvPr>
            <p:ph type="sldNum" sz="quarter" idx="12"/>
          </p:nvPr>
        </p:nvSpPr>
        <p:spPr/>
        <p:txBody>
          <a:bodyPr/>
          <a:lstStyle/>
          <a:p>
            <a:pPr>
              <a:defRPr/>
            </a:pPr>
            <a:fld id="{EEFDD7DD-CC47-414C-BF78-C5251FE0B060}" type="slidenum">
              <a:rPr lang="en-US" smtClean="0"/>
              <a:pPr>
                <a:defRPr/>
              </a:pPr>
              <a:t>‹#›</a:t>
            </a:fld>
            <a:endParaRPr lang="en-US"/>
          </a:p>
        </p:txBody>
      </p:sp>
    </p:spTree>
    <p:extLst>
      <p:ext uri="{BB962C8B-B14F-4D97-AF65-F5344CB8AC3E}">
        <p14:creationId xmlns:p14="http://schemas.microsoft.com/office/powerpoint/2010/main" val="2826412037"/>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30/10/2014</a:t>
            </a:r>
          </a:p>
        </p:txBody>
      </p:sp>
      <p:sp>
        <p:nvSpPr>
          <p:cNvPr id="3" name="Footer Placeholder 2"/>
          <p:cNvSpPr>
            <a:spLocks noGrp="1"/>
          </p:cNvSpPr>
          <p:nvPr>
            <p:ph type="ftr" sz="quarter" idx="11"/>
          </p:nvPr>
        </p:nvSpPr>
        <p:spPr/>
        <p:txBody>
          <a:bodyPr/>
          <a:lstStyle/>
          <a:p>
            <a:pPr>
              <a:defRPr/>
            </a:pPr>
            <a:r>
              <a:rPr lang="en-US"/>
              <a:t>NU FAST Spring 2016</a:t>
            </a:r>
          </a:p>
        </p:txBody>
      </p:sp>
      <p:sp>
        <p:nvSpPr>
          <p:cNvPr id="4" name="Slide Number Placeholder 3"/>
          <p:cNvSpPr>
            <a:spLocks noGrp="1"/>
          </p:cNvSpPr>
          <p:nvPr>
            <p:ph type="sldNum" sz="quarter" idx="12"/>
          </p:nvPr>
        </p:nvSpPr>
        <p:spPr/>
        <p:txBody>
          <a:bodyPr/>
          <a:lstStyle/>
          <a:p>
            <a:pPr>
              <a:defRPr/>
            </a:pPr>
            <a:fld id="{78B78AD6-5F3D-BA44-875A-31E2927FBE4B}" type="slidenum">
              <a:rPr lang="en-US" smtClean="0"/>
              <a:pPr>
                <a:defRPr/>
              </a:pPr>
              <a:t>‹#›</a:t>
            </a:fld>
            <a:endParaRPr lang="en-US"/>
          </a:p>
        </p:txBody>
      </p:sp>
    </p:spTree>
    <p:extLst>
      <p:ext uri="{BB962C8B-B14F-4D97-AF65-F5344CB8AC3E}">
        <p14:creationId xmlns:p14="http://schemas.microsoft.com/office/powerpoint/2010/main" val="176409833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30/10/2014</a:t>
            </a:r>
          </a:p>
        </p:txBody>
      </p:sp>
      <p:sp>
        <p:nvSpPr>
          <p:cNvPr id="6" name="Footer Placeholder 5"/>
          <p:cNvSpPr>
            <a:spLocks noGrp="1"/>
          </p:cNvSpPr>
          <p:nvPr>
            <p:ph type="ftr" sz="quarter" idx="11"/>
          </p:nvPr>
        </p:nvSpPr>
        <p:spPr/>
        <p:txBody>
          <a:bodyPr/>
          <a:lstStyle/>
          <a:p>
            <a:pPr>
              <a:defRPr/>
            </a:pPr>
            <a:r>
              <a:rPr lang="en-US"/>
              <a:t>NU FAST Spring 2016</a:t>
            </a:r>
          </a:p>
        </p:txBody>
      </p:sp>
      <p:sp>
        <p:nvSpPr>
          <p:cNvPr id="7" name="Slide Number Placeholder 6"/>
          <p:cNvSpPr>
            <a:spLocks noGrp="1"/>
          </p:cNvSpPr>
          <p:nvPr>
            <p:ph type="sldNum" sz="quarter" idx="12"/>
          </p:nvPr>
        </p:nvSpPr>
        <p:spPr/>
        <p:txBody>
          <a:bodyPr/>
          <a:lstStyle/>
          <a:p>
            <a:pPr>
              <a:defRPr/>
            </a:pPr>
            <a:fld id="{95E9686C-6E28-9A40-BAFE-97DC9D1AE64A}" type="slidenum">
              <a:rPr lang="en-US" smtClean="0"/>
              <a:pPr>
                <a:defRPr/>
              </a:pPr>
              <a:t>‹#›</a:t>
            </a:fld>
            <a:endParaRPr lang="en-US"/>
          </a:p>
        </p:txBody>
      </p:sp>
    </p:spTree>
    <p:extLst>
      <p:ext uri="{BB962C8B-B14F-4D97-AF65-F5344CB8AC3E}">
        <p14:creationId xmlns:p14="http://schemas.microsoft.com/office/powerpoint/2010/main" val="1962398310"/>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30/10/2014</a:t>
            </a:r>
          </a:p>
        </p:txBody>
      </p:sp>
      <p:sp>
        <p:nvSpPr>
          <p:cNvPr id="6" name="Footer Placeholder 5"/>
          <p:cNvSpPr>
            <a:spLocks noGrp="1"/>
          </p:cNvSpPr>
          <p:nvPr>
            <p:ph type="ftr" sz="quarter" idx="11"/>
          </p:nvPr>
        </p:nvSpPr>
        <p:spPr/>
        <p:txBody>
          <a:bodyPr/>
          <a:lstStyle/>
          <a:p>
            <a:pPr>
              <a:defRPr/>
            </a:pPr>
            <a:r>
              <a:rPr lang="en-US"/>
              <a:t>NU FAST Spring 2016</a:t>
            </a:r>
          </a:p>
        </p:txBody>
      </p:sp>
      <p:sp>
        <p:nvSpPr>
          <p:cNvPr id="7" name="Slide Number Placeholder 6"/>
          <p:cNvSpPr>
            <a:spLocks noGrp="1"/>
          </p:cNvSpPr>
          <p:nvPr>
            <p:ph type="sldNum" sz="quarter" idx="12"/>
          </p:nvPr>
        </p:nvSpPr>
        <p:spPr/>
        <p:txBody>
          <a:bodyPr/>
          <a:lstStyle/>
          <a:p>
            <a:pPr>
              <a:defRPr/>
            </a:pPr>
            <a:fld id="{C225899C-C9DE-4C43-812F-DCCD705BC8B7}" type="slidenum">
              <a:rPr lang="en-US" smtClean="0"/>
              <a:pPr>
                <a:defRPr/>
              </a:pPr>
              <a:t>‹#›</a:t>
            </a:fld>
            <a:endParaRPr lang="en-US"/>
          </a:p>
        </p:txBody>
      </p:sp>
    </p:spTree>
    <p:extLst>
      <p:ext uri="{BB962C8B-B14F-4D97-AF65-F5344CB8AC3E}">
        <p14:creationId xmlns:p14="http://schemas.microsoft.com/office/powerpoint/2010/main" val="196737150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r>
              <a:rPr lang="en-US"/>
              <a:t>30/10/2014</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NU FAST Spring 2016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D3E67C1E-A116-FA4E-B295-2EE9C41BDD30}" type="slidenum">
              <a:rPr lang="en-US" smtClean="0"/>
              <a:pPr>
                <a:defRPr/>
              </a:pPr>
              <a:t>‹#›</a:t>
            </a:fld>
            <a:endParaRPr lang="en-US"/>
          </a:p>
        </p:txBody>
      </p:sp>
    </p:spTree>
    <p:extLst>
      <p:ext uri="{BB962C8B-B14F-4D97-AF65-F5344CB8AC3E}">
        <p14:creationId xmlns:p14="http://schemas.microsoft.com/office/powerpoint/2010/main" val="284387006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med">
    <p:wipe dir="r"/>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21.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1.wm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3.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49.png"/><Relationship Id="rId12"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6.png"/><Relationship Id="rId5" Type="http://schemas.openxmlformats.org/officeDocument/2006/relationships/image" Target="../media/image51.png"/><Relationship Id="rId10"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64.png"/></Relationships>
</file>

<file path=ppt/slides/_rels/slide12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3.png"/><Relationship Id="rId3" Type="http://schemas.openxmlformats.org/officeDocument/2006/relationships/image" Target="../media/image52.png"/><Relationship Id="rId7" Type="http://schemas.openxmlformats.org/officeDocument/2006/relationships/image" Target="../media/image49.png"/><Relationship Id="rId12"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5.png"/><Relationship Id="rId5" Type="http://schemas.openxmlformats.org/officeDocument/2006/relationships/image" Target="../media/image50.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3" Type="http://schemas.openxmlformats.org/officeDocument/2006/relationships/hyperlink" Target="move" TargetMode="External"/><Relationship Id="rId18" Type="http://schemas.openxmlformats.org/officeDocument/2006/relationships/hyperlink" Target="http://www.extremeprogramming.org/rules/simple.html" TargetMode="External"/><Relationship Id="rId26" Type="http://schemas.openxmlformats.org/officeDocument/2006/relationships/hyperlink" Target="http://www.extremeprogramming.org/rules/refactor.html" TargetMode="External"/><Relationship Id="rId3" Type="http://schemas.openxmlformats.org/officeDocument/2006/relationships/hyperlink" Target="stories" TargetMode="External"/><Relationship Id="rId21" Type="http://schemas.openxmlformats.org/officeDocument/2006/relationships/hyperlink" Target="metaphor" TargetMode="External"/><Relationship Id="rId7" Type="http://schemas.openxmlformats.org/officeDocument/2006/relationships/hyperlink" Target="http://www.extremeprogramming.org/rules/velocity.html" TargetMode="External"/><Relationship Id="rId12" Type="http://schemas.openxmlformats.org/officeDocument/2006/relationships/hyperlink" Target="http://www.extremeprogramming.org/rules/movepeople.html" TargetMode="External"/><Relationship Id="rId17" Type="http://schemas.openxmlformats.org/officeDocument/2006/relationships/hyperlink" Target="fix" TargetMode="External"/><Relationship Id="rId25" Type="http://schemas.openxmlformats.org/officeDocument/2006/relationships/hyperlink" Target="spike" TargetMode="External"/><Relationship Id="rId33" Type="http://schemas.openxmlformats.org/officeDocument/2006/relationships/hyperlink" Target="https://en.wikipedia.org/wiki/Code_refactoring#cite_note-refactoring.com-7" TargetMode="External"/><Relationship Id="rId2" Type="http://schemas.openxmlformats.org/officeDocument/2006/relationships/notesSlide" Target="../notesSlides/notesSlide37.xml"/><Relationship Id="rId16" Type="http://schemas.openxmlformats.org/officeDocument/2006/relationships/hyperlink" Target="http://www.extremeprogramming.org/rules/fixit.html" TargetMode="External"/><Relationship Id="rId20" Type="http://schemas.openxmlformats.org/officeDocument/2006/relationships/hyperlink" Target="http://www.extremeprogramming.org/rules/metaphor.html" TargetMode="External"/><Relationship Id="rId29" Type="http://schemas.openxmlformats.org/officeDocument/2006/relationships/hyperlink" Target="https://en.wikipedia.org/wiki/Rename_method" TargetMode="External"/><Relationship Id="rId1" Type="http://schemas.openxmlformats.org/officeDocument/2006/relationships/slideLayout" Target="../slideLayouts/slideLayout7.xml"/><Relationship Id="rId6" Type="http://schemas.openxmlformats.org/officeDocument/2006/relationships/hyperlink" Target="releaseoften" TargetMode="External"/><Relationship Id="rId11" Type="http://schemas.openxmlformats.org/officeDocument/2006/relationships/hyperlink" Target="iteration" TargetMode="External"/><Relationship Id="rId24" Type="http://schemas.openxmlformats.org/officeDocument/2006/relationships/hyperlink" Target="http://www.extremeprogramming.org/rules/spike.html" TargetMode="External"/><Relationship Id="rId32" Type="http://schemas.openxmlformats.org/officeDocument/2006/relationships/hyperlink" Target="https://en.wikipedia.org/wiki/Subclass_(computer_science)" TargetMode="External"/><Relationship Id="rId5" Type="http://schemas.openxmlformats.org/officeDocument/2006/relationships/hyperlink" Target="http://www.extremeprogramming.org/rules/releaseoften.html" TargetMode="External"/><Relationship Id="rId15" Type="http://schemas.openxmlformats.org/officeDocument/2006/relationships/hyperlink" Target="stand" TargetMode="External"/><Relationship Id="rId23" Type="http://schemas.openxmlformats.org/officeDocument/2006/relationships/hyperlink" Target="crc" TargetMode="External"/><Relationship Id="rId28" Type="http://schemas.openxmlformats.org/officeDocument/2006/relationships/hyperlink" Target="https://en.wikipedia.org/wiki/Class_(computer_science)" TargetMode="External"/><Relationship Id="rId10" Type="http://schemas.openxmlformats.org/officeDocument/2006/relationships/hyperlink" Target="http://www.extremeprogramming.org/rules/iterationplanning.html" TargetMode="External"/><Relationship Id="rId19" Type="http://schemas.openxmlformats.org/officeDocument/2006/relationships/hyperlink" Target="simple" TargetMode="External"/><Relationship Id="rId31" Type="http://schemas.openxmlformats.org/officeDocument/2006/relationships/hyperlink" Target="https://en.wikipedia.org/wiki/Superclass_(computer_science)" TargetMode="External"/><Relationship Id="rId4" Type="http://schemas.openxmlformats.org/officeDocument/2006/relationships/hyperlink" Target="game" TargetMode="External"/><Relationship Id="rId9" Type="http://schemas.openxmlformats.org/officeDocument/2006/relationships/hyperlink" Target="iterative" TargetMode="External"/><Relationship Id="rId14" Type="http://schemas.openxmlformats.org/officeDocument/2006/relationships/hyperlink" Target="http://www.extremeprogramming.org/rules/standupmeeting.html" TargetMode="External"/><Relationship Id="rId22" Type="http://schemas.openxmlformats.org/officeDocument/2006/relationships/hyperlink" Target="http://www.extremeprogramming.org/rules/crccards.html" TargetMode="External"/><Relationship Id="rId27" Type="http://schemas.openxmlformats.org/officeDocument/2006/relationships/hyperlink" Target="refactor" TargetMode="External"/><Relationship Id="rId30" Type="http://schemas.openxmlformats.org/officeDocument/2006/relationships/hyperlink" Target="https://en.wikipedia.org/wiki/Object-oriented_programming" TargetMode="External"/><Relationship Id="rId8" Type="http://schemas.openxmlformats.org/officeDocument/2006/relationships/hyperlink" Target="load"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8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hyperlink" Target="first" TargetMode="External"/><Relationship Id="rId13" Type="http://schemas.openxmlformats.org/officeDocument/2006/relationships/hyperlink" Target="http://www.extremeprogramming.org/rules/integrateoften.html" TargetMode="External"/><Relationship Id="rId18" Type="http://schemas.openxmlformats.org/officeDocument/2006/relationships/hyperlink" Target="pass" TargetMode="External"/><Relationship Id="rId3" Type="http://schemas.openxmlformats.org/officeDocument/2006/relationships/hyperlink" Target="http://www.extremeprogramming.org/rules/customer.html" TargetMode="External"/><Relationship Id="rId21" Type="http://schemas.openxmlformats.org/officeDocument/2006/relationships/hyperlink" Target="http://www.extremeprogramming.org/rules/functionaltests.html" TargetMode="External"/><Relationship Id="rId7" Type="http://schemas.openxmlformats.org/officeDocument/2006/relationships/hyperlink" Target="http://www.extremeprogramming.org/rules/testfirst.html" TargetMode="External"/><Relationship Id="rId12" Type="http://schemas.openxmlformats.org/officeDocument/2006/relationships/hyperlink" Target="sequence" TargetMode="External"/><Relationship Id="rId17" Type="http://schemas.openxmlformats.org/officeDocument/2006/relationships/hyperlink" Target="alltested" TargetMode="External"/><Relationship Id="rId2" Type="http://schemas.openxmlformats.org/officeDocument/2006/relationships/notesSlide" Target="../notesSlides/notesSlide39.xml"/><Relationship Id="rId16" Type="http://schemas.openxmlformats.org/officeDocument/2006/relationships/hyperlink" Target="http://www.extremeprogramming.org/rules/unittests.html" TargetMode="External"/><Relationship Id="rId20" Type="http://schemas.openxmlformats.org/officeDocument/2006/relationships/hyperlink" Target="bug" TargetMode="External"/><Relationship Id="rId1" Type="http://schemas.openxmlformats.org/officeDocument/2006/relationships/slideLayout" Target="../slideLayouts/slideLayout7.xml"/><Relationship Id="rId6" Type="http://schemas.openxmlformats.org/officeDocument/2006/relationships/hyperlink" Target="standard" TargetMode="External"/><Relationship Id="rId11" Type="http://schemas.openxmlformats.org/officeDocument/2006/relationships/hyperlink" Target="http://www.extremeprogramming.org/rules/sequential.html" TargetMode="External"/><Relationship Id="rId5" Type="http://schemas.openxmlformats.org/officeDocument/2006/relationships/hyperlink" Target="http://www.extremeprogramming.org/rules/standards.html" TargetMode="External"/><Relationship Id="rId15" Type="http://schemas.openxmlformats.org/officeDocument/2006/relationships/hyperlink" Target="over" TargetMode="External"/><Relationship Id="rId10" Type="http://schemas.openxmlformats.org/officeDocument/2006/relationships/hyperlink" Target="pair" TargetMode="External"/><Relationship Id="rId19" Type="http://schemas.openxmlformats.org/officeDocument/2006/relationships/hyperlink" Target="http://www.extremeprogramming.org/rules/bugs.html" TargetMode="External"/><Relationship Id="rId4" Type="http://schemas.openxmlformats.org/officeDocument/2006/relationships/hyperlink" Target="customer" TargetMode="External"/><Relationship Id="rId9" Type="http://schemas.openxmlformats.org/officeDocument/2006/relationships/hyperlink" Target="http://www.extremeprogramming.org/rules/pair.html" TargetMode="External"/><Relationship Id="rId14" Type="http://schemas.openxmlformats.org/officeDocument/2006/relationships/hyperlink" Target="integrateoften" TargetMode="External"/><Relationship Id="rId22" Type="http://schemas.openxmlformats.org/officeDocument/2006/relationships/hyperlink" Target="func" TargetMode="External"/></Relationships>
</file>

<file path=ppt/slides/_rels/slide87.xml.rels><?xml version="1.0" encoding="UTF-8" standalone="yes"?>
<Relationships xmlns="http://schemas.openxmlformats.org/package/2006/relationships"><Relationship Id="rId8" Type="http://schemas.openxmlformats.org/officeDocument/2006/relationships/slide" Target="slide123.xml"/><Relationship Id="rId13" Type="http://schemas.openxmlformats.org/officeDocument/2006/relationships/slide" Target="slide121.xml"/><Relationship Id="rId3" Type="http://schemas.openxmlformats.org/officeDocument/2006/relationships/slide" Target="slide9.xml"/><Relationship Id="rId7" Type="http://schemas.openxmlformats.org/officeDocument/2006/relationships/slide" Target="slide83.xml"/><Relationship Id="rId12" Type="http://schemas.openxmlformats.org/officeDocument/2006/relationships/slide" Target="slide120.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slide" Target="slide86.xml"/><Relationship Id="rId11" Type="http://schemas.openxmlformats.org/officeDocument/2006/relationships/slide" Target="slide125.xml"/><Relationship Id="rId5" Type="http://schemas.openxmlformats.org/officeDocument/2006/relationships/slide" Target="slide87.xml"/><Relationship Id="rId10" Type="http://schemas.openxmlformats.org/officeDocument/2006/relationships/slide" Target="slide124.xml"/><Relationship Id="rId4" Type="http://schemas.openxmlformats.org/officeDocument/2006/relationships/slide" Target="slide90.xml"/><Relationship Id="rId9" Type="http://schemas.openxmlformats.org/officeDocument/2006/relationships/slide" Target="slide126.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www.controlchaos.com/scrum.pdf"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143000" y="3636963"/>
            <a:ext cx="6858000" cy="2387600"/>
          </a:xfrm>
        </p:spPr>
        <p:txBody>
          <a:bodyPr>
            <a:normAutofit fontScale="90000"/>
          </a:bodyPr>
          <a:lstStyle/>
          <a:p>
            <a:pPr eaLnBrk="1" hangingPunct="1"/>
            <a:r>
              <a:rPr lang="en-US" dirty="0"/>
              <a:t>Software Engineering</a:t>
            </a:r>
            <a:br>
              <a:rPr lang="en-US" dirty="0"/>
            </a:br>
            <a:br>
              <a:rPr lang="en-US" dirty="0"/>
            </a:br>
            <a:br>
              <a:rPr lang="en-US" dirty="0"/>
            </a:br>
            <a:r>
              <a:rPr lang="en-US" sz="5300" b="1" dirty="0">
                <a:solidFill>
                  <a:srgbClr val="FF0000"/>
                </a:solidFill>
              </a:rPr>
              <a:t>Software Processes</a:t>
            </a:r>
            <a:br>
              <a:rPr lang="en-US" sz="5300" b="1" dirty="0">
                <a:solidFill>
                  <a:srgbClr val="FF0000"/>
                </a:solidFill>
              </a:rPr>
            </a:br>
            <a:r>
              <a:rPr lang="en-US" sz="5300" b="1" dirty="0" err="1">
                <a:solidFill>
                  <a:srgbClr val="FF0000"/>
                </a:solidFill>
              </a:rPr>
              <a:t>Lect</a:t>
            </a:r>
            <a:r>
              <a:rPr lang="en-US" sz="5300" b="1" dirty="0">
                <a:solidFill>
                  <a:srgbClr val="FF0000"/>
                </a:solidFill>
              </a:rPr>
              <a:t> 02</a:t>
            </a:r>
            <a:br>
              <a:rPr lang="en-US" sz="5300" b="1" dirty="0">
                <a:solidFill>
                  <a:srgbClr val="FF0000"/>
                </a:solidFill>
              </a:rPr>
            </a:br>
            <a:br>
              <a:rPr lang="en-US" dirty="0"/>
            </a:br>
            <a:br>
              <a:rPr lang="en-US" dirty="0"/>
            </a:br>
            <a:br>
              <a:rPr lang="en-US" dirty="0"/>
            </a:br>
            <a:endParaRPr lang="en-US" sz="2200" dirty="0"/>
          </a:p>
        </p:txBody>
      </p:sp>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GB"/>
              <a:t>Software design and implementation</a:t>
            </a:r>
            <a:endParaRPr lang="en-GB" dirty="0"/>
          </a:p>
        </p:txBody>
      </p:sp>
      <p:sp>
        <p:nvSpPr>
          <p:cNvPr id="86019" name="Rectangle 3"/>
          <p:cNvSpPr>
            <a:spLocks noGrp="1" noChangeArrowheads="1"/>
          </p:cNvSpPr>
          <p:nvPr>
            <p:ph idx="1"/>
          </p:nvPr>
        </p:nvSpPr>
        <p:spPr/>
        <p:txBody>
          <a:bodyPr/>
          <a:lstStyle/>
          <a:p>
            <a:r>
              <a:rPr lang="en-GB"/>
              <a:t>The process of converting the system specification into an executable system.</a:t>
            </a:r>
          </a:p>
          <a:p>
            <a:r>
              <a:rPr lang="en-GB"/>
              <a:t>Software design</a:t>
            </a:r>
          </a:p>
          <a:p>
            <a:pPr lvl="1"/>
            <a:r>
              <a:rPr lang="en-GB"/>
              <a:t>Design a software structure that realises the specification;</a:t>
            </a:r>
          </a:p>
          <a:p>
            <a:r>
              <a:rPr lang="en-GB"/>
              <a:t>Implementation</a:t>
            </a:r>
          </a:p>
          <a:p>
            <a:pPr lvl="1"/>
            <a:r>
              <a:rPr lang="en-GB"/>
              <a:t>Translate this structure into an executable program;</a:t>
            </a:r>
          </a:p>
          <a:p>
            <a:r>
              <a:rPr lang="en-GB"/>
              <a:t>The activities of design and implementation are closely related and may be inter-leaved.</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10</a:t>
            </a:fld>
            <a:endParaRPr lang="en-US"/>
          </a:p>
        </p:txBody>
      </p:sp>
    </p:spTree>
    <p:extLst>
      <p:ext uri="{BB962C8B-B14F-4D97-AF65-F5344CB8AC3E}">
        <p14:creationId xmlns:p14="http://schemas.microsoft.com/office/powerpoint/2010/main" val="1619610477"/>
      </p:ext>
    </p:extLst>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8B78AD6-5F3D-BA44-875A-31E2927FBE4B}" type="slidenum">
              <a:rPr lang="en-US" smtClean="0"/>
              <a:pPr>
                <a:defRPr/>
              </a:pPr>
              <a:t>100</a:t>
            </a:fld>
            <a:endParaRPr lang="en-US"/>
          </a:p>
        </p:txBody>
      </p:sp>
      <p:pic>
        <p:nvPicPr>
          <p:cNvPr id="4" name="Picture 3"/>
          <p:cNvPicPr>
            <a:picLocks noChangeAspect="1"/>
          </p:cNvPicPr>
          <p:nvPr/>
        </p:nvPicPr>
        <p:blipFill>
          <a:blip r:embed="rId2"/>
          <a:stretch>
            <a:fillRect/>
          </a:stretch>
        </p:blipFill>
        <p:spPr>
          <a:xfrm>
            <a:off x="442597" y="1"/>
            <a:ext cx="8394534" cy="6230318"/>
          </a:xfrm>
          <a:prstGeom prst="rect">
            <a:avLst/>
          </a:prstGeom>
        </p:spPr>
      </p:pic>
    </p:spTree>
    <p:extLst>
      <p:ext uri="{BB962C8B-B14F-4D97-AF65-F5344CB8AC3E}">
        <p14:creationId xmlns:p14="http://schemas.microsoft.com/office/powerpoint/2010/main" val="3410880417"/>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8B78AD6-5F3D-BA44-875A-31E2927FBE4B}" type="slidenum">
              <a:rPr lang="en-US" smtClean="0"/>
              <a:pPr>
                <a:defRPr/>
              </a:pPr>
              <a:t>101</a:t>
            </a:fld>
            <a:endParaRPr lang="en-US"/>
          </a:p>
        </p:txBody>
      </p:sp>
      <p:sp>
        <p:nvSpPr>
          <p:cNvPr id="3" name="Rectangle 2"/>
          <p:cNvSpPr/>
          <p:nvPr/>
        </p:nvSpPr>
        <p:spPr>
          <a:xfrm>
            <a:off x="327804" y="1302678"/>
            <a:ext cx="7970807" cy="5262979"/>
          </a:xfrm>
          <a:prstGeom prst="rect">
            <a:avLst/>
          </a:prstGeom>
        </p:spPr>
        <p:txBody>
          <a:bodyPr wrap="square">
            <a:spAutoFit/>
          </a:bodyPr>
          <a:lstStyle/>
          <a:p>
            <a:r>
              <a:rPr lang="en-US" sz="3200" dirty="0"/>
              <a:t>Standard template of a US:</a:t>
            </a:r>
          </a:p>
          <a:p>
            <a:r>
              <a:rPr lang="en-US" sz="3200" dirty="0">
                <a:solidFill>
                  <a:srgbClr val="FF0000"/>
                </a:solidFill>
              </a:rPr>
              <a:t>As a </a:t>
            </a:r>
            <a:r>
              <a:rPr lang="en-US" sz="3200" b="1" dirty="0">
                <a:solidFill>
                  <a:srgbClr val="FF0000"/>
                </a:solidFill>
              </a:rPr>
              <a:t>&lt; type of user &gt;,</a:t>
            </a:r>
          </a:p>
          <a:p>
            <a:r>
              <a:rPr lang="en-US" sz="3200" b="1" dirty="0">
                <a:solidFill>
                  <a:srgbClr val="FF0000"/>
                </a:solidFill>
              </a:rPr>
              <a:t> </a:t>
            </a:r>
            <a:r>
              <a:rPr lang="en-US" sz="3200" dirty="0">
                <a:solidFill>
                  <a:srgbClr val="FF0000"/>
                </a:solidFill>
              </a:rPr>
              <a:t>I want </a:t>
            </a:r>
            <a:r>
              <a:rPr lang="en-US" sz="3200" b="1" dirty="0">
                <a:solidFill>
                  <a:srgbClr val="FF0000"/>
                </a:solidFill>
              </a:rPr>
              <a:t>&lt; some goal &gt;</a:t>
            </a:r>
          </a:p>
          <a:p>
            <a:r>
              <a:rPr lang="en-US" sz="3200" b="1" dirty="0">
                <a:solidFill>
                  <a:srgbClr val="FF0000"/>
                </a:solidFill>
              </a:rPr>
              <a:t> </a:t>
            </a:r>
            <a:r>
              <a:rPr lang="en-US" sz="3200" dirty="0">
                <a:solidFill>
                  <a:srgbClr val="FF0000"/>
                </a:solidFill>
              </a:rPr>
              <a:t>so that </a:t>
            </a:r>
            <a:r>
              <a:rPr lang="en-US" sz="3200" b="1" dirty="0">
                <a:solidFill>
                  <a:srgbClr val="FF0000"/>
                </a:solidFill>
              </a:rPr>
              <a:t>&lt; some reason &gt;.</a:t>
            </a:r>
          </a:p>
          <a:p>
            <a:endParaRPr lang="en-US" sz="3200" b="1" dirty="0">
              <a:solidFill>
                <a:srgbClr val="FF0000"/>
              </a:solidFill>
            </a:endParaRPr>
          </a:p>
          <a:p>
            <a:r>
              <a:rPr lang="en-US" sz="2400" b="1" dirty="0">
                <a:solidFill>
                  <a:srgbClr val="FF0000"/>
                </a:solidFill>
              </a:rPr>
              <a:t>Ex1: </a:t>
            </a:r>
            <a:r>
              <a:rPr lang="en-US" sz="2400" dirty="0"/>
              <a:t>As a power user, I can specify files or folders to backup based on file size, date created and date modified.</a:t>
            </a:r>
          </a:p>
          <a:p>
            <a:r>
              <a:rPr lang="en-US" sz="2400" b="1" dirty="0">
                <a:solidFill>
                  <a:srgbClr val="FF0000"/>
                </a:solidFill>
              </a:rPr>
              <a:t>Ex2: </a:t>
            </a:r>
            <a:r>
              <a:rPr lang="en-US" sz="2400" dirty="0"/>
              <a:t>As a user, I can indicate folders not to backup so that my backup drive isn't filled up with things I don't need saved.</a:t>
            </a:r>
          </a:p>
          <a:p>
            <a:endParaRPr lang="en-US" sz="3200" b="1" dirty="0">
              <a:solidFill>
                <a:srgbClr val="FF0000"/>
              </a:solidFill>
            </a:endParaRPr>
          </a:p>
        </p:txBody>
      </p:sp>
      <p:sp>
        <p:nvSpPr>
          <p:cNvPr id="4" name="Rectangle 3"/>
          <p:cNvSpPr/>
          <p:nvPr/>
        </p:nvSpPr>
        <p:spPr>
          <a:xfrm>
            <a:off x="704489" y="325253"/>
            <a:ext cx="7970807" cy="584775"/>
          </a:xfrm>
          <a:prstGeom prst="rect">
            <a:avLst/>
          </a:prstGeom>
        </p:spPr>
        <p:txBody>
          <a:bodyPr wrap="square">
            <a:spAutoFit/>
          </a:bodyPr>
          <a:lstStyle/>
          <a:p>
            <a:r>
              <a:rPr lang="en-US" sz="3200" b="1" dirty="0"/>
              <a:t>User Story Examples</a:t>
            </a:r>
          </a:p>
        </p:txBody>
      </p:sp>
      <p:pic>
        <p:nvPicPr>
          <p:cNvPr id="1026" name="Picture 2" descr="Image result for user s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525" y="-207034"/>
            <a:ext cx="3038475"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440073"/>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8B78AD6-5F3D-BA44-875A-31E2927FBE4B}" type="slidenum">
              <a:rPr lang="en-US" smtClean="0"/>
              <a:pPr>
                <a:defRPr/>
              </a:pPr>
              <a:t>102</a:t>
            </a:fld>
            <a:endParaRPr lang="en-US"/>
          </a:p>
        </p:txBody>
      </p:sp>
      <p:sp>
        <p:nvSpPr>
          <p:cNvPr id="3" name="Rectangle 2"/>
          <p:cNvSpPr/>
          <p:nvPr/>
        </p:nvSpPr>
        <p:spPr>
          <a:xfrm>
            <a:off x="698739" y="222705"/>
            <a:ext cx="8082952" cy="523220"/>
          </a:xfrm>
          <a:prstGeom prst="rect">
            <a:avLst/>
          </a:prstGeom>
        </p:spPr>
        <p:txBody>
          <a:bodyPr wrap="square">
            <a:spAutoFit/>
          </a:bodyPr>
          <a:lstStyle/>
          <a:p>
            <a:r>
              <a:rPr lang="en-US" sz="2800" b="1" dirty="0">
                <a:latin typeface="interface"/>
              </a:rPr>
              <a:t>How is detail added to user stories?</a:t>
            </a:r>
          </a:p>
        </p:txBody>
      </p:sp>
      <p:sp>
        <p:nvSpPr>
          <p:cNvPr id="4" name="Rectangle 3"/>
          <p:cNvSpPr/>
          <p:nvPr/>
        </p:nvSpPr>
        <p:spPr>
          <a:xfrm>
            <a:off x="465825" y="948906"/>
            <a:ext cx="8488393" cy="6001643"/>
          </a:xfrm>
          <a:prstGeom prst="rect">
            <a:avLst/>
          </a:prstGeom>
        </p:spPr>
        <p:txBody>
          <a:bodyPr wrap="square">
            <a:spAutoFit/>
          </a:bodyPr>
          <a:lstStyle/>
          <a:p>
            <a:r>
              <a:rPr lang="en-US" sz="2400" dirty="0">
                <a:solidFill>
                  <a:srgbClr val="4C4D52"/>
                </a:solidFill>
                <a:latin typeface="interface"/>
              </a:rPr>
              <a:t>Detail can be added to user stories in two ways:</a:t>
            </a:r>
          </a:p>
          <a:p>
            <a:pPr>
              <a:buFont typeface="Arial" panose="020B0604020202020204" pitchFamily="34" charset="0"/>
              <a:buChar char="•"/>
            </a:pPr>
            <a:r>
              <a:rPr lang="en-US" sz="2400" dirty="0">
                <a:solidFill>
                  <a:srgbClr val="4C4D52"/>
                </a:solidFill>
                <a:latin typeface="interface"/>
              </a:rPr>
              <a:t>By splitting a user story into multiple, smaller user stories.</a:t>
            </a:r>
          </a:p>
          <a:p>
            <a:pPr>
              <a:buFont typeface="Arial" panose="020B0604020202020204" pitchFamily="34" charset="0"/>
              <a:buChar char="•"/>
            </a:pPr>
            <a:r>
              <a:rPr lang="en-US" sz="2400" dirty="0">
                <a:solidFill>
                  <a:srgbClr val="4C4D52"/>
                </a:solidFill>
                <a:latin typeface="interface"/>
              </a:rPr>
              <a:t>By adding “conditions of satisfaction.”</a:t>
            </a:r>
          </a:p>
          <a:p>
            <a:pPr>
              <a:buFont typeface="Arial" panose="020B0604020202020204" pitchFamily="34" charset="0"/>
              <a:buChar char="•"/>
            </a:pPr>
            <a:endParaRPr lang="en-US" sz="2400" b="0" i="0" dirty="0">
              <a:solidFill>
                <a:srgbClr val="4C4D52"/>
              </a:solidFill>
              <a:effectLst/>
              <a:latin typeface="interface"/>
            </a:endParaRPr>
          </a:p>
          <a:p>
            <a:r>
              <a:rPr lang="en-US" sz="2400" dirty="0">
                <a:solidFill>
                  <a:srgbClr val="4C4D52"/>
                </a:solidFill>
                <a:latin typeface="interface"/>
              </a:rPr>
              <a:t>Ex1: </a:t>
            </a:r>
            <a:r>
              <a:rPr lang="en-US" sz="2400" dirty="0">
                <a:solidFill>
                  <a:srgbClr val="FF0000"/>
                </a:solidFill>
              </a:rPr>
              <a:t>As a vice president of marketing, I want to select a holiday season to be used when reviewing the performance of past advertising campaigns so that I can identify profitable ones.</a:t>
            </a:r>
          </a:p>
          <a:p>
            <a:r>
              <a:rPr lang="en-US" sz="2400" dirty="0"/>
              <a:t>Detail could be added as:</a:t>
            </a:r>
          </a:p>
          <a:p>
            <a:pPr marL="342900" indent="-342900">
              <a:buFont typeface="Arial" panose="020B0604020202020204" pitchFamily="34" charset="0"/>
              <a:buChar char="•"/>
            </a:pPr>
            <a:r>
              <a:rPr lang="en-US" sz="2400" dirty="0">
                <a:solidFill>
                  <a:srgbClr val="FF0000"/>
                </a:solidFill>
              </a:rPr>
              <a:t>Make sure it works with major retail holidays: Christmas, Easter, President’s Day, Mother’s Day, Father’s Day.</a:t>
            </a:r>
          </a:p>
          <a:p>
            <a:pPr marL="342900" indent="-342900">
              <a:buFont typeface="Arial" panose="020B0604020202020204" pitchFamily="34" charset="0"/>
              <a:buChar char="•"/>
            </a:pPr>
            <a:r>
              <a:rPr lang="en-US" sz="2400" dirty="0">
                <a:solidFill>
                  <a:srgbClr val="FF0000"/>
                </a:solidFill>
              </a:rPr>
              <a:t>Holiday seasons can be set from one holiday to the next (such as Thanksgiving to Christmas).</a:t>
            </a:r>
          </a:p>
          <a:p>
            <a:pPr marL="342900" indent="-342900">
              <a:buFont typeface="Arial" panose="020B0604020202020204" pitchFamily="34" charset="0"/>
              <a:buChar char="•"/>
            </a:pPr>
            <a:r>
              <a:rPr lang="en-US" sz="2400" dirty="0">
                <a:solidFill>
                  <a:srgbClr val="FF0000"/>
                </a:solidFill>
              </a:rPr>
              <a:t>Holiday seasons can be set to be a number of days prior to the holiday.</a:t>
            </a:r>
          </a:p>
          <a:p>
            <a:pPr>
              <a:buFont typeface="Arial" panose="020B0604020202020204" pitchFamily="34" charset="0"/>
              <a:buChar char="•"/>
            </a:pPr>
            <a:endParaRPr lang="en-US" sz="2400" b="0" i="0" dirty="0">
              <a:solidFill>
                <a:srgbClr val="4C4D52"/>
              </a:solidFill>
              <a:effectLst/>
              <a:latin typeface="interface"/>
            </a:endParaRPr>
          </a:p>
        </p:txBody>
      </p:sp>
    </p:spTree>
    <p:extLst>
      <p:ext uri="{BB962C8B-B14F-4D97-AF65-F5344CB8AC3E}">
        <p14:creationId xmlns:p14="http://schemas.microsoft.com/office/powerpoint/2010/main" val="3147061784"/>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8B78AD6-5F3D-BA44-875A-31E2927FBE4B}" type="slidenum">
              <a:rPr lang="en-US" smtClean="0"/>
              <a:pPr>
                <a:defRPr/>
              </a:pPr>
              <a:t>103</a:t>
            </a:fld>
            <a:endParaRPr lang="en-US"/>
          </a:p>
        </p:txBody>
      </p:sp>
      <p:pic>
        <p:nvPicPr>
          <p:cNvPr id="2050" name="Picture 2" descr="Image result for user story 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31" y="688046"/>
            <a:ext cx="7935031" cy="48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255167"/>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8B78AD6-5F3D-BA44-875A-31E2927FBE4B}" type="slidenum">
              <a:rPr lang="en-US" smtClean="0"/>
              <a:pPr>
                <a:defRPr/>
              </a:pPr>
              <a:t>104</a:t>
            </a:fld>
            <a:endParaRPr lang="en-US"/>
          </a:p>
        </p:txBody>
      </p:sp>
      <p:pic>
        <p:nvPicPr>
          <p:cNvPr id="3074" name="Picture 2" descr="Image result for Scrum Ro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276"/>
            <a:ext cx="8852882" cy="604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280268"/>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8B78AD6-5F3D-BA44-875A-31E2927FBE4B}" type="slidenum">
              <a:rPr lang="en-US" smtClean="0"/>
              <a:pPr>
                <a:defRPr/>
              </a:pPr>
              <a:t>105</a:t>
            </a:fld>
            <a:endParaRPr lang="en-US"/>
          </a:p>
        </p:txBody>
      </p:sp>
      <p:pic>
        <p:nvPicPr>
          <p:cNvPr id="3" name="Picture 2"/>
          <p:cNvPicPr>
            <a:picLocks noChangeAspect="1"/>
          </p:cNvPicPr>
          <p:nvPr/>
        </p:nvPicPr>
        <p:blipFill>
          <a:blip r:embed="rId2"/>
          <a:stretch>
            <a:fillRect/>
          </a:stretch>
        </p:blipFill>
        <p:spPr>
          <a:xfrm>
            <a:off x="162821" y="480447"/>
            <a:ext cx="8500732" cy="5684700"/>
          </a:xfrm>
          <a:prstGeom prst="rect">
            <a:avLst/>
          </a:prstGeom>
        </p:spPr>
      </p:pic>
    </p:spTree>
    <p:extLst>
      <p:ext uri="{BB962C8B-B14F-4D97-AF65-F5344CB8AC3E}">
        <p14:creationId xmlns:p14="http://schemas.microsoft.com/office/powerpoint/2010/main" val="2314253436"/>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8B78AD6-5F3D-BA44-875A-31E2927FBE4B}" type="slidenum">
              <a:rPr lang="en-US" smtClean="0"/>
              <a:pPr>
                <a:defRPr/>
              </a:pPr>
              <a:t>106</a:t>
            </a:fld>
            <a:endParaRPr lang="en-US"/>
          </a:p>
        </p:txBody>
      </p:sp>
      <p:pic>
        <p:nvPicPr>
          <p:cNvPr id="3" name="Picture 2"/>
          <p:cNvPicPr>
            <a:picLocks noChangeAspect="1"/>
          </p:cNvPicPr>
          <p:nvPr/>
        </p:nvPicPr>
        <p:blipFill>
          <a:blip r:embed="rId2"/>
          <a:stretch>
            <a:fillRect/>
          </a:stretch>
        </p:blipFill>
        <p:spPr>
          <a:xfrm>
            <a:off x="435963" y="759417"/>
            <a:ext cx="8357857" cy="5284921"/>
          </a:xfrm>
          <a:prstGeom prst="rect">
            <a:avLst/>
          </a:prstGeom>
        </p:spPr>
      </p:pic>
    </p:spTree>
    <p:extLst>
      <p:ext uri="{BB962C8B-B14F-4D97-AF65-F5344CB8AC3E}">
        <p14:creationId xmlns:p14="http://schemas.microsoft.com/office/powerpoint/2010/main" val="1591453869"/>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8B78AD6-5F3D-BA44-875A-31E2927FBE4B}" type="slidenum">
              <a:rPr lang="en-US" smtClean="0"/>
              <a:pPr>
                <a:defRPr/>
              </a:pPr>
              <a:t>107</a:t>
            </a:fld>
            <a:endParaRPr lang="en-US"/>
          </a:p>
        </p:txBody>
      </p:sp>
      <p:pic>
        <p:nvPicPr>
          <p:cNvPr id="3" name="Picture 2"/>
          <p:cNvPicPr>
            <a:picLocks noChangeAspect="1"/>
          </p:cNvPicPr>
          <p:nvPr/>
        </p:nvPicPr>
        <p:blipFill>
          <a:blip r:embed="rId2"/>
          <a:stretch>
            <a:fillRect/>
          </a:stretch>
        </p:blipFill>
        <p:spPr>
          <a:xfrm>
            <a:off x="331765" y="619929"/>
            <a:ext cx="8602788" cy="4539228"/>
          </a:xfrm>
          <a:prstGeom prst="rect">
            <a:avLst/>
          </a:prstGeom>
        </p:spPr>
      </p:pic>
    </p:spTree>
    <p:extLst>
      <p:ext uri="{BB962C8B-B14F-4D97-AF65-F5344CB8AC3E}">
        <p14:creationId xmlns:p14="http://schemas.microsoft.com/office/powerpoint/2010/main" val="3433382726"/>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a:xfrm>
            <a:off x="628650" y="-37516"/>
            <a:ext cx="7886700" cy="1325563"/>
          </a:xfrm>
        </p:spPr>
        <p:txBody>
          <a:bodyPr/>
          <a:lstStyle/>
          <a:p>
            <a:pPr eaLnBrk="1" hangingPunct="1">
              <a:defRPr/>
            </a:pPr>
            <a:r>
              <a:rPr lang="en-US" dirty="0">
                <a:ea typeface="ヒラギノ角ゴ Pro W3" charset="-128"/>
              </a:rPr>
              <a:t>Scrum framework</a:t>
            </a:r>
          </a:p>
        </p:txBody>
      </p:sp>
      <p:grpSp>
        <p:nvGrpSpPr>
          <p:cNvPr id="2" name="Group 2"/>
          <p:cNvGrpSpPr>
            <a:grpSpLocks/>
          </p:cNvGrpSpPr>
          <p:nvPr/>
        </p:nvGrpSpPr>
        <p:grpSpPr bwMode="auto">
          <a:xfrm>
            <a:off x="650875" y="971550"/>
            <a:ext cx="3727450" cy="1839913"/>
            <a:chOff x="0" y="0"/>
            <a:chExt cx="2608" cy="1288"/>
          </a:xfrm>
        </p:grpSpPr>
        <p:sp>
          <p:nvSpPr>
            <p:cNvPr id="21507" name="AutoShape 3"/>
            <p:cNvSpPr>
              <a:spLocks/>
            </p:cNvSpPr>
            <p:nvPr/>
          </p:nvSpPr>
          <p:spPr bwMode="auto">
            <a:xfrm>
              <a:off x="8" y="0"/>
              <a:ext cx="2600" cy="1288"/>
            </a:xfrm>
            <a:prstGeom prst="roundRect">
              <a:avLst>
                <a:gd name="adj" fmla="val 14903"/>
              </a:avLst>
            </a:prstGeom>
            <a:blipFill dpi="0" rotWithShape="0">
              <a:blip r:embed="rId3"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sp>
          <p:nvSpPr>
            <p:cNvPr id="63511" name="Rectangle 4"/>
            <p:cNvSpPr>
              <a:spLocks/>
            </p:cNvSpPr>
            <p:nvPr/>
          </p:nvSpPr>
          <p:spPr bwMode="auto">
            <a:xfrm>
              <a:off x="96" y="392"/>
              <a:ext cx="1768" cy="832"/>
            </a:xfrm>
            <a:prstGeom prst="rect">
              <a:avLst/>
            </a:prstGeom>
            <a:noFill/>
            <a:ln w="9525">
              <a:noFill/>
              <a:miter lim="800000"/>
              <a:headEnd/>
              <a:tailEnd/>
            </a:ln>
          </p:spPr>
          <p:txBody>
            <a:bodyPr lIns="50800" tIns="50800" rIns="50800" bIns="50800"/>
            <a:lstStyle/>
            <a:p>
              <a:pPr algn="l">
                <a:buClr>
                  <a:srgbClr val="FFFFFF"/>
                </a:buClr>
                <a:buSzPct val="125000"/>
                <a:buFont typeface="Gill Sans" charset="0"/>
                <a:buChar char="•"/>
                <a:tabLst>
                  <a:tab pos="958850" algn="l"/>
                </a:tabLst>
              </a:pPr>
              <a:r>
                <a:rPr lang="en-US" sz="2500">
                  <a:solidFill>
                    <a:srgbClr val="FFFFFF"/>
                  </a:solidFill>
                </a:rPr>
                <a:t>Product owner</a:t>
              </a:r>
            </a:p>
            <a:p>
              <a:pPr algn="l">
                <a:buClr>
                  <a:srgbClr val="FFFFFF"/>
                </a:buClr>
                <a:buSzPct val="125000"/>
                <a:buFont typeface="Gill Sans" charset="0"/>
                <a:buChar char="•"/>
                <a:tabLst>
                  <a:tab pos="958850" algn="l"/>
                </a:tabLst>
              </a:pPr>
              <a:r>
                <a:rPr lang="en-US" sz="2500">
                  <a:solidFill>
                    <a:srgbClr val="FFFFFF"/>
                  </a:solidFill>
                </a:rPr>
                <a:t>ScrumMaster</a:t>
              </a:r>
            </a:p>
            <a:p>
              <a:pPr algn="l">
                <a:buClr>
                  <a:srgbClr val="FFFFFF"/>
                </a:buClr>
                <a:buSzPct val="125000"/>
                <a:buFont typeface="Gill Sans" charset="0"/>
                <a:buChar char="•"/>
                <a:tabLst>
                  <a:tab pos="958850" algn="l"/>
                </a:tabLst>
              </a:pPr>
              <a:r>
                <a:rPr lang="en-US" sz="2500">
                  <a:solidFill>
                    <a:srgbClr val="FFFFFF"/>
                  </a:solidFill>
                </a:rPr>
                <a:t>Team</a:t>
              </a:r>
            </a:p>
          </p:txBody>
        </p:sp>
        <p:sp>
          <p:nvSpPr>
            <p:cNvPr id="63512" name="Rectangle 5"/>
            <p:cNvSpPr>
              <a:spLocks/>
            </p:cNvSpPr>
            <p:nvPr/>
          </p:nvSpPr>
          <p:spPr bwMode="auto">
            <a:xfrm>
              <a:off x="304" y="0"/>
              <a:ext cx="1200" cy="376"/>
            </a:xfrm>
            <a:prstGeom prst="rect">
              <a:avLst/>
            </a:prstGeom>
            <a:solidFill>
              <a:srgbClr val="003C83"/>
            </a:solidFill>
            <a:ln w="25400">
              <a:noFill/>
              <a:miter lim="800000"/>
              <a:headEnd/>
              <a:tailEnd/>
            </a:ln>
          </p:spPr>
          <p:txBody>
            <a:bodyPr/>
            <a:lstStyle/>
            <a:p>
              <a:endParaRPr lang="en-GB"/>
            </a:p>
          </p:txBody>
        </p:sp>
        <p:sp>
          <p:nvSpPr>
            <p:cNvPr id="63513" name="AutoShape 6"/>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a:p>
          </p:txBody>
        </p:sp>
        <p:sp>
          <p:nvSpPr>
            <p:cNvPr id="63514" name="AutoShape 7"/>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a:p>
          </p:txBody>
        </p:sp>
        <p:sp>
          <p:nvSpPr>
            <p:cNvPr id="63515" name="Rectangle 8"/>
            <p:cNvSpPr>
              <a:spLocks/>
            </p:cNvSpPr>
            <p:nvPr/>
          </p:nvSpPr>
          <p:spPr bwMode="auto">
            <a:xfrm>
              <a:off x="0" y="216"/>
              <a:ext cx="392" cy="160"/>
            </a:xfrm>
            <a:prstGeom prst="rect">
              <a:avLst/>
            </a:prstGeom>
            <a:solidFill>
              <a:srgbClr val="003C83"/>
            </a:solidFill>
            <a:ln w="25400">
              <a:noFill/>
              <a:miter lim="800000"/>
              <a:headEnd/>
              <a:tailEnd/>
            </a:ln>
          </p:spPr>
          <p:txBody>
            <a:bodyPr/>
            <a:lstStyle/>
            <a:p>
              <a:endParaRPr lang="en-GB"/>
            </a:p>
          </p:txBody>
        </p:sp>
        <p:sp>
          <p:nvSpPr>
            <p:cNvPr id="63516" name="Rectangle 9"/>
            <p:cNvSpPr>
              <a:spLocks/>
            </p:cNvSpPr>
            <p:nvPr/>
          </p:nvSpPr>
          <p:spPr bwMode="auto">
            <a:xfrm>
              <a:off x="1352" y="0"/>
              <a:ext cx="392" cy="160"/>
            </a:xfrm>
            <a:prstGeom prst="rect">
              <a:avLst/>
            </a:prstGeom>
            <a:solidFill>
              <a:srgbClr val="003C83"/>
            </a:solidFill>
            <a:ln w="25400">
              <a:noFill/>
              <a:miter lim="800000"/>
              <a:headEnd/>
              <a:tailEnd/>
            </a:ln>
          </p:spPr>
          <p:txBody>
            <a:bodyPr/>
            <a:lstStyle/>
            <a:p>
              <a:endParaRPr lang="en-GB"/>
            </a:p>
          </p:txBody>
        </p:sp>
        <p:sp>
          <p:nvSpPr>
            <p:cNvPr id="63517" name="Rectangle 10"/>
            <p:cNvSpPr>
              <a:spLocks/>
            </p:cNvSpPr>
            <p:nvPr/>
          </p:nvSpPr>
          <p:spPr bwMode="auto">
            <a:xfrm>
              <a:off x="104" y="8"/>
              <a:ext cx="1336" cy="352"/>
            </a:xfrm>
            <a:prstGeom prst="rect">
              <a:avLst/>
            </a:prstGeom>
            <a:noFill/>
            <a:ln w="9525">
              <a:noFill/>
              <a:miter lim="800000"/>
              <a:headEnd/>
              <a:tailEnd/>
            </a:ln>
          </p:spPr>
          <p:txBody>
            <a:bodyPr lIns="50800" tIns="50800" rIns="50800" bIns="50800"/>
            <a:lstStyle/>
            <a:p>
              <a:pPr algn="l">
                <a:tabLst>
                  <a:tab pos="958850" algn="l"/>
                </a:tabLst>
              </a:pPr>
              <a:r>
                <a:rPr lang="en-US">
                  <a:solidFill>
                    <a:srgbClr val="FFFFFF"/>
                  </a:solidFill>
                </a:rPr>
                <a:t>Roles</a:t>
              </a:r>
            </a:p>
          </p:txBody>
        </p:sp>
      </p:grpSp>
      <p:grpSp>
        <p:nvGrpSpPr>
          <p:cNvPr id="3" name="Group 11"/>
          <p:cNvGrpSpPr>
            <a:grpSpLocks/>
          </p:cNvGrpSpPr>
          <p:nvPr/>
        </p:nvGrpSpPr>
        <p:grpSpPr bwMode="auto">
          <a:xfrm>
            <a:off x="2846388" y="2422525"/>
            <a:ext cx="3725862" cy="2274888"/>
            <a:chOff x="0" y="0"/>
            <a:chExt cx="2608" cy="1592"/>
          </a:xfrm>
        </p:grpSpPr>
        <p:sp>
          <p:nvSpPr>
            <p:cNvPr id="21516" name="AutoShape 12"/>
            <p:cNvSpPr>
              <a:spLocks/>
            </p:cNvSpPr>
            <p:nvPr/>
          </p:nvSpPr>
          <p:spPr bwMode="auto">
            <a:xfrm>
              <a:off x="8" y="0"/>
              <a:ext cx="2600" cy="1592"/>
            </a:xfrm>
            <a:prstGeom prst="roundRect">
              <a:avLst>
                <a:gd name="adj" fmla="val 12060"/>
              </a:avLst>
            </a:prstGeom>
            <a:blipFill dpi="0" rotWithShape="0">
              <a:blip r:embed="rId3"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sp>
          <p:nvSpPr>
            <p:cNvPr id="63503" name="Rectangle 13"/>
            <p:cNvSpPr>
              <a:spLocks/>
            </p:cNvSpPr>
            <p:nvPr/>
          </p:nvSpPr>
          <p:spPr bwMode="auto">
            <a:xfrm>
              <a:off x="96" y="392"/>
              <a:ext cx="2320" cy="1088"/>
            </a:xfrm>
            <a:prstGeom prst="rect">
              <a:avLst/>
            </a:prstGeom>
            <a:noFill/>
            <a:ln w="9525">
              <a:noFill/>
              <a:miter lim="800000"/>
              <a:headEnd/>
              <a:tailEnd/>
            </a:ln>
          </p:spPr>
          <p:txBody>
            <a:bodyPr lIns="50800" tIns="50800" rIns="50800" bIns="50800"/>
            <a:lstStyle/>
            <a:p>
              <a:pPr algn="l">
                <a:buClr>
                  <a:srgbClr val="FFFFFF"/>
                </a:buClr>
                <a:buSzPct val="125000"/>
                <a:buFont typeface="Gill Sans" charset="0"/>
                <a:buChar char="•"/>
                <a:tabLst>
                  <a:tab pos="958850" algn="l"/>
                </a:tabLst>
              </a:pPr>
              <a:r>
                <a:rPr lang="en-US" sz="2500" dirty="0">
                  <a:solidFill>
                    <a:srgbClr val="FFFFFF"/>
                  </a:solidFill>
                </a:rPr>
                <a:t>Sprint planning</a:t>
              </a:r>
            </a:p>
            <a:p>
              <a:pPr algn="l">
                <a:buClr>
                  <a:srgbClr val="FFFFFF"/>
                </a:buClr>
                <a:buSzPct val="125000"/>
                <a:buFont typeface="Gill Sans" charset="0"/>
                <a:buChar char="•"/>
                <a:tabLst>
                  <a:tab pos="958850" algn="l"/>
                </a:tabLst>
              </a:pPr>
              <a:r>
                <a:rPr lang="en-US" sz="2500" dirty="0">
                  <a:solidFill>
                    <a:srgbClr val="FFFFFF"/>
                  </a:solidFill>
                </a:rPr>
                <a:t>Sprint review</a:t>
              </a:r>
            </a:p>
            <a:p>
              <a:pPr algn="l">
                <a:buClr>
                  <a:srgbClr val="FFFFFF"/>
                </a:buClr>
                <a:buSzPct val="125000"/>
                <a:buFont typeface="Gill Sans" charset="0"/>
                <a:buChar char="•"/>
                <a:tabLst>
                  <a:tab pos="958850" algn="l"/>
                </a:tabLst>
              </a:pPr>
              <a:r>
                <a:rPr lang="en-US" sz="2500" dirty="0">
                  <a:solidFill>
                    <a:srgbClr val="FF0000"/>
                  </a:solidFill>
                </a:rPr>
                <a:t>Sprint retrospective</a:t>
              </a:r>
            </a:p>
            <a:p>
              <a:pPr algn="l">
                <a:buClr>
                  <a:srgbClr val="FFFFFF"/>
                </a:buClr>
                <a:buSzPct val="125000"/>
                <a:buFont typeface="Gill Sans" charset="0"/>
                <a:buChar char="•"/>
                <a:tabLst>
                  <a:tab pos="958850" algn="l"/>
                </a:tabLst>
              </a:pPr>
              <a:r>
                <a:rPr lang="en-US" sz="2500" dirty="0">
                  <a:solidFill>
                    <a:srgbClr val="FFFFFF"/>
                  </a:solidFill>
                </a:rPr>
                <a:t>Daily scrum meeting</a:t>
              </a:r>
            </a:p>
          </p:txBody>
        </p:sp>
        <p:sp>
          <p:nvSpPr>
            <p:cNvPr id="63504" name="Rectangle 14"/>
            <p:cNvSpPr>
              <a:spLocks/>
            </p:cNvSpPr>
            <p:nvPr/>
          </p:nvSpPr>
          <p:spPr bwMode="auto">
            <a:xfrm>
              <a:off x="304" y="0"/>
              <a:ext cx="1200" cy="376"/>
            </a:xfrm>
            <a:prstGeom prst="rect">
              <a:avLst/>
            </a:prstGeom>
            <a:solidFill>
              <a:srgbClr val="003C83"/>
            </a:solidFill>
            <a:ln w="25400">
              <a:noFill/>
              <a:miter lim="800000"/>
              <a:headEnd/>
              <a:tailEnd/>
            </a:ln>
          </p:spPr>
          <p:txBody>
            <a:bodyPr/>
            <a:lstStyle/>
            <a:p>
              <a:endParaRPr lang="en-GB"/>
            </a:p>
          </p:txBody>
        </p:sp>
        <p:sp>
          <p:nvSpPr>
            <p:cNvPr id="63505"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a:p>
          </p:txBody>
        </p:sp>
        <p:sp>
          <p:nvSpPr>
            <p:cNvPr id="63506"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a:p>
          </p:txBody>
        </p:sp>
        <p:sp>
          <p:nvSpPr>
            <p:cNvPr id="63507" name="Rectangle 17"/>
            <p:cNvSpPr>
              <a:spLocks/>
            </p:cNvSpPr>
            <p:nvPr/>
          </p:nvSpPr>
          <p:spPr bwMode="auto">
            <a:xfrm>
              <a:off x="0" y="216"/>
              <a:ext cx="392" cy="160"/>
            </a:xfrm>
            <a:prstGeom prst="rect">
              <a:avLst/>
            </a:prstGeom>
            <a:solidFill>
              <a:srgbClr val="003C83"/>
            </a:solidFill>
            <a:ln w="25400">
              <a:noFill/>
              <a:miter lim="800000"/>
              <a:headEnd/>
              <a:tailEnd/>
            </a:ln>
          </p:spPr>
          <p:txBody>
            <a:bodyPr/>
            <a:lstStyle/>
            <a:p>
              <a:endParaRPr lang="en-GB"/>
            </a:p>
          </p:txBody>
        </p:sp>
        <p:sp>
          <p:nvSpPr>
            <p:cNvPr id="63508" name="Rectangle 18"/>
            <p:cNvSpPr>
              <a:spLocks/>
            </p:cNvSpPr>
            <p:nvPr/>
          </p:nvSpPr>
          <p:spPr bwMode="auto">
            <a:xfrm>
              <a:off x="1352" y="0"/>
              <a:ext cx="392" cy="160"/>
            </a:xfrm>
            <a:prstGeom prst="rect">
              <a:avLst/>
            </a:prstGeom>
            <a:solidFill>
              <a:srgbClr val="003C83"/>
            </a:solidFill>
            <a:ln w="25400">
              <a:noFill/>
              <a:miter lim="800000"/>
              <a:headEnd/>
              <a:tailEnd/>
            </a:ln>
          </p:spPr>
          <p:txBody>
            <a:bodyPr/>
            <a:lstStyle/>
            <a:p>
              <a:endParaRPr lang="en-GB"/>
            </a:p>
          </p:txBody>
        </p:sp>
        <p:sp>
          <p:nvSpPr>
            <p:cNvPr id="63509" name="Rectangle 19"/>
            <p:cNvSpPr>
              <a:spLocks/>
            </p:cNvSpPr>
            <p:nvPr/>
          </p:nvSpPr>
          <p:spPr bwMode="auto">
            <a:xfrm>
              <a:off x="104" y="8"/>
              <a:ext cx="1512" cy="352"/>
            </a:xfrm>
            <a:prstGeom prst="rect">
              <a:avLst/>
            </a:prstGeom>
            <a:noFill/>
            <a:ln w="9525">
              <a:noFill/>
              <a:miter lim="800000"/>
              <a:headEnd/>
              <a:tailEnd/>
            </a:ln>
          </p:spPr>
          <p:txBody>
            <a:bodyPr lIns="50800" tIns="50800" rIns="50800" bIns="50800"/>
            <a:lstStyle/>
            <a:p>
              <a:pPr algn="l">
                <a:tabLst>
                  <a:tab pos="958850" algn="l"/>
                </a:tabLst>
              </a:pPr>
              <a:r>
                <a:rPr lang="en-US">
                  <a:solidFill>
                    <a:srgbClr val="FFFFFF"/>
                  </a:solidFill>
                </a:rPr>
                <a:t>Ceremonies</a:t>
              </a:r>
            </a:p>
          </p:txBody>
        </p:sp>
      </p:grpSp>
      <p:grpSp>
        <p:nvGrpSpPr>
          <p:cNvPr id="4" name="Group 20"/>
          <p:cNvGrpSpPr>
            <a:grpSpLocks/>
          </p:cNvGrpSpPr>
          <p:nvPr/>
        </p:nvGrpSpPr>
        <p:grpSpPr bwMode="auto">
          <a:xfrm>
            <a:off x="4594225" y="4594225"/>
            <a:ext cx="3727450" cy="1841500"/>
            <a:chOff x="0" y="0"/>
            <a:chExt cx="2608" cy="1288"/>
          </a:xfrm>
        </p:grpSpPr>
        <p:sp>
          <p:nvSpPr>
            <p:cNvPr id="21525" name="AutoShape 21"/>
            <p:cNvSpPr>
              <a:spLocks/>
            </p:cNvSpPr>
            <p:nvPr/>
          </p:nvSpPr>
          <p:spPr bwMode="auto">
            <a:xfrm>
              <a:off x="8" y="0"/>
              <a:ext cx="2600" cy="1288"/>
            </a:xfrm>
            <a:prstGeom prst="roundRect">
              <a:avLst>
                <a:gd name="adj" fmla="val 14903"/>
              </a:avLst>
            </a:prstGeom>
            <a:blipFill dpi="0" rotWithShape="0">
              <a:blip r:embed="rId3"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sp>
          <p:nvSpPr>
            <p:cNvPr id="63495" name="Rectangle 22"/>
            <p:cNvSpPr>
              <a:spLocks/>
            </p:cNvSpPr>
            <p:nvPr/>
          </p:nvSpPr>
          <p:spPr bwMode="auto">
            <a:xfrm>
              <a:off x="96" y="392"/>
              <a:ext cx="2376" cy="832"/>
            </a:xfrm>
            <a:prstGeom prst="rect">
              <a:avLst/>
            </a:prstGeom>
            <a:noFill/>
            <a:ln w="9525">
              <a:noFill/>
              <a:miter lim="800000"/>
              <a:headEnd/>
              <a:tailEnd/>
            </a:ln>
          </p:spPr>
          <p:txBody>
            <a:bodyPr lIns="50800" tIns="50800" rIns="50800" bIns="50800"/>
            <a:lstStyle/>
            <a:p>
              <a:pPr algn="l">
                <a:buClr>
                  <a:srgbClr val="FFFFFF"/>
                </a:buClr>
                <a:buSzPct val="125000"/>
                <a:buFont typeface="Gill Sans" charset="0"/>
                <a:buChar char="•"/>
                <a:tabLst>
                  <a:tab pos="958850" algn="l"/>
                </a:tabLst>
              </a:pPr>
              <a:r>
                <a:rPr lang="en-US" sz="2500">
                  <a:solidFill>
                    <a:srgbClr val="FFFFFF"/>
                  </a:solidFill>
                </a:rPr>
                <a:t>Product backlog</a:t>
              </a:r>
            </a:p>
            <a:p>
              <a:pPr algn="l">
                <a:buClr>
                  <a:srgbClr val="FFFFFF"/>
                </a:buClr>
                <a:buSzPct val="125000"/>
                <a:buFont typeface="Gill Sans" charset="0"/>
                <a:buChar char="•"/>
                <a:tabLst>
                  <a:tab pos="958850" algn="l"/>
                </a:tabLst>
              </a:pPr>
              <a:r>
                <a:rPr lang="en-US" sz="2500">
                  <a:solidFill>
                    <a:srgbClr val="FFFFFF"/>
                  </a:solidFill>
                </a:rPr>
                <a:t>Sprint backlog</a:t>
              </a:r>
            </a:p>
            <a:p>
              <a:pPr algn="l">
                <a:buClr>
                  <a:srgbClr val="FFFFFF"/>
                </a:buClr>
                <a:buSzPct val="125000"/>
                <a:buFont typeface="Gill Sans" charset="0"/>
                <a:buChar char="•"/>
                <a:tabLst>
                  <a:tab pos="958850" algn="l"/>
                </a:tabLst>
              </a:pPr>
              <a:r>
                <a:rPr lang="en-US" sz="2500">
                  <a:solidFill>
                    <a:srgbClr val="FFFFFF"/>
                  </a:solidFill>
                </a:rPr>
                <a:t>Burndown charts</a:t>
              </a:r>
            </a:p>
          </p:txBody>
        </p:sp>
        <p:sp>
          <p:nvSpPr>
            <p:cNvPr id="63496" name="Rectangle 23"/>
            <p:cNvSpPr>
              <a:spLocks/>
            </p:cNvSpPr>
            <p:nvPr/>
          </p:nvSpPr>
          <p:spPr bwMode="auto">
            <a:xfrm>
              <a:off x="304" y="0"/>
              <a:ext cx="1200" cy="376"/>
            </a:xfrm>
            <a:prstGeom prst="rect">
              <a:avLst/>
            </a:prstGeom>
            <a:solidFill>
              <a:srgbClr val="003C83"/>
            </a:solidFill>
            <a:ln w="25400">
              <a:noFill/>
              <a:miter lim="800000"/>
              <a:headEnd/>
              <a:tailEnd/>
            </a:ln>
          </p:spPr>
          <p:txBody>
            <a:bodyPr/>
            <a:lstStyle/>
            <a:p>
              <a:endParaRPr lang="en-GB"/>
            </a:p>
          </p:txBody>
        </p:sp>
        <p:sp>
          <p:nvSpPr>
            <p:cNvPr id="63497" name="AutoShape 24"/>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a:p>
          </p:txBody>
        </p:sp>
        <p:sp>
          <p:nvSpPr>
            <p:cNvPr id="63498" name="AutoShape 25"/>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25400">
              <a:noFill/>
              <a:miter lim="800000"/>
              <a:headEnd/>
              <a:tailEnd/>
            </a:ln>
          </p:spPr>
          <p:txBody>
            <a:bodyPr/>
            <a:lstStyle/>
            <a:p>
              <a:endParaRPr lang="en-US"/>
            </a:p>
          </p:txBody>
        </p:sp>
        <p:sp>
          <p:nvSpPr>
            <p:cNvPr id="63499" name="Rectangle 26"/>
            <p:cNvSpPr>
              <a:spLocks/>
            </p:cNvSpPr>
            <p:nvPr/>
          </p:nvSpPr>
          <p:spPr bwMode="auto">
            <a:xfrm>
              <a:off x="0" y="216"/>
              <a:ext cx="392" cy="160"/>
            </a:xfrm>
            <a:prstGeom prst="rect">
              <a:avLst/>
            </a:prstGeom>
            <a:solidFill>
              <a:srgbClr val="003C83"/>
            </a:solidFill>
            <a:ln w="25400">
              <a:noFill/>
              <a:miter lim="800000"/>
              <a:headEnd/>
              <a:tailEnd/>
            </a:ln>
          </p:spPr>
          <p:txBody>
            <a:bodyPr/>
            <a:lstStyle/>
            <a:p>
              <a:endParaRPr lang="en-GB"/>
            </a:p>
          </p:txBody>
        </p:sp>
        <p:sp>
          <p:nvSpPr>
            <p:cNvPr id="63500" name="Rectangle 27"/>
            <p:cNvSpPr>
              <a:spLocks/>
            </p:cNvSpPr>
            <p:nvPr/>
          </p:nvSpPr>
          <p:spPr bwMode="auto">
            <a:xfrm>
              <a:off x="1352" y="0"/>
              <a:ext cx="392" cy="160"/>
            </a:xfrm>
            <a:prstGeom prst="rect">
              <a:avLst/>
            </a:prstGeom>
            <a:solidFill>
              <a:srgbClr val="003C83"/>
            </a:solidFill>
            <a:ln w="25400">
              <a:noFill/>
              <a:miter lim="800000"/>
              <a:headEnd/>
              <a:tailEnd/>
            </a:ln>
          </p:spPr>
          <p:txBody>
            <a:bodyPr/>
            <a:lstStyle/>
            <a:p>
              <a:endParaRPr lang="en-GB"/>
            </a:p>
          </p:txBody>
        </p:sp>
        <p:sp>
          <p:nvSpPr>
            <p:cNvPr id="63501" name="Rectangle 28"/>
            <p:cNvSpPr>
              <a:spLocks/>
            </p:cNvSpPr>
            <p:nvPr/>
          </p:nvSpPr>
          <p:spPr bwMode="auto">
            <a:xfrm>
              <a:off x="104" y="8"/>
              <a:ext cx="1336" cy="352"/>
            </a:xfrm>
            <a:prstGeom prst="rect">
              <a:avLst/>
            </a:prstGeom>
            <a:noFill/>
            <a:ln w="9525">
              <a:noFill/>
              <a:miter lim="800000"/>
              <a:headEnd/>
              <a:tailEnd/>
            </a:ln>
          </p:spPr>
          <p:txBody>
            <a:bodyPr lIns="50800" tIns="50800" rIns="50800" bIns="50800"/>
            <a:lstStyle/>
            <a:p>
              <a:pPr algn="l">
                <a:tabLst>
                  <a:tab pos="958850" algn="l"/>
                </a:tabLst>
              </a:pPr>
              <a:r>
                <a:rPr lang="en-US">
                  <a:solidFill>
                    <a:srgbClr val="FFFFFF"/>
                  </a:solidFill>
                </a:rPr>
                <a:t>Artifacts</a:t>
              </a:r>
            </a:p>
          </p:txBody>
        </p:sp>
      </p:grpSp>
      <p:sp>
        <p:nvSpPr>
          <p:cNvPr id="30" name="Slide Number Placeholder 29"/>
          <p:cNvSpPr>
            <a:spLocks noGrp="1"/>
          </p:cNvSpPr>
          <p:nvPr>
            <p:ph type="sldNum" sz="quarter" idx="12"/>
          </p:nvPr>
        </p:nvSpPr>
        <p:spPr/>
        <p:txBody>
          <a:bodyPr/>
          <a:lstStyle/>
          <a:p>
            <a:pPr>
              <a:defRPr/>
            </a:pPr>
            <a:fld id="{503383CF-C032-465B-9DEB-BED697CFAC7D}" type="slidenum">
              <a:rPr lang="en-US" smtClean="0"/>
              <a:pPr>
                <a:defRPr/>
              </a:pPr>
              <a:t>108</a:t>
            </a:fld>
            <a:endParaRPr lang="en-US" dirty="0"/>
          </a:p>
        </p:txBody>
      </p:sp>
    </p:spTree>
    <p:extLst>
      <p:ext uri="{BB962C8B-B14F-4D97-AF65-F5344CB8AC3E}">
        <p14:creationId xmlns:p14="http://schemas.microsoft.com/office/powerpoint/2010/main" val="2673548802"/>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109</a:t>
            </a:fld>
            <a:endParaRPr lang="en-US"/>
          </a:p>
        </p:txBody>
      </p:sp>
      <p:pic>
        <p:nvPicPr>
          <p:cNvPr id="6146" name="Picture 2" descr="Image result for product backlo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9562" y="680170"/>
            <a:ext cx="8764438" cy="567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633410"/>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dirty="0"/>
              <a:t>A general model of the design process </a:t>
            </a:r>
            <a:br>
              <a:rPr lang="en-GB" dirty="0"/>
            </a:br>
            <a:endParaRPr lang="en-US" dirty="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11</a:t>
            </a:fld>
            <a:endParaRPr lang="en-US"/>
          </a:p>
        </p:txBody>
      </p:sp>
      <p:pic>
        <p:nvPicPr>
          <p:cNvPr id="4" name="Picture 3" descr="2.5 Design-process.eps"/>
          <p:cNvPicPr>
            <a:picLocks noChangeAspect="1"/>
          </p:cNvPicPr>
          <p:nvPr/>
        </p:nvPicPr>
        <p:blipFill>
          <a:blip r:embed="rId2"/>
          <a:stretch>
            <a:fillRect/>
          </a:stretch>
        </p:blipFill>
        <p:spPr>
          <a:xfrm>
            <a:off x="1314243" y="1638390"/>
            <a:ext cx="6211739" cy="4638099"/>
          </a:xfrm>
          <a:prstGeom prst="rect">
            <a:avLst/>
          </a:prstGeom>
        </p:spPr>
      </p:pic>
    </p:spTree>
    <p:extLst>
      <p:ext uri="{BB962C8B-B14F-4D97-AF65-F5344CB8AC3E}">
        <p14:creationId xmlns:p14="http://schemas.microsoft.com/office/powerpoint/2010/main" val="551125084"/>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Scrum Artefacts:</a:t>
            </a:r>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110</a:t>
            </a:fld>
            <a:endParaRPr lang="en-US"/>
          </a:p>
        </p:txBody>
      </p:sp>
      <p:pic>
        <p:nvPicPr>
          <p:cNvPr id="4098" name="Picture 2" descr="Image result for burn down char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1418132"/>
            <a:ext cx="7786343" cy="474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305863"/>
      </p:ext>
    </p:extLst>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ChangeArrowheads="1"/>
          </p:cNvSpPr>
          <p:nvPr>
            <p:ph type="title"/>
          </p:nvPr>
        </p:nvSpPr>
        <p:spPr>
          <a:xfrm>
            <a:off x="682625" y="-54123"/>
            <a:ext cx="7886700" cy="1325563"/>
          </a:xfrm>
        </p:spPr>
        <p:txBody>
          <a:bodyPr/>
          <a:lstStyle/>
          <a:p>
            <a:pPr eaLnBrk="1" hangingPunct="1">
              <a:defRPr/>
            </a:pPr>
            <a:r>
              <a:rPr lang="en-US" dirty="0">
                <a:ea typeface="ヒラギノ角ゴ Pro W3" charset="-128"/>
              </a:rPr>
              <a:t>A sample product backlog</a:t>
            </a:r>
          </a:p>
        </p:txBody>
      </p:sp>
      <p:sp>
        <p:nvSpPr>
          <p:cNvPr id="4" name="Slide Number Placeholder 3"/>
          <p:cNvSpPr>
            <a:spLocks noGrp="1"/>
          </p:cNvSpPr>
          <p:nvPr>
            <p:ph type="sldNum" sz="quarter" idx="12"/>
          </p:nvPr>
        </p:nvSpPr>
        <p:spPr/>
        <p:txBody>
          <a:bodyPr/>
          <a:lstStyle/>
          <a:p>
            <a:pPr>
              <a:defRPr/>
            </a:pPr>
            <a:fld id="{503383CF-C032-465B-9DEB-BED697CFAC7D}" type="slidenum">
              <a:rPr lang="en-US" smtClean="0"/>
              <a:pPr>
                <a:defRPr/>
              </a:pPr>
              <a:t>111</a:t>
            </a:fld>
            <a:endParaRPr lang="en-US" dirty="0"/>
          </a:p>
        </p:txBody>
      </p:sp>
      <p:pic>
        <p:nvPicPr>
          <p:cNvPr id="5122" name="Picture 2" descr="Image result for product back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921618"/>
            <a:ext cx="9124950"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677040"/>
      </p:ext>
    </p:extLst>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ChangeArrowheads="1"/>
          </p:cNvSpPr>
          <p:nvPr>
            <p:ph type="title"/>
          </p:nvPr>
        </p:nvSpPr>
        <p:spPr/>
        <p:txBody>
          <a:bodyPr/>
          <a:lstStyle/>
          <a:p>
            <a:pPr eaLnBrk="1" hangingPunct="1">
              <a:defRPr/>
            </a:pPr>
            <a:r>
              <a:rPr lang="en-US" dirty="0">
                <a:ea typeface="ヒラギノ角ゴ Pro W3" charset="-128"/>
              </a:rPr>
              <a:t>Scrum Artefacts: A sprint backlog</a:t>
            </a:r>
          </a:p>
        </p:txBody>
      </p:sp>
      <p:sp>
        <p:nvSpPr>
          <p:cNvPr id="39938" name="Rectangle 2"/>
          <p:cNvSpPr>
            <a:spLocks/>
          </p:cNvSpPr>
          <p:nvPr/>
        </p:nvSpPr>
        <p:spPr bwMode="auto">
          <a:xfrm>
            <a:off x="628650" y="1725613"/>
            <a:ext cx="33147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58850" algn="l"/>
              </a:tabLst>
              <a:defRPr/>
            </a:pPr>
            <a:r>
              <a:rPr lang="en-US" sz="3000">
                <a:solidFill>
                  <a:srgbClr val="FFFFFF"/>
                </a:solidFill>
                <a:latin typeface="Arial" charset="0"/>
                <a:ea typeface="ＭＳ Ｐゴシック" charset="0"/>
                <a:cs typeface="Gill Sans" charset="0"/>
              </a:rPr>
              <a:t>Tasks</a:t>
            </a:r>
          </a:p>
        </p:txBody>
      </p:sp>
      <p:sp>
        <p:nvSpPr>
          <p:cNvPr id="80900" name="Rectangle 3"/>
          <p:cNvSpPr>
            <a:spLocks/>
          </p:cNvSpPr>
          <p:nvPr/>
        </p:nvSpPr>
        <p:spPr bwMode="auto">
          <a:xfrm>
            <a:off x="628650" y="2251075"/>
            <a:ext cx="3314700" cy="527050"/>
          </a:xfrm>
          <a:prstGeom prst="rect">
            <a:avLst/>
          </a:prstGeom>
          <a:solidFill>
            <a:srgbClr val="E6E6E6"/>
          </a:solidFill>
          <a:ln w="25400">
            <a:solidFill>
              <a:schemeClr val="tx1"/>
            </a:solidFill>
            <a:miter lim="800000"/>
            <a:headEnd/>
            <a:tailEnd/>
          </a:ln>
        </p:spPr>
        <p:txBody>
          <a:bodyPr lIns="57150" tIns="57150" rIns="57150" bIns="57150" anchor="ctr"/>
          <a:lstStyle/>
          <a:p>
            <a:pPr algn="l"/>
            <a:r>
              <a:rPr lang="en-US" sz="2200"/>
              <a:t>Code the user interface</a:t>
            </a:r>
          </a:p>
        </p:txBody>
      </p:sp>
      <p:sp>
        <p:nvSpPr>
          <p:cNvPr id="80901" name="Rectangle 4"/>
          <p:cNvSpPr>
            <a:spLocks/>
          </p:cNvSpPr>
          <p:nvPr/>
        </p:nvSpPr>
        <p:spPr bwMode="auto">
          <a:xfrm>
            <a:off x="628650" y="2778125"/>
            <a:ext cx="3314700" cy="525463"/>
          </a:xfrm>
          <a:prstGeom prst="rect">
            <a:avLst/>
          </a:prstGeom>
          <a:solidFill>
            <a:srgbClr val="E6E6E6"/>
          </a:solidFill>
          <a:ln w="25400">
            <a:solidFill>
              <a:schemeClr val="tx1"/>
            </a:solidFill>
            <a:miter lim="800000"/>
            <a:headEnd/>
            <a:tailEnd/>
          </a:ln>
        </p:spPr>
        <p:txBody>
          <a:bodyPr lIns="57150" tIns="57150" rIns="57150" bIns="57150" anchor="ctr"/>
          <a:lstStyle/>
          <a:p>
            <a:pPr algn="l"/>
            <a:r>
              <a:rPr lang="en-US" sz="2200"/>
              <a:t>Code the middle tier</a:t>
            </a:r>
          </a:p>
        </p:txBody>
      </p:sp>
      <p:sp>
        <p:nvSpPr>
          <p:cNvPr id="80902" name="Rectangle 5"/>
          <p:cNvSpPr>
            <a:spLocks/>
          </p:cNvSpPr>
          <p:nvPr/>
        </p:nvSpPr>
        <p:spPr bwMode="auto">
          <a:xfrm>
            <a:off x="628650" y="3303588"/>
            <a:ext cx="3314700" cy="525462"/>
          </a:xfrm>
          <a:prstGeom prst="rect">
            <a:avLst/>
          </a:prstGeom>
          <a:solidFill>
            <a:srgbClr val="E6E6E6"/>
          </a:solidFill>
          <a:ln w="25400">
            <a:solidFill>
              <a:schemeClr val="tx1"/>
            </a:solidFill>
            <a:miter lim="800000"/>
            <a:headEnd/>
            <a:tailEnd/>
          </a:ln>
        </p:spPr>
        <p:txBody>
          <a:bodyPr lIns="57150" tIns="57150" rIns="57150" bIns="57150" anchor="ctr"/>
          <a:lstStyle/>
          <a:p>
            <a:pPr algn="l"/>
            <a:r>
              <a:rPr lang="en-US" sz="2200"/>
              <a:t>Test the middle tier</a:t>
            </a:r>
          </a:p>
        </p:txBody>
      </p:sp>
      <p:sp>
        <p:nvSpPr>
          <p:cNvPr id="80903" name="Rectangle 6"/>
          <p:cNvSpPr>
            <a:spLocks/>
          </p:cNvSpPr>
          <p:nvPr/>
        </p:nvSpPr>
        <p:spPr bwMode="auto">
          <a:xfrm>
            <a:off x="628650" y="3829050"/>
            <a:ext cx="3314700" cy="525463"/>
          </a:xfrm>
          <a:prstGeom prst="rect">
            <a:avLst/>
          </a:prstGeom>
          <a:solidFill>
            <a:srgbClr val="E6E6E6"/>
          </a:solidFill>
          <a:ln w="25400">
            <a:solidFill>
              <a:schemeClr val="tx1"/>
            </a:solidFill>
            <a:miter lim="800000"/>
            <a:headEnd/>
            <a:tailEnd/>
          </a:ln>
        </p:spPr>
        <p:txBody>
          <a:bodyPr lIns="57150" tIns="57150" rIns="57150" bIns="57150" anchor="ctr"/>
          <a:lstStyle/>
          <a:p>
            <a:pPr algn="l"/>
            <a:r>
              <a:rPr lang="en-US" sz="2200"/>
              <a:t>Write online help</a:t>
            </a:r>
          </a:p>
        </p:txBody>
      </p:sp>
      <p:sp>
        <p:nvSpPr>
          <p:cNvPr id="80904" name="Rectangle 7"/>
          <p:cNvSpPr>
            <a:spLocks/>
          </p:cNvSpPr>
          <p:nvPr/>
        </p:nvSpPr>
        <p:spPr bwMode="auto">
          <a:xfrm>
            <a:off x="628650" y="4354513"/>
            <a:ext cx="3314700" cy="525462"/>
          </a:xfrm>
          <a:prstGeom prst="rect">
            <a:avLst/>
          </a:prstGeom>
          <a:solidFill>
            <a:srgbClr val="E6E6E6"/>
          </a:solidFill>
          <a:ln w="25400">
            <a:solidFill>
              <a:schemeClr val="tx1"/>
            </a:solidFill>
            <a:miter lim="800000"/>
            <a:headEnd/>
            <a:tailEnd/>
          </a:ln>
        </p:spPr>
        <p:txBody>
          <a:bodyPr lIns="57150" tIns="57150" rIns="57150" bIns="57150" anchor="ctr"/>
          <a:lstStyle/>
          <a:p>
            <a:pPr algn="l"/>
            <a:r>
              <a:rPr lang="en-US" sz="2200"/>
              <a:t>Write the foo class</a:t>
            </a:r>
          </a:p>
        </p:txBody>
      </p:sp>
      <p:sp>
        <p:nvSpPr>
          <p:cNvPr id="39944" name="Rectangle 8"/>
          <p:cNvSpPr>
            <a:spLocks/>
          </p:cNvSpPr>
          <p:nvPr/>
        </p:nvSpPr>
        <p:spPr bwMode="auto">
          <a:xfrm>
            <a:off x="3943350" y="1725613"/>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58850" algn="l"/>
              </a:tabLst>
              <a:defRPr/>
            </a:pPr>
            <a:r>
              <a:rPr lang="en-US" sz="3000">
                <a:solidFill>
                  <a:srgbClr val="FFFFFF"/>
                </a:solidFill>
                <a:latin typeface="Arial" charset="0"/>
                <a:ea typeface="ＭＳ Ｐゴシック" charset="0"/>
                <a:cs typeface="Gill Sans" charset="0"/>
              </a:rPr>
              <a:t>Mon</a:t>
            </a:r>
          </a:p>
        </p:txBody>
      </p:sp>
      <p:grpSp>
        <p:nvGrpSpPr>
          <p:cNvPr id="2" name="Group 9"/>
          <p:cNvGrpSpPr>
            <a:grpSpLocks/>
          </p:cNvGrpSpPr>
          <p:nvPr/>
        </p:nvGrpSpPr>
        <p:grpSpPr bwMode="auto">
          <a:xfrm>
            <a:off x="3943350" y="2251075"/>
            <a:ext cx="914400" cy="2628900"/>
            <a:chOff x="0" y="0"/>
            <a:chExt cx="640" cy="1840"/>
          </a:xfrm>
        </p:grpSpPr>
        <p:sp>
          <p:nvSpPr>
            <p:cNvPr id="80941" name="Rectangle 10"/>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8</a:t>
              </a:r>
            </a:p>
          </p:txBody>
        </p:sp>
        <p:sp>
          <p:nvSpPr>
            <p:cNvPr id="80942" name="Rectangle 11"/>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16</a:t>
              </a:r>
            </a:p>
          </p:txBody>
        </p:sp>
        <p:sp>
          <p:nvSpPr>
            <p:cNvPr id="80943" name="Rectangle 12"/>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8</a:t>
              </a:r>
            </a:p>
          </p:txBody>
        </p:sp>
        <p:sp>
          <p:nvSpPr>
            <p:cNvPr id="80944" name="Rectangle 13"/>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12</a:t>
              </a:r>
            </a:p>
          </p:txBody>
        </p:sp>
        <p:sp>
          <p:nvSpPr>
            <p:cNvPr id="80945" name="Rectangle 14"/>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8</a:t>
              </a:r>
            </a:p>
          </p:txBody>
        </p:sp>
      </p:grpSp>
      <p:sp>
        <p:nvSpPr>
          <p:cNvPr id="39951" name="Rectangle 15"/>
          <p:cNvSpPr>
            <a:spLocks/>
          </p:cNvSpPr>
          <p:nvPr/>
        </p:nvSpPr>
        <p:spPr bwMode="auto">
          <a:xfrm>
            <a:off x="4857750" y="1725613"/>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58850" algn="l"/>
              </a:tabLst>
              <a:defRPr/>
            </a:pPr>
            <a:r>
              <a:rPr lang="en-US" sz="3000">
                <a:solidFill>
                  <a:srgbClr val="FFFFFF"/>
                </a:solidFill>
                <a:latin typeface="Arial" charset="0"/>
                <a:ea typeface="ＭＳ Ｐゴシック" charset="0"/>
                <a:cs typeface="Gill Sans" charset="0"/>
              </a:rPr>
              <a:t>Tues</a:t>
            </a:r>
          </a:p>
        </p:txBody>
      </p:sp>
      <p:grpSp>
        <p:nvGrpSpPr>
          <p:cNvPr id="3" name="Group 16"/>
          <p:cNvGrpSpPr>
            <a:grpSpLocks/>
          </p:cNvGrpSpPr>
          <p:nvPr/>
        </p:nvGrpSpPr>
        <p:grpSpPr bwMode="auto">
          <a:xfrm>
            <a:off x="4857750" y="2251075"/>
            <a:ext cx="914400" cy="2628900"/>
            <a:chOff x="0" y="0"/>
            <a:chExt cx="640" cy="1840"/>
          </a:xfrm>
        </p:grpSpPr>
        <p:sp>
          <p:nvSpPr>
            <p:cNvPr id="80936" name="Rectangle 17"/>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4</a:t>
              </a:r>
            </a:p>
          </p:txBody>
        </p:sp>
        <p:sp>
          <p:nvSpPr>
            <p:cNvPr id="80937" name="Rectangle 18"/>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12</a:t>
              </a:r>
            </a:p>
          </p:txBody>
        </p:sp>
        <p:sp>
          <p:nvSpPr>
            <p:cNvPr id="80938" name="Rectangle 19"/>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16</a:t>
              </a:r>
            </a:p>
          </p:txBody>
        </p:sp>
        <p:sp>
          <p:nvSpPr>
            <p:cNvPr id="80939" name="Rectangle 20"/>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a:lstStyle/>
            <a:p>
              <a:endParaRPr lang="en-GB"/>
            </a:p>
          </p:txBody>
        </p:sp>
        <p:sp>
          <p:nvSpPr>
            <p:cNvPr id="80940" name="Rectangle 21"/>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8</a:t>
              </a:r>
            </a:p>
          </p:txBody>
        </p:sp>
      </p:grpSp>
      <p:sp>
        <p:nvSpPr>
          <p:cNvPr id="39958" name="Rectangle 22"/>
          <p:cNvSpPr>
            <a:spLocks/>
          </p:cNvSpPr>
          <p:nvPr/>
        </p:nvSpPr>
        <p:spPr bwMode="auto">
          <a:xfrm>
            <a:off x="5772150" y="1725613"/>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58850" algn="l"/>
              </a:tabLst>
              <a:defRPr/>
            </a:pPr>
            <a:r>
              <a:rPr lang="en-US" sz="3000">
                <a:solidFill>
                  <a:srgbClr val="FFFFFF"/>
                </a:solidFill>
                <a:latin typeface="Arial" charset="0"/>
                <a:ea typeface="ＭＳ Ｐゴシック" charset="0"/>
                <a:cs typeface="Gill Sans" charset="0"/>
              </a:rPr>
              <a:t>Wed</a:t>
            </a:r>
          </a:p>
        </p:txBody>
      </p:sp>
      <p:sp>
        <p:nvSpPr>
          <p:cNvPr id="39959" name="Rectangle 23"/>
          <p:cNvSpPr>
            <a:spLocks/>
          </p:cNvSpPr>
          <p:nvPr/>
        </p:nvSpPr>
        <p:spPr bwMode="auto">
          <a:xfrm>
            <a:off x="6686550" y="1725613"/>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58850" algn="l"/>
              </a:tabLst>
              <a:defRPr/>
            </a:pPr>
            <a:r>
              <a:rPr lang="en-US" sz="3000">
                <a:solidFill>
                  <a:srgbClr val="FFFFFF"/>
                </a:solidFill>
                <a:latin typeface="Arial" charset="0"/>
                <a:ea typeface="ＭＳ Ｐゴシック" charset="0"/>
                <a:cs typeface="Gill Sans" charset="0"/>
              </a:rPr>
              <a:t>Thur</a:t>
            </a:r>
          </a:p>
        </p:txBody>
      </p:sp>
      <p:grpSp>
        <p:nvGrpSpPr>
          <p:cNvPr id="4" name="Group 24"/>
          <p:cNvGrpSpPr>
            <a:grpSpLocks/>
          </p:cNvGrpSpPr>
          <p:nvPr/>
        </p:nvGrpSpPr>
        <p:grpSpPr bwMode="auto">
          <a:xfrm>
            <a:off x="6686550" y="2251075"/>
            <a:ext cx="914400" cy="3155950"/>
            <a:chOff x="0" y="0"/>
            <a:chExt cx="640" cy="2208"/>
          </a:xfrm>
        </p:grpSpPr>
        <p:sp>
          <p:nvSpPr>
            <p:cNvPr id="80930" name="Rectangle 25"/>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a:lstStyle/>
            <a:p>
              <a:endParaRPr lang="en-GB"/>
            </a:p>
          </p:txBody>
        </p:sp>
        <p:sp>
          <p:nvSpPr>
            <p:cNvPr id="80931" name="Rectangle 26"/>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4</a:t>
              </a:r>
            </a:p>
          </p:txBody>
        </p:sp>
        <p:sp>
          <p:nvSpPr>
            <p:cNvPr id="80932" name="Rectangle 27"/>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11</a:t>
              </a:r>
            </a:p>
          </p:txBody>
        </p:sp>
        <p:sp>
          <p:nvSpPr>
            <p:cNvPr id="80933" name="Rectangle 28"/>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a:lstStyle/>
            <a:p>
              <a:endParaRPr lang="en-GB"/>
            </a:p>
          </p:txBody>
        </p:sp>
        <p:sp>
          <p:nvSpPr>
            <p:cNvPr id="80934" name="Rectangle 29"/>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8</a:t>
              </a:r>
            </a:p>
          </p:txBody>
        </p:sp>
        <p:sp>
          <p:nvSpPr>
            <p:cNvPr id="80935" name="Rectangle 30"/>
            <p:cNvSpPr>
              <a:spLocks/>
            </p:cNvSpPr>
            <p:nvPr/>
          </p:nvSpPr>
          <p:spPr bwMode="auto">
            <a:xfrm>
              <a:off x="0" y="1840"/>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4</a:t>
              </a:r>
            </a:p>
          </p:txBody>
        </p:sp>
      </p:grpSp>
      <p:sp>
        <p:nvSpPr>
          <p:cNvPr id="39967" name="Rectangle 31"/>
          <p:cNvSpPr>
            <a:spLocks/>
          </p:cNvSpPr>
          <p:nvPr/>
        </p:nvSpPr>
        <p:spPr bwMode="auto">
          <a:xfrm>
            <a:off x="7600950" y="1725613"/>
            <a:ext cx="914400" cy="525462"/>
          </a:xfrm>
          <a:prstGeom prst="rect">
            <a:avLst/>
          </a:prstGeom>
          <a:solidFill>
            <a:srgbClr val="3C88DC"/>
          </a:solidFill>
          <a:ln w="25400">
            <a:solidFill>
              <a:schemeClr val="tx1"/>
            </a:solidFill>
            <a:miter lim="800000"/>
            <a:headEnd/>
            <a:tailEnd/>
          </a:ln>
          <a:effectLst>
            <a:outerShdw dist="63500" dir="2700000" algn="ctr" rotWithShape="0">
              <a:schemeClr val="bg2">
                <a:alpha val="29999"/>
              </a:schemeClr>
            </a:outerShdw>
          </a:effectLst>
        </p:spPr>
        <p:txBody>
          <a:bodyPr lIns="0" tIns="0" rIns="0" bIns="0" anchor="ctr"/>
          <a:lstStyle/>
          <a:p>
            <a:pPr>
              <a:tabLst>
                <a:tab pos="958850" algn="l"/>
              </a:tabLst>
              <a:defRPr/>
            </a:pPr>
            <a:r>
              <a:rPr lang="en-US" sz="3000">
                <a:solidFill>
                  <a:srgbClr val="FFFFFF"/>
                </a:solidFill>
                <a:latin typeface="Arial" charset="0"/>
                <a:ea typeface="ＭＳ Ｐゴシック" charset="0"/>
                <a:cs typeface="Gill Sans" charset="0"/>
              </a:rPr>
              <a:t>Fri</a:t>
            </a:r>
          </a:p>
        </p:txBody>
      </p:sp>
      <p:grpSp>
        <p:nvGrpSpPr>
          <p:cNvPr id="5" name="Group 32"/>
          <p:cNvGrpSpPr>
            <a:grpSpLocks/>
          </p:cNvGrpSpPr>
          <p:nvPr/>
        </p:nvGrpSpPr>
        <p:grpSpPr bwMode="auto">
          <a:xfrm>
            <a:off x="7600950" y="2251075"/>
            <a:ext cx="914400" cy="3155950"/>
            <a:chOff x="0" y="0"/>
            <a:chExt cx="640" cy="2208"/>
          </a:xfrm>
        </p:grpSpPr>
        <p:sp>
          <p:nvSpPr>
            <p:cNvPr id="80924" name="Rectangle 33"/>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a:lstStyle/>
            <a:p>
              <a:endParaRPr lang="en-GB"/>
            </a:p>
          </p:txBody>
        </p:sp>
        <p:sp>
          <p:nvSpPr>
            <p:cNvPr id="80925" name="Rectangle 34"/>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a:lstStyle/>
            <a:p>
              <a:endParaRPr lang="en-GB"/>
            </a:p>
          </p:txBody>
        </p:sp>
        <p:sp>
          <p:nvSpPr>
            <p:cNvPr id="80926" name="Rectangle 35"/>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8</a:t>
              </a:r>
            </a:p>
          </p:txBody>
        </p:sp>
        <p:sp>
          <p:nvSpPr>
            <p:cNvPr id="80927" name="Rectangle 36"/>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a:lstStyle/>
            <a:p>
              <a:endParaRPr lang="en-GB"/>
            </a:p>
          </p:txBody>
        </p:sp>
        <p:sp>
          <p:nvSpPr>
            <p:cNvPr id="80928" name="Rectangle 37"/>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8</a:t>
              </a:r>
            </a:p>
          </p:txBody>
        </p:sp>
        <p:sp>
          <p:nvSpPr>
            <p:cNvPr id="80929" name="Rectangle 38"/>
            <p:cNvSpPr>
              <a:spLocks/>
            </p:cNvSpPr>
            <p:nvPr/>
          </p:nvSpPr>
          <p:spPr bwMode="auto">
            <a:xfrm>
              <a:off x="0" y="1840"/>
              <a:ext cx="640" cy="368"/>
            </a:xfrm>
            <a:prstGeom prst="rect">
              <a:avLst/>
            </a:prstGeom>
            <a:solidFill>
              <a:srgbClr val="E6E6E6"/>
            </a:solidFill>
            <a:ln w="25400">
              <a:solidFill>
                <a:schemeClr val="tx1"/>
              </a:solidFill>
              <a:miter lim="800000"/>
              <a:headEnd/>
              <a:tailEnd/>
            </a:ln>
          </p:spPr>
          <p:txBody>
            <a:bodyPr/>
            <a:lstStyle/>
            <a:p>
              <a:endParaRPr lang="en-GB"/>
            </a:p>
          </p:txBody>
        </p:sp>
      </p:grpSp>
      <p:grpSp>
        <p:nvGrpSpPr>
          <p:cNvPr id="6" name="Group 39"/>
          <p:cNvGrpSpPr>
            <a:grpSpLocks/>
          </p:cNvGrpSpPr>
          <p:nvPr/>
        </p:nvGrpSpPr>
        <p:grpSpPr bwMode="auto">
          <a:xfrm>
            <a:off x="628650" y="2251075"/>
            <a:ext cx="6057900" cy="3155950"/>
            <a:chOff x="0" y="0"/>
            <a:chExt cx="4240" cy="2208"/>
          </a:xfrm>
        </p:grpSpPr>
        <p:sp>
          <p:nvSpPr>
            <p:cNvPr id="80915" name="Rectangle 40"/>
            <p:cNvSpPr>
              <a:spLocks/>
            </p:cNvSpPr>
            <p:nvPr/>
          </p:nvSpPr>
          <p:spPr bwMode="auto">
            <a:xfrm>
              <a:off x="0" y="1840"/>
              <a:ext cx="2320" cy="368"/>
            </a:xfrm>
            <a:prstGeom prst="rect">
              <a:avLst/>
            </a:prstGeom>
            <a:solidFill>
              <a:srgbClr val="E6E6E6"/>
            </a:solidFill>
            <a:ln w="25400">
              <a:solidFill>
                <a:schemeClr val="tx1"/>
              </a:solidFill>
              <a:miter lim="800000"/>
              <a:headEnd/>
              <a:tailEnd/>
            </a:ln>
          </p:spPr>
          <p:txBody>
            <a:bodyPr lIns="63500" tIns="63500" rIns="63500" bIns="63500" anchor="ctr"/>
            <a:lstStyle/>
            <a:p>
              <a:pPr algn="l"/>
              <a:r>
                <a:rPr lang="en-US" sz="2200"/>
                <a:t>Add error logging</a:t>
              </a:r>
            </a:p>
          </p:txBody>
        </p:sp>
        <p:sp>
          <p:nvSpPr>
            <p:cNvPr id="80916" name="Rectangle 41"/>
            <p:cNvSpPr>
              <a:spLocks/>
            </p:cNvSpPr>
            <p:nvPr/>
          </p:nvSpPr>
          <p:spPr bwMode="auto">
            <a:xfrm>
              <a:off x="2320" y="1840"/>
              <a:ext cx="640" cy="368"/>
            </a:xfrm>
            <a:prstGeom prst="rect">
              <a:avLst/>
            </a:prstGeom>
            <a:solidFill>
              <a:srgbClr val="E6E6E6"/>
            </a:solidFill>
            <a:ln w="25400">
              <a:solidFill>
                <a:schemeClr val="tx1"/>
              </a:solidFill>
              <a:miter lim="800000"/>
              <a:headEnd/>
              <a:tailEnd/>
            </a:ln>
          </p:spPr>
          <p:txBody>
            <a:bodyPr/>
            <a:lstStyle/>
            <a:p>
              <a:endParaRPr lang="en-GB"/>
            </a:p>
          </p:txBody>
        </p:sp>
        <p:sp>
          <p:nvSpPr>
            <p:cNvPr id="80917" name="Rectangle 42"/>
            <p:cNvSpPr>
              <a:spLocks/>
            </p:cNvSpPr>
            <p:nvPr/>
          </p:nvSpPr>
          <p:spPr bwMode="auto">
            <a:xfrm>
              <a:off x="2960" y="1840"/>
              <a:ext cx="640" cy="368"/>
            </a:xfrm>
            <a:prstGeom prst="rect">
              <a:avLst/>
            </a:prstGeom>
            <a:solidFill>
              <a:srgbClr val="E6E6E6"/>
            </a:solidFill>
            <a:ln w="25400">
              <a:solidFill>
                <a:schemeClr val="tx1"/>
              </a:solidFill>
              <a:miter lim="800000"/>
              <a:headEnd/>
              <a:tailEnd/>
            </a:ln>
          </p:spPr>
          <p:txBody>
            <a:bodyPr/>
            <a:lstStyle/>
            <a:p>
              <a:endParaRPr lang="en-GB"/>
            </a:p>
          </p:txBody>
        </p:sp>
        <p:sp>
          <p:nvSpPr>
            <p:cNvPr id="80918" name="Rectangle 43"/>
            <p:cNvSpPr>
              <a:spLocks/>
            </p:cNvSpPr>
            <p:nvPr/>
          </p:nvSpPr>
          <p:spPr bwMode="auto">
            <a:xfrm>
              <a:off x="3600" y="0"/>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8</a:t>
              </a:r>
            </a:p>
          </p:txBody>
        </p:sp>
        <p:sp>
          <p:nvSpPr>
            <p:cNvPr id="80919" name="Rectangle 44"/>
            <p:cNvSpPr>
              <a:spLocks/>
            </p:cNvSpPr>
            <p:nvPr/>
          </p:nvSpPr>
          <p:spPr bwMode="auto">
            <a:xfrm>
              <a:off x="3600" y="368"/>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10</a:t>
              </a:r>
            </a:p>
          </p:txBody>
        </p:sp>
        <p:sp>
          <p:nvSpPr>
            <p:cNvPr id="80920" name="Rectangle 45"/>
            <p:cNvSpPr>
              <a:spLocks/>
            </p:cNvSpPr>
            <p:nvPr/>
          </p:nvSpPr>
          <p:spPr bwMode="auto">
            <a:xfrm>
              <a:off x="3600" y="736"/>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16</a:t>
              </a:r>
            </a:p>
          </p:txBody>
        </p:sp>
        <p:sp>
          <p:nvSpPr>
            <p:cNvPr id="80921" name="Rectangle 46"/>
            <p:cNvSpPr>
              <a:spLocks/>
            </p:cNvSpPr>
            <p:nvPr/>
          </p:nvSpPr>
          <p:spPr bwMode="auto">
            <a:xfrm>
              <a:off x="3600" y="1104"/>
              <a:ext cx="640" cy="368"/>
            </a:xfrm>
            <a:prstGeom prst="rect">
              <a:avLst/>
            </a:prstGeom>
            <a:solidFill>
              <a:srgbClr val="E6E6E6"/>
            </a:solidFill>
            <a:ln w="25400">
              <a:solidFill>
                <a:schemeClr val="tx1"/>
              </a:solidFill>
              <a:miter lim="800000"/>
              <a:headEnd/>
              <a:tailEnd/>
            </a:ln>
          </p:spPr>
          <p:txBody>
            <a:bodyPr/>
            <a:lstStyle/>
            <a:p>
              <a:endParaRPr lang="en-GB"/>
            </a:p>
          </p:txBody>
        </p:sp>
        <p:sp>
          <p:nvSpPr>
            <p:cNvPr id="80922" name="Rectangle 47"/>
            <p:cNvSpPr>
              <a:spLocks/>
            </p:cNvSpPr>
            <p:nvPr/>
          </p:nvSpPr>
          <p:spPr bwMode="auto">
            <a:xfrm>
              <a:off x="3600" y="1472"/>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8</a:t>
              </a:r>
            </a:p>
          </p:txBody>
        </p:sp>
        <p:sp>
          <p:nvSpPr>
            <p:cNvPr id="80923" name="Rectangle 48"/>
            <p:cNvSpPr>
              <a:spLocks/>
            </p:cNvSpPr>
            <p:nvPr/>
          </p:nvSpPr>
          <p:spPr bwMode="auto">
            <a:xfrm>
              <a:off x="3600" y="1840"/>
              <a:ext cx="640" cy="368"/>
            </a:xfrm>
            <a:prstGeom prst="rect">
              <a:avLst/>
            </a:prstGeom>
            <a:solidFill>
              <a:srgbClr val="E6E6E6"/>
            </a:solidFill>
            <a:ln w="25400">
              <a:solidFill>
                <a:schemeClr val="tx1"/>
              </a:solidFill>
              <a:miter lim="800000"/>
              <a:headEnd/>
              <a:tailEnd/>
            </a:ln>
          </p:spPr>
          <p:txBody>
            <a:bodyPr lIns="63500" tIns="63500" rIns="203068" bIns="63500" anchor="ctr"/>
            <a:lstStyle/>
            <a:p>
              <a:pPr algn="r"/>
              <a:r>
                <a:rPr lang="en-US" sz="2500"/>
                <a:t>8</a:t>
              </a:r>
            </a:p>
          </p:txBody>
        </p:sp>
      </p:grpSp>
      <p:sp>
        <p:nvSpPr>
          <p:cNvPr id="50" name="Slide Number Placeholder 49"/>
          <p:cNvSpPr>
            <a:spLocks noGrp="1"/>
          </p:cNvSpPr>
          <p:nvPr>
            <p:ph type="sldNum" sz="quarter" idx="12"/>
          </p:nvPr>
        </p:nvSpPr>
        <p:spPr/>
        <p:txBody>
          <a:bodyPr/>
          <a:lstStyle/>
          <a:p>
            <a:pPr>
              <a:defRPr/>
            </a:pPr>
            <a:fld id="{503383CF-C032-465B-9DEB-BED697CFAC7D}" type="slidenum">
              <a:rPr lang="en-US" smtClean="0"/>
              <a:pPr>
                <a:defRPr/>
              </a:pPr>
              <a:t>112</a:t>
            </a:fld>
            <a:endParaRPr lang="en-US" dirty="0"/>
          </a:p>
        </p:txBody>
      </p:sp>
    </p:spTree>
    <p:extLst>
      <p:ext uri="{BB962C8B-B14F-4D97-AF65-F5344CB8AC3E}">
        <p14:creationId xmlns:p14="http://schemas.microsoft.com/office/powerpoint/2010/main" val="333380912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a:defRPr/>
            </a:pPr>
            <a:r>
              <a:rPr lang="en-US">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ヒラギノ角ゴ Pro W3" charset="-128"/>
              </a:rPr>
              <a:t>Product owner</a:t>
            </a:r>
          </a:p>
        </p:txBody>
      </p:sp>
      <p:sp>
        <p:nvSpPr>
          <p:cNvPr id="64515" name="Rectangle 2"/>
          <p:cNvSpPr>
            <a:spLocks noGrp="1" noChangeArrowheads="1"/>
          </p:cNvSpPr>
          <p:nvPr>
            <p:ph type="body" idx="1"/>
          </p:nvPr>
        </p:nvSpPr>
        <p:spPr/>
        <p:txBody>
          <a:bodyPr/>
          <a:lstStyle/>
          <a:p>
            <a:r>
              <a:rPr lang="en-US">
                <a:ea typeface="ヒラギノ角ゴ Pro W3" charset="-128"/>
              </a:rPr>
              <a:t>Define the features of the product</a:t>
            </a:r>
          </a:p>
          <a:p>
            <a:r>
              <a:rPr lang="en-US">
                <a:ea typeface="ヒラギノ角ゴ Pro W3" charset="-128"/>
              </a:rPr>
              <a:t>Decide on release date and content</a:t>
            </a:r>
          </a:p>
          <a:p>
            <a:r>
              <a:rPr lang="en-US">
                <a:ea typeface="ヒラギノ角ゴ Pro W3" charset="-128"/>
              </a:rPr>
              <a:t>Be responsible for the profitability of the product (ROI)</a:t>
            </a:r>
          </a:p>
          <a:p>
            <a:r>
              <a:rPr lang="en-US">
                <a:ea typeface="ヒラギノ角ゴ Pro W3" charset="-128"/>
              </a:rPr>
              <a:t>Prioritize features according to market value </a:t>
            </a:r>
          </a:p>
          <a:p>
            <a:r>
              <a:rPr lang="en-US">
                <a:ea typeface="ヒラギノ角ゴ Pro W3" charset="-128"/>
              </a:rPr>
              <a:t>Adjust features and priority every iteration, as needed  </a:t>
            </a:r>
          </a:p>
          <a:p>
            <a:r>
              <a:rPr lang="en-US">
                <a:ea typeface="ヒラギノ角ゴ Pro W3" charset="-128"/>
              </a:rPr>
              <a:t>Accept or reject work results</a:t>
            </a:r>
          </a:p>
          <a:p>
            <a:endParaRPr lang="en-US">
              <a:ea typeface="ヒラギノ角ゴ Pro W3" charset="-128"/>
            </a:endParaRPr>
          </a:p>
        </p:txBody>
      </p:sp>
      <p:pic>
        <p:nvPicPr>
          <p:cNvPr id="64516" name="Picture 3"/>
          <p:cNvPicPr>
            <a:picLocks noChangeAspect="1" noChangeArrowheads="1"/>
          </p:cNvPicPr>
          <p:nvPr/>
        </p:nvPicPr>
        <p:blipFill>
          <a:blip r:embed="rId3"/>
          <a:srcRect/>
          <a:stretch>
            <a:fillRect/>
          </a:stretch>
        </p:blipFill>
        <p:spPr bwMode="auto">
          <a:xfrm>
            <a:off x="6686550" y="190500"/>
            <a:ext cx="2193925" cy="1693863"/>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503383CF-C032-465B-9DEB-BED697CFAC7D}" type="slidenum">
              <a:rPr lang="en-US" smtClean="0"/>
              <a:pPr>
                <a:defRPr/>
              </a:pPr>
              <a:t>113</a:t>
            </a:fld>
            <a:endParaRPr lang="en-US" dirty="0"/>
          </a:p>
        </p:txBody>
      </p:sp>
    </p:spTree>
    <p:extLst>
      <p:ext uri="{BB962C8B-B14F-4D97-AF65-F5344CB8AC3E}">
        <p14:creationId xmlns:p14="http://schemas.microsoft.com/office/powerpoint/2010/main" val="78889001"/>
      </p:ext>
    </p:extLst>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p:txBody>
          <a:bodyPr/>
          <a:lstStyle/>
          <a:p>
            <a:pPr eaLnBrk="1" hangingPunct="1">
              <a:defRPr/>
            </a:pPr>
            <a:r>
              <a:rPr lang="en-US">
                <a:ea typeface="ヒラギノ角ゴ Pro W3" charset="-128"/>
              </a:rPr>
              <a:t>The ScrumMaster</a:t>
            </a:r>
          </a:p>
        </p:txBody>
      </p:sp>
      <p:sp>
        <p:nvSpPr>
          <p:cNvPr id="65539" name="Rectangle 2"/>
          <p:cNvSpPr>
            <a:spLocks noGrp="1" noChangeArrowheads="1"/>
          </p:cNvSpPr>
          <p:nvPr>
            <p:ph type="body" idx="1"/>
          </p:nvPr>
        </p:nvSpPr>
        <p:spPr/>
        <p:txBody>
          <a:bodyPr>
            <a:normAutofit lnSpcReduction="10000"/>
          </a:bodyPr>
          <a:lstStyle/>
          <a:p>
            <a:pPr marL="628650" eaLnBrk="1" hangingPunct="1"/>
            <a:r>
              <a:rPr lang="en-US" sz="3000">
                <a:ea typeface="ヒラギノ角ゴ Pro W3" charset="-128"/>
              </a:rPr>
              <a:t>Represents management to the project</a:t>
            </a:r>
          </a:p>
          <a:p>
            <a:pPr marL="628650" eaLnBrk="1" hangingPunct="1">
              <a:spcBef>
                <a:spcPts val="988"/>
              </a:spcBef>
            </a:pPr>
            <a:r>
              <a:rPr lang="en-US" sz="3000">
                <a:ea typeface="ヒラギノ角ゴ Pro W3" charset="-128"/>
              </a:rPr>
              <a:t>Responsible for enacting Scrum values and practices</a:t>
            </a:r>
          </a:p>
          <a:p>
            <a:pPr marL="628650" eaLnBrk="1" hangingPunct="1">
              <a:spcBef>
                <a:spcPts val="988"/>
              </a:spcBef>
            </a:pPr>
            <a:r>
              <a:rPr lang="en-US" sz="3000">
                <a:ea typeface="ヒラギノ角ゴ Pro W3" charset="-128"/>
              </a:rPr>
              <a:t>Removes impediments </a:t>
            </a:r>
          </a:p>
          <a:p>
            <a:pPr marL="628650" eaLnBrk="1" hangingPunct="1">
              <a:spcBef>
                <a:spcPts val="988"/>
              </a:spcBef>
            </a:pPr>
            <a:r>
              <a:rPr lang="en-US" sz="3000">
                <a:ea typeface="ヒラギノ角ゴ Pro W3" charset="-128"/>
              </a:rPr>
              <a:t>Ensure that the team is fully functional and productive</a:t>
            </a:r>
          </a:p>
          <a:p>
            <a:pPr marL="628650" eaLnBrk="1" hangingPunct="1">
              <a:spcBef>
                <a:spcPts val="988"/>
              </a:spcBef>
            </a:pPr>
            <a:r>
              <a:rPr lang="en-US" sz="3000">
                <a:ea typeface="ヒラギノ角ゴ Pro W3" charset="-128"/>
              </a:rPr>
              <a:t>Enable close cooperation across all roles and functions</a:t>
            </a:r>
          </a:p>
          <a:p>
            <a:pPr marL="628650" eaLnBrk="1" hangingPunct="1">
              <a:spcBef>
                <a:spcPts val="988"/>
              </a:spcBef>
            </a:pPr>
            <a:r>
              <a:rPr lang="en-US" sz="3000">
                <a:ea typeface="ヒラギノ角ゴ Pro W3" charset="-128"/>
              </a:rPr>
              <a:t>Shield the team from external interferences</a:t>
            </a:r>
          </a:p>
        </p:txBody>
      </p:sp>
      <p:pic>
        <p:nvPicPr>
          <p:cNvPr id="65540" name="Picture 3"/>
          <p:cNvPicPr>
            <a:picLocks noChangeAspect="1" noChangeArrowheads="1"/>
          </p:cNvPicPr>
          <p:nvPr/>
        </p:nvPicPr>
        <p:blipFill>
          <a:blip r:embed="rId3"/>
          <a:srcRect/>
          <a:stretch>
            <a:fillRect/>
          </a:stretch>
        </p:blipFill>
        <p:spPr bwMode="auto">
          <a:xfrm>
            <a:off x="7097713" y="336550"/>
            <a:ext cx="1646237" cy="1389063"/>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503383CF-C032-465B-9DEB-BED697CFAC7D}" type="slidenum">
              <a:rPr lang="en-US" smtClean="0"/>
              <a:pPr>
                <a:defRPr/>
              </a:pPr>
              <a:t>114</a:t>
            </a:fld>
            <a:endParaRPr lang="en-US" dirty="0"/>
          </a:p>
        </p:txBody>
      </p:sp>
    </p:spTree>
    <p:extLst>
      <p:ext uri="{BB962C8B-B14F-4D97-AF65-F5344CB8AC3E}">
        <p14:creationId xmlns:p14="http://schemas.microsoft.com/office/powerpoint/2010/main" val="2249795739"/>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p:txBody>
          <a:bodyPr/>
          <a:lstStyle/>
          <a:p>
            <a:pPr eaLnBrk="1" hangingPunct="1">
              <a:defRPr/>
            </a:pPr>
            <a:r>
              <a:rPr lang="en-US">
                <a:ea typeface="ヒラギノ角ゴ Pro W3" charset="-128"/>
              </a:rPr>
              <a:t>The team</a:t>
            </a:r>
          </a:p>
        </p:txBody>
      </p:sp>
      <p:sp>
        <p:nvSpPr>
          <p:cNvPr id="66563" name="Rectangle 2"/>
          <p:cNvSpPr>
            <a:spLocks noGrp="1" noChangeArrowheads="1"/>
          </p:cNvSpPr>
          <p:nvPr>
            <p:ph type="body" idx="1"/>
          </p:nvPr>
        </p:nvSpPr>
        <p:spPr>
          <a:xfrm>
            <a:off x="263525" y="1439863"/>
            <a:ext cx="8697913" cy="4572000"/>
          </a:xfrm>
        </p:spPr>
        <p:txBody>
          <a:bodyPr/>
          <a:lstStyle/>
          <a:p>
            <a:pPr marL="628650" eaLnBrk="1" hangingPunct="1">
              <a:lnSpc>
                <a:spcPct val="90000"/>
              </a:lnSpc>
            </a:pPr>
            <a:r>
              <a:rPr lang="en-US" sz="3200">
                <a:ea typeface="ヒラギノ角ゴ Pro W3" charset="-128"/>
              </a:rPr>
              <a:t>Typically 5-9 people</a:t>
            </a:r>
          </a:p>
          <a:p>
            <a:pPr marL="628650" eaLnBrk="1" hangingPunct="1">
              <a:lnSpc>
                <a:spcPct val="90000"/>
              </a:lnSpc>
              <a:spcBef>
                <a:spcPts val="1263"/>
              </a:spcBef>
            </a:pPr>
            <a:r>
              <a:rPr lang="en-US" sz="3200">
                <a:ea typeface="ヒラギノ角ゴ Pro W3" charset="-128"/>
              </a:rPr>
              <a:t>Cross-functional:</a:t>
            </a:r>
          </a:p>
          <a:p>
            <a:pPr marL="936625" lvl="1" eaLnBrk="1" hangingPunct="1">
              <a:lnSpc>
                <a:spcPct val="90000"/>
              </a:lnSpc>
              <a:spcBef>
                <a:spcPts val="1263"/>
              </a:spcBef>
            </a:pPr>
            <a:r>
              <a:rPr lang="en-US" sz="2800">
                <a:ea typeface="ヒラギノ角ゴ Pro W3" charset="-128"/>
              </a:rPr>
              <a:t>Programmers, testers, user experience designers, etc.</a:t>
            </a:r>
          </a:p>
          <a:p>
            <a:pPr marL="628650" eaLnBrk="1" hangingPunct="1">
              <a:lnSpc>
                <a:spcPct val="90000"/>
              </a:lnSpc>
              <a:spcBef>
                <a:spcPts val="1263"/>
              </a:spcBef>
            </a:pPr>
            <a:r>
              <a:rPr lang="en-US">
                <a:ea typeface="ヒラギノ角ゴ Pro W3" charset="-128"/>
              </a:rPr>
              <a:t>M</a:t>
            </a:r>
            <a:r>
              <a:rPr lang="en-US" sz="3200">
                <a:ea typeface="ヒラギノ角ゴ Pro W3" charset="-128"/>
              </a:rPr>
              <a:t>embers should be full-time</a:t>
            </a:r>
          </a:p>
          <a:p>
            <a:pPr marL="936625" lvl="2" eaLnBrk="1" hangingPunct="1">
              <a:lnSpc>
                <a:spcPct val="90000"/>
              </a:lnSpc>
              <a:spcBef>
                <a:spcPts val="1263"/>
              </a:spcBef>
              <a:buClr>
                <a:srgbClr val="5F7BAE"/>
              </a:buClr>
            </a:pPr>
            <a:r>
              <a:rPr lang="en-US" sz="2400">
                <a:ea typeface="ヒラギノ角ゴ Pro W3" charset="-128"/>
              </a:rPr>
              <a:t>May be exceptions (e.g., database administrator)</a:t>
            </a:r>
          </a:p>
        </p:txBody>
      </p:sp>
      <p:grpSp>
        <p:nvGrpSpPr>
          <p:cNvPr id="2" name="Group 3"/>
          <p:cNvGrpSpPr>
            <a:grpSpLocks/>
          </p:cNvGrpSpPr>
          <p:nvPr/>
        </p:nvGrpSpPr>
        <p:grpSpPr bwMode="auto">
          <a:xfrm>
            <a:off x="5892800" y="520700"/>
            <a:ext cx="2433638" cy="1924050"/>
            <a:chOff x="0" y="0"/>
            <a:chExt cx="1704" cy="1346"/>
          </a:xfrm>
        </p:grpSpPr>
        <p:pic>
          <p:nvPicPr>
            <p:cNvPr id="66565" name="Picture 4"/>
            <p:cNvPicPr>
              <a:picLocks noChangeAspect="1" noChangeArrowheads="1"/>
            </p:cNvPicPr>
            <p:nvPr/>
          </p:nvPicPr>
          <p:blipFill>
            <a:blip r:embed="rId3"/>
            <a:srcRect/>
            <a:stretch>
              <a:fillRect/>
            </a:stretch>
          </p:blipFill>
          <p:spPr bwMode="auto">
            <a:xfrm>
              <a:off x="908" y="453"/>
              <a:ext cx="507" cy="440"/>
            </a:xfrm>
            <a:prstGeom prst="rect">
              <a:avLst/>
            </a:prstGeom>
            <a:noFill/>
            <a:ln w="9525">
              <a:noFill/>
              <a:miter lim="800000"/>
              <a:headEnd/>
              <a:tailEnd/>
            </a:ln>
          </p:spPr>
        </p:pic>
        <p:grpSp>
          <p:nvGrpSpPr>
            <p:cNvPr id="3" name="Group 5"/>
            <p:cNvGrpSpPr>
              <a:grpSpLocks/>
            </p:cNvGrpSpPr>
            <p:nvPr/>
          </p:nvGrpSpPr>
          <p:grpSpPr bwMode="auto">
            <a:xfrm>
              <a:off x="0" y="0"/>
              <a:ext cx="1704" cy="1346"/>
              <a:chOff x="0" y="0"/>
              <a:chExt cx="1704" cy="1346"/>
            </a:xfrm>
          </p:grpSpPr>
          <p:grpSp>
            <p:nvGrpSpPr>
              <p:cNvPr id="4" name="Group 6"/>
              <p:cNvGrpSpPr>
                <a:grpSpLocks/>
              </p:cNvGrpSpPr>
              <p:nvPr/>
            </p:nvGrpSpPr>
            <p:grpSpPr bwMode="auto">
              <a:xfrm>
                <a:off x="0" y="0"/>
                <a:ext cx="1704" cy="440"/>
                <a:chOff x="0" y="0"/>
                <a:chExt cx="1704" cy="440"/>
              </a:xfrm>
            </p:grpSpPr>
            <p:pic>
              <p:nvPicPr>
                <p:cNvPr id="66573" name="Picture 7"/>
                <p:cNvPicPr>
                  <a:picLocks noChangeAspect="1" noChangeArrowheads="1"/>
                </p:cNvPicPr>
                <p:nvPr/>
              </p:nvPicPr>
              <p:blipFill>
                <a:blip r:embed="rId4"/>
                <a:srcRect/>
                <a:stretch>
                  <a:fillRect/>
                </a:stretch>
              </p:blipFill>
              <p:spPr bwMode="auto">
                <a:xfrm>
                  <a:off x="0" y="0"/>
                  <a:ext cx="507" cy="440"/>
                </a:xfrm>
                <a:prstGeom prst="rect">
                  <a:avLst/>
                </a:prstGeom>
                <a:noFill/>
                <a:ln w="9525">
                  <a:noFill/>
                  <a:miter lim="800000"/>
                  <a:headEnd/>
                  <a:tailEnd/>
                </a:ln>
              </p:spPr>
            </p:pic>
            <p:pic>
              <p:nvPicPr>
                <p:cNvPr id="66574" name="Picture 8"/>
                <p:cNvPicPr>
                  <a:picLocks noChangeAspect="1" noChangeArrowheads="1"/>
                </p:cNvPicPr>
                <p:nvPr/>
              </p:nvPicPr>
              <p:blipFill>
                <a:blip r:embed="rId5"/>
                <a:srcRect/>
                <a:stretch>
                  <a:fillRect/>
                </a:stretch>
              </p:blipFill>
              <p:spPr bwMode="auto">
                <a:xfrm>
                  <a:off x="598" y="0"/>
                  <a:ext cx="507" cy="440"/>
                </a:xfrm>
                <a:prstGeom prst="rect">
                  <a:avLst/>
                </a:prstGeom>
                <a:noFill/>
                <a:ln w="9525">
                  <a:noFill/>
                  <a:miter lim="800000"/>
                  <a:headEnd/>
                  <a:tailEnd/>
                </a:ln>
              </p:spPr>
            </p:pic>
            <p:pic>
              <p:nvPicPr>
                <p:cNvPr id="66575" name="Picture 9"/>
                <p:cNvPicPr>
                  <a:picLocks noChangeAspect="1" noChangeArrowheads="1"/>
                </p:cNvPicPr>
                <p:nvPr/>
              </p:nvPicPr>
              <p:blipFill>
                <a:blip r:embed="rId4"/>
                <a:srcRect/>
                <a:stretch>
                  <a:fillRect/>
                </a:stretch>
              </p:blipFill>
              <p:spPr bwMode="auto">
                <a:xfrm>
                  <a:off x="1196" y="0"/>
                  <a:ext cx="508" cy="440"/>
                </a:xfrm>
                <a:prstGeom prst="rect">
                  <a:avLst/>
                </a:prstGeom>
                <a:noFill/>
                <a:ln w="9525">
                  <a:noFill/>
                  <a:miter lim="800000"/>
                  <a:headEnd/>
                  <a:tailEnd/>
                </a:ln>
              </p:spPr>
            </p:pic>
          </p:grpSp>
          <p:pic>
            <p:nvPicPr>
              <p:cNvPr id="66568" name="Picture 10"/>
              <p:cNvPicPr>
                <a:picLocks noChangeAspect="1" noChangeArrowheads="1"/>
              </p:cNvPicPr>
              <p:nvPr/>
            </p:nvPicPr>
            <p:blipFill>
              <a:blip r:embed="rId6"/>
              <a:srcRect/>
              <a:stretch>
                <a:fillRect/>
              </a:stretch>
            </p:blipFill>
            <p:spPr bwMode="auto">
              <a:xfrm>
                <a:off x="340" y="469"/>
                <a:ext cx="507" cy="416"/>
              </a:xfrm>
              <a:prstGeom prst="rect">
                <a:avLst/>
              </a:prstGeom>
              <a:noFill/>
              <a:ln w="9525">
                <a:noFill/>
                <a:miter lim="800000"/>
                <a:headEnd/>
                <a:tailEnd/>
              </a:ln>
            </p:spPr>
          </p:pic>
          <p:grpSp>
            <p:nvGrpSpPr>
              <p:cNvPr id="5" name="Group 11"/>
              <p:cNvGrpSpPr>
                <a:grpSpLocks/>
              </p:cNvGrpSpPr>
              <p:nvPr/>
            </p:nvGrpSpPr>
            <p:grpSpPr bwMode="auto">
              <a:xfrm>
                <a:off x="0" y="906"/>
                <a:ext cx="1704" cy="440"/>
                <a:chOff x="0" y="0"/>
                <a:chExt cx="1704" cy="440"/>
              </a:xfrm>
            </p:grpSpPr>
            <p:pic>
              <p:nvPicPr>
                <p:cNvPr id="66570" name="Picture 12"/>
                <p:cNvPicPr>
                  <a:picLocks noChangeAspect="1" noChangeArrowheads="1"/>
                </p:cNvPicPr>
                <p:nvPr/>
              </p:nvPicPr>
              <p:blipFill>
                <a:blip r:embed="rId6"/>
                <a:srcRect/>
                <a:stretch>
                  <a:fillRect/>
                </a:stretch>
              </p:blipFill>
              <p:spPr bwMode="auto">
                <a:xfrm>
                  <a:off x="0" y="16"/>
                  <a:ext cx="507" cy="416"/>
                </a:xfrm>
                <a:prstGeom prst="rect">
                  <a:avLst/>
                </a:prstGeom>
                <a:noFill/>
                <a:ln w="9525">
                  <a:noFill/>
                  <a:miter lim="800000"/>
                  <a:headEnd/>
                  <a:tailEnd/>
                </a:ln>
              </p:spPr>
            </p:pic>
            <p:pic>
              <p:nvPicPr>
                <p:cNvPr id="66571" name="Picture 13"/>
                <p:cNvPicPr>
                  <a:picLocks noChangeAspect="1" noChangeArrowheads="1"/>
                </p:cNvPicPr>
                <p:nvPr/>
              </p:nvPicPr>
              <p:blipFill>
                <a:blip r:embed="rId7"/>
                <a:srcRect/>
                <a:stretch>
                  <a:fillRect/>
                </a:stretch>
              </p:blipFill>
              <p:spPr bwMode="auto">
                <a:xfrm>
                  <a:off x="1196" y="0"/>
                  <a:ext cx="508" cy="440"/>
                </a:xfrm>
                <a:prstGeom prst="rect">
                  <a:avLst/>
                </a:prstGeom>
                <a:noFill/>
                <a:ln w="9525">
                  <a:noFill/>
                  <a:miter lim="800000"/>
                  <a:headEnd/>
                  <a:tailEnd/>
                </a:ln>
              </p:spPr>
            </p:pic>
            <p:pic>
              <p:nvPicPr>
                <p:cNvPr id="66572" name="Picture 14"/>
                <p:cNvPicPr>
                  <a:picLocks noChangeAspect="1" noChangeArrowheads="1"/>
                </p:cNvPicPr>
                <p:nvPr/>
              </p:nvPicPr>
              <p:blipFill>
                <a:blip r:embed="rId3"/>
                <a:srcRect/>
                <a:stretch>
                  <a:fillRect/>
                </a:stretch>
              </p:blipFill>
              <p:spPr bwMode="auto">
                <a:xfrm>
                  <a:off x="598" y="0"/>
                  <a:ext cx="507" cy="440"/>
                </a:xfrm>
                <a:prstGeom prst="rect">
                  <a:avLst/>
                </a:prstGeom>
                <a:noFill/>
                <a:ln w="9525">
                  <a:noFill/>
                  <a:miter lim="800000"/>
                  <a:headEnd/>
                  <a:tailEnd/>
                </a:ln>
              </p:spPr>
            </p:pic>
          </p:grpSp>
        </p:grpSp>
      </p:grpSp>
      <p:sp>
        <p:nvSpPr>
          <p:cNvPr id="16" name="Slide Number Placeholder 15"/>
          <p:cNvSpPr>
            <a:spLocks noGrp="1"/>
          </p:cNvSpPr>
          <p:nvPr>
            <p:ph type="sldNum" sz="quarter" idx="12"/>
          </p:nvPr>
        </p:nvSpPr>
        <p:spPr/>
        <p:txBody>
          <a:bodyPr/>
          <a:lstStyle/>
          <a:p>
            <a:pPr>
              <a:defRPr/>
            </a:pPr>
            <a:fld id="{503383CF-C032-465B-9DEB-BED697CFAC7D}" type="slidenum">
              <a:rPr lang="en-US" smtClean="0"/>
              <a:pPr>
                <a:defRPr/>
              </a:pPr>
              <a:t>115</a:t>
            </a:fld>
            <a:endParaRPr lang="en-US" dirty="0"/>
          </a:p>
        </p:txBody>
      </p:sp>
    </p:spTree>
    <p:extLst>
      <p:ext uri="{BB962C8B-B14F-4D97-AF65-F5344CB8AC3E}">
        <p14:creationId xmlns:p14="http://schemas.microsoft.com/office/powerpoint/2010/main" val="138865519"/>
      </p:ext>
    </p:extLst>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pPr eaLnBrk="1" hangingPunct="1">
              <a:defRPr/>
            </a:pPr>
            <a:r>
              <a:rPr lang="en-US">
                <a:ea typeface="ヒラギノ角ゴ Pro W3" charset="-128"/>
              </a:rPr>
              <a:t>The team</a:t>
            </a:r>
          </a:p>
        </p:txBody>
      </p:sp>
      <p:sp>
        <p:nvSpPr>
          <p:cNvPr id="67587" name="Rectangle 2"/>
          <p:cNvSpPr>
            <a:spLocks noGrp="1" noChangeArrowheads="1"/>
          </p:cNvSpPr>
          <p:nvPr>
            <p:ph type="body" idx="1"/>
          </p:nvPr>
        </p:nvSpPr>
        <p:spPr>
          <a:xfrm>
            <a:off x="263525" y="1439863"/>
            <a:ext cx="8697913" cy="4572000"/>
          </a:xfrm>
        </p:spPr>
        <p:txBody>
          <a:bodyPr/>
          <a:lstStyle/>
          <a:p>
            <a:pPr marL="628650" eaLnBrk="1" hangingPunct="1">
              <a:lnSpc>
                <a:spcPct val="90000"/>
              </a:lnSpc>
              <a:spcBef>
                <a:spcPts val="1263"/>
              </a:spcBef>
            </a:pPr>
            <a:endParaRPr lang="en-US" sz="3200">
              <a:ea typeface="ヒラギノ角ゴ Pro W3" charset="-128"/>
            </a:endParaRPr>
          </a:p>
          <a:p>
            <a:pPr marL="628650" eaLnBrk="1" hangingPunct="1">
              <a:lnSpc>
                <a:spcPct val="90000"/>
              </a:lnSpc>
              <a:spcBef>
                <a:spcPts val="1263"/>
              </a:spcBef>
            </a:pPr>
            <a:r>
              <a:rPr lang="en-US" sz="3200">
                <a:ea typeface="ヒラギノ角ゴ Pro W3" charset="-128"/>
              </a:rPr>
              <a:t>Teams are self-organizing</a:t>
            </a:r>
          </a:p>
          <a:p>
            <a:pPr marL="936625" lvl="1" eaLnBrk="1" hangingPunct="1">
              <a:lnSpc>
                <a:spcPct val="90000"/>
              </a:lnSpc>
              <a:spcBef>
                <a:spcPts val="1263"/>
              </a:spcBef>
            </a:pPr>
            <a:r>
              <a:rPr lang="en-US" sz="2800">
                <a:ea typeface="ヒラギノ角ゴ Pro W3" charset="-128"/>
              </a:rPr>
              <a:t>Ideally, no titles but rarely a possibility</a:t>
            </a:r>
          </a:p>
          <a:p>
            <a:pPr marL="628650" eaLnBrk="1" hangingPunct="1">
              <a:lnSpc>
                <a:spcPct val="90000"/>
              </a:lnSpc>
              <a:spcBef>
                <a:spcPts val="1263"/>
              </a:spcBef>
            </a:pPr>
            <a:r>
              <a:rPr lang="en-US" sz="3200">
                <a:ea typeface="ヒラギノ角ゴ Pro W3" charset="-128"/>
              </a:rPr>
              <a:t>Membership should change only between sprints</a:t>
            </a:r>
          </a:p>
        </p:txBody>
      </p:sp>
      <p:grpSp>
        <p:nvGrpSpPr>
          <p:cNvPr id="2" name="Group 3"/>
          <p:cNvGrpSpPr>
            <a:grpSpLocks/>
          </p:cNvGrpSpPr>
          <p:nvPr/>
        </p:nvGrpSpPr>
        <p:grpSpPr bwMode="auto">
          <a:xfrm>
            <a:off x="5892800" y="520700"/>
            <a:ext cx="2433638" cy="1924050"/>
            <a:chOff x="0" y="0"/>
            <a:chExt cx="1704" cy="1346"/>
          </a:xfrm>
        </p:grpSpPr>
        <p:pic>
          <p:nvPicPr>
            <p:cNvPr id="67589" name="Picture 4"/>
            <p:cNvPicPr>
              <a:picLocks noChangeAspect="1" noChangeArrowheads="1"/>
            </p:cNvPicPr>
            <p:nvPr/>
          </p:nvPicPr>
          <p:blipFill>
            <a:blip r:embed="rId3"/>
            <a:srcRect/>
            <a:stretch>
              <a:fillRect/>
            </a:stretch>
          </p:blipFill>
          <p:spPr bwMode="auto">
            <a:xfrm>
              <a:off x="908" y="453"/>
              <a:ext cx="507" cy="440"/>
            </a:xfrm>
            <a:prstGeom prst="rect">
              <a:avLst/>
            </a:prstGeom>
            <a:noFill/>
            <a:ln w="9525">
              <a:noFill/>
              <a:miter lim="800000"/>
              <a:headEnd/>
              <a:tailEnd/>
            </a:ln>
          </p:spPr>
        </p:pic>
        <p:grpSp>
          <p:nvGrpSpPr>
            <p:cNvPr id="3" name="Group 5"/>
            <p:cNvGrpSpPr>
              <a:grpSpLocks/>
            </p:cNvGrpSpPr>
            <p:nvPr/>
          </p:nvGrpSpPr>
          <p:grpSpPr bwMode="auto">
            <a:xfrm>
              <a:off x="0" y="0"/>
              <a:ext cx="1704" cy="1346"/>
              <a:chOff x="0" y="0"/>
              <a:chExt cx="1704" cy="1346"/>
            </a:xfrm>
          </p:grpSpPr>
          <p:grpSp>
            <p:nvGrpSpPr>
              <p:cNvPr id="4" name="Group 6"/>
              <p:cNvGrpSpPr>
                <a:grpSpLocks/>
              </p:cNvGrpSpPr>
              <p:nvPr/>
            </p:nvGrpSpPr>
            <p:grpSpPr bwMode="auto">
              <a:xfrm>
                <a:off x="0" y="0"/>
                <a:ext cx="1704" cy="440"/>
                <a:chOff x="0" y="0"/>
                <a:chExt cx="1704" cy="440"/>
              </a:xfrm>
            </p:grpSpPr>
            <p:pic>
              <p:nvPicPr>
                <p:cNvPr id="67597" name="Picture 7"/>
                <p:cNvPicPr>
                  <a:picLocks noChangeAspect="1" noChangeArrowheads="1"/>
                </p:cNvPicPr>
                <p:nvPr/>
              </p:nvPicPr>
              <p:blipFill>
                <a:blip r:embed="rId4"/>
                <a:srcRect/>
                <a:stretch>
                  <a:fillRect/>
                </a:stretch>
              </p:blipFill>
              <p:spPr bwMode="auto">
                <a:xfrm>
                  <a:off x="0" y="0"/>
                  <a:ext cx="507" cy="440"/>
                </a:xfrm>
                <a:prstGeom prst="rect">
                  <a:avLst/>
                </a:prstGeom>
                <a:noFill/>
                <a:ln w="9525">
                  <a:noFill/>
                  <a:miter lim="800000"/>
                  <a:headEnd/>
                  <a:tailEnd/>
                </a:ln>
              </p:spPr>
            </p:pic>
            <p:pic>
              <p:nvPicPr>
                <p:cNvPr id="67598" name="Picture 8"/>
                <p:cNvPicPr>
                  <a:picLocks noChangeAspect="1" noChangeArrowheads="1"/>
                </p:cNvPicPr>
                <p:nvPr/>
              </p:nvPicPr>
              <p:blipFill>
                <a:blip r:embed="rId5"/>
                <a:srcRect/>
                <a:stretch>
                  <a:fillRect/>
                </a:stretch>
              </p:blipFill>
              <p:spPr bwMode="auto">
                <a:xfrm>
                  <a:off x="598" y="0"/>
                  <a:ext cx="507" cy="440"/>
                </a:xfrm>
                <a:prstGeom prst="rect">
                  <a:avLst/>
                </a:prstGeom>
                <a:noFill/>
                <a:ln w="9525">
                  <a:noFill/>
                  <a:miter lim="800000"/>
                  <a:headEnd/>
                  <a:tailEnd/>
                </a:ln>
              </p:spPr>
            </p:pic>
            <p:pic>
              <p:nvPicPr>
                <p:cNvPr id="67599" name="Picture 9"/>
                <p:cNvPicPr>
                  <a:picLocks noChangeAspect="1" noChangeArrowheads="1"/>
                </p:cNvPicPr>
                <p:nvPr/>
              </p:nvPicPr>
              <p:blipFill>
                <a:blip r:embed="rId4"/>
                <a:srcRect/>
                <a:stretch>
                  <a:fillRect/>
                </a:stretch>
              </p:blipFill>
              <p:spPr bwMode="auto">
                <a:xfrm>
                  <a:off x="1196" y="0"/>
                  <a:ext cx="508" cy="440"/>
                </a:xfrm>
                <a:prstGeom prst="rect">
                  <a:avLst/>
                </a:prstGeom>
                <a:noFill/>
                <a:ln w="9525">
                  <a:noFill/>
                  <a:miter lim="800000"/>
                  <a:headEnd/>
                  <a:tailEnd/>
                </a:ln>
              </p:spPr>
            </p:pic>
          </p:grpSp>
          <p:pic>
            <p:nvPicPr>
              <p:cNvPr id="67592" name="Picture 10"/>
              <p:cNvPicPr>
                <a:picLocks noChangeAspect="1" noChangeArrowheads="1"/>
              </p:cNvPicPr>
              <p:nvPr/>
            </p:nvPicPr>
            <p:blipFill>
              <a:blip r:embed="rId6"/>
              <a:srcRect/>
              <a:stretch>
                <a:fillRect/>
              </a:stretch>
            </p:blipFill>
            <p:spPr bwMode="auto">
              <a:xfrm>
                <a:off x="340" y="469"/>
                <a:ext cx="507" cy="416"/>
              </a:xfrm>
              <a:prstGeom prst="rect">
                <a:avLst/>
              </a:prstGeom>
              <a:noFill/>
              <a:ln w="9525">
                <a:noFill/>
                <a:miter lim="800000"/>
                <a:headEnd/>
                <a:tailEnd/>
              </a:ln>
            </p:spPr>
          </p:pic>
          <p:grpSp>
            <p:nvGrpSpPr>
              <p:cNvPr id="5" name="Group 11"/>
              <p:cNvGrpSpPr>
                <a:grpSpLocks/>
              </p:cNvGrpSpPr>
              <p:nvPr/>
            </p:nvGrpSpPr>
            <p:grpSpPr bwMode="auto">
              <a:xfrm>
                <a:off x="0" y="906"/>
                <a:ext cx="1704" cy="440"/>
                <a:chOff x="0" y="0"/>
                <a:chExt cx="1704" cy="440"/>
              </a:xfrm>
            </p:grpSpPr>
            <p:pic>
              <p:nvPicPr>
                <p:cNvPr id="67594" name="Picture 12"/>
                <p:cNvPicPr>
                  <a:picLocks noChangeAspect="1" noChangeArrowheads="1"/>
                </p:cNvPicPr>
                <p:nvPr/>
              </p:nvPicPr>
              <p:blipFill>
                <a:blip r:embed="rId6"/>
                <a:srcRect/>
                <a:stretch>
                  <a:fillRect/>
                </a:stretch>
              </p:blipFill>
              <p:spPr bwMode="auto">
                <a:xfrm>
                  <a:off x="0" y="16"/>
                  <a:ext cx="507" cy="416"/>
                </a:xfrm>
                <a:prstGeom prst="rect">
                  <a:avLst/>
                </a:prstGeom>
                <a:noFill/>
                <a:ln w="9525">
                  <a:noFill/>
                  <a:miter lim="800000"/>
                  <a:headEnd/>
                  <a:tailEnd/>
                </a:ln>
              </p:spPr>
            </p:pic>
            <p:pic>
              <p:nvPicPr>
                <p:cNvPr id="67595" name="Picture 13"/>
                <p:cNvPicPr>
                  <a:picLocks noChangeAspect="1" noChangeArrowheads="1"/>
                </p:cNvPicPr>
                <p:nvPr/>
              </p:nvPicPr>
              <p:blipFill>
                <a:blip r:embed="rId7"/>
                <a:srcRect/>
                <a:stretch>
                  <a:fillRect/>
                </a:stretch>
              </p:blipFill>
              <p:spPr bwMode="auto">
                <a:xfrm>
                  <a:off x="1196" y="0"/>
                  <a:ext cx="508" cy="440"/>
                </a:xfrm>
                <a:prstGeom prst="rect">
                  <a:avLst/>
                </a:prstGeom>
                <a:noFill/>
                <a:ln w="9525">
                  <a:noFill/>
                  <a:miter lim="800000"/>
                  <a:headEnd/>
                  <a:tailEnd/>
                </a:ln>
              </p:spPr>
            </p:pic>
            <p:pic>
              <p:nvPicPr>
                <p:cNvPr id="67596" name="Picture 14"/>
                <p:cNvPicPr>
                  <a:picLocks noChangeAspect="1" noChangeArrowheads="1"/>
                </p:cNvPicPr>
                <p:nvPr/>
              </p:nvPicPr>
              <p:blipFill>
                <a:blip r:embed="rId3"/>
                <a:srcRect/>
                <a:stretch>
                  <a:fillRect/>
                </a:stretch>
              </p:blipFill>
              <p:spPr bwMode="auto">
                <a:xfrm>
                  <a:off x="598" y="0"/>
                  <a:ext cx="507" cy="440"/>
                </a:xfrm>
                <a:prstGeom prst="rect">
                  <a:avLst/>
                </a:prstGeom>
                <a:noFill/>
                <a:ln w="9525">
                  <a:noFill/>
                  <a:miter lim="800000"/>
                  <a:headEnd/>
                  <a:tailEnd/>
                </a:ln>
              </p:spPr>
            </p:pic>
          </p:grpSp>
        </p:grpSp>
      </p:grpSp>
      <p:sp>
        <p:nvSpPr>
          <p:cNvPr id="16" name="Slide Number Placeholder 15"/>
          <p:cNvSpPr>
            <a:spLocks noGrp="1"/>
          </p:cNvSpPr>
          <p:nvPr>
            <p:ph type="sldNum" sz="quarter" idx="12"/>
          </p:nvPr>
        </p:nvSpPr>
        <p:spPr/>
        <p:txBody>
          <a:bodyPr/>
          <a:lstStyle/>
          <a:p>
            <a:pPr>
              <a:defRPr/>
            </a:pPr>
            <a:fld id="{503383CF-C032-465B-9DEB-BED697CFAC7D}" type="slidenum">
              <a:rPr lang="en-US" smtClean="0"/>
              <a:pPr>
                <a:defRPr/>
              </a:pPr>
              <a:t>116</a:t>
            </a:fld>
            <a:endParaRPr lang="en-US" dirty="0"/>
          </a:p>
        </p:txBody>
      </p:sp>
    </p:spTree>
    <p:extLst>
      <p:ext uri="{BB962C8B-B14F-4D97-AF65-F5344CB8AC3E}">
        <p14:creationId xmlns:p14="http://schemas.microsoft.com/office/powerpoint/2010/main" val="2377101457"/>
      </p:ext>
    </p:extLst>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3"/>
          <p:cNvSpPr>
            <a:spLocks noGrp="1"/>
          </p:cNvSpPr>
          <p:nvPr>
            <p:ph type="sldNum" sz="quarter" idx="12"/>
          </p:nvPr>
        </p:nvSpPr>
        <p:spPr>
          <a:noFill/>
        </p:spPr>
        <p:txBody>
          <a:bodyPr/>
          <a:lstStyle/>
          <a:p>
            <a:fld id="{32DFC405-4EC6-450F-89F3-375DA64B13F2}" type="slidenum">
              <a:rPr lang="en-US" smtClean="0"/>
              <a:pPr/>
              <a:t>117</a:t>
            </a:fld>
            <a:endParaRPr lang="en-US"/>
          </a:p>
        </p:txBody>
      </p:sp>
      <p:sp>
        <p:nvSpPr>
          <p:cNvPr id="649218" name="Rectangle 2"/>
          <p:cNvSpPr>
            <a:spLocks noGrp="1" noChangeArrowheads="1"/>
          </p:cNvSpPr>
          <p:nvPr>
            <p:ph type="title" idx="4294967295"/>
          </p:nvPr>
        </p:nvSpPr>
        <p:spPr/>
        <p:txBody>
          <a:bodyPr lIns="92075" tIns="46038" rIns="92075" bIns="46038"/>
          <a:lstStyle/>
          <a:p>
            <a:pPr eaLnBrk="1" hangingPunct="1">
              <a:defRPr/>
            </a:pPr>
            <a:r>
              <a:rPr lang="en-US" b="0" i="1">
                <a:effectLst>
                  <a:outerShdw blurRad="38100" dist="38100" dir="2700000" algn="tl">
                    <a:srgbClr val="DDDDDD"/>
                  </a:outerShdw>
                </a:effectLst>
                <a:ea typeface="ＭＳ Ｐゴシック" charset="0"/>
                <a:cs typeface="ＭＳ Ｐゴシック" charset="0"/>
              </a:rPr>
              <a:t>How Does Scrum Work?</a:t>
            </a:r>
            <a:endParaRPr lang="en-US" b="0">
              <a:effectLst>
                <a:outerShdw blurRad="38100" dist="38100" dir="2700000" algn="tl">
                  <a:srgbClr val="DDDDDD"/>
                </a:outerShdw>
              </a:effectLst>
              <a:ea typeface="ＭＳ Ｐゴシック" charset="0"/>
              <a:cs typeface="ＭＳ Ｐゴシック" charset="0"/>
            </a:endParaRPr>
          </a:p>
        </p:txBody>
      </p:sp>
      <p:sp>
        <p:nvSpPr>
          <p:cNvPr id="68613" name="Rectangle 3"/>
          <p:cNvSpPr>
            <a:spLocks noGrp="1" noChangeArrowheads="1"/>
          </p:cNvSpPr>
          <p:nvPr>
            <p:ph type="body" idx="4294967295"/>
          </p:nvPr>
        </p:nvSpPr>
        <p:spPr>
          <a:xfrm>
            <a:off x="1100138" y="1373188"/>
            <a:ext cx="7142162" cy="3128962"/>
          </a:xfrm>
        </p:spPr>
        <p:txBody>
          <a:bodyPr lIns="91440" tIns="45720" rIns="91440" bIns="45720"/>
          <a:lstStyle/>
          <a:p>
            <a:pPr eaLnBrk="1" hangingPunct="1"/>
            <a:r>
              <a:rPr lang="en-US">
                <a:solidFill>
                  <a:schemeClr val="tx1"/>
                </a:solidFill>
                <a:ea typeface="ＭＳ Ｐゴシック" pitchFamily="34" charset="-128"/>
              </a:rPr>
              <a:t>Small teams (&lt; 10 people)</a:t>
            </a:r>
          </a:p>
          <a:p>
            <a:pPr eaLnBrk="1" hangingPunct="1"/>
            <a:endParaRPr lang="en-US">
              <a:solidFill>
                <a:schemeClr val="tx1"/>
              </a:solidFill>
              <a:ea typeface="ＭＳ Ｐゴシック" pitchFamily="34" charset="-128"/>
            </a:endParaRPr>
          </a:p>
          <a:p>
            <a:pPr eaLnBrk="1" hangingPunct="1"/>
            <a:r>
              <a:rPr lang="en-US">
                <a:solidFill>
                  <a:schemeClr val="tx1"/>
                </a:solidFill>
                <a:ea typeface="ＭＳ Ｐゴシック" pitchFamily="34" charset="-128"/>
              </a:rPr>
              <a:t>A series of Sprints (1 - 4 weeks)</a:t>
            </a:r>
          </a:p>
          <a:p>
            <a:pPr eaLnBrk="1" hangingPunct="1"/>
            <a:endParaRPr lang="en-US">
              <a:solidFill>
                <a:schemeClr val="tx1"/>
              </a:solidFill>
              <a:ea typeface="ＭＳ Ｐゴシック" pitchFamily="34" charset="-128"/>
            </a:endParaRPr>
          </a:p>
          <a:p>
            <a:pPr eaLnBrk="1" hangingPunct="1"/>
            <a:r>
              <a:rPr lang="en-US">
                <a:solidFill>
                  <a:schemeClr val="tx1"/>
                </a:solidFill>
                <a:ea typeface="ＭＳ Ｐゴシック" pitchFamily="34" charset="-128"/>
              </a:rPr>
              <a:t>Visible, usable increments</a:t>
            </a:r>
          </a:p>
          <a:p>
            <a:pPr eaLnBrk="1" hangingPunct="1"/>
            <a:endParaRPr lang="en-US">
              <a:solidFill>
                <a:schemeClr val="tx1"/>
              </a:solidFill>
              <a:ea typeface="ＭＳ Ｐゴシック" pitchFamily="34" charset="-128"/>
            </a:endParaRPr>
          </a:p>
          <a:p>
            <a:pPr eaLnBrk="1" hangingPunct="1"/>
            <a:r>
              <a:rPr lang="en-US">
                <a:solidFill>
                  <a:schemeClr val="tx1"/>
                </a:solidFill>
                <a:ea typeface="ＭＳ Ｐゴシック" pitchFamily="34" charset="-128"/>
              </a:rPr>
              <a:t>Time-boxed</a:t>
            </a:r>
          </a:p>
        </p:txBody>
      </p:sp>
    </p:spTree>
    <p:extLst>
      <p:ext uri="{BB962C8B-B14F-4D97-AF65-F5344CB8AC3E}">
        <p14:creationId xmlns:p14="http://schemas.microsoft.com/office/powerpoint/2010/main" val="1875615861"/>
      </p:ext>
    </p:extLst>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5" name="Slide Number Placeholder 3"/>
          <p:cNvSpPr>
            <a:spLocks noGrp="1"/>
          </p:cNvSpPr>
          <p:nvPr>
            <p:ph type="sldNum" sz="quarter" idx="12"/>
          </p:nvPr>
        </p:nvSpPr>
        <p:spPr>
          <a:noFill/>
        </p:spPr>
        <p:txBody>
          <a:bodyPr/>
          <a:lstStyle/>
          <a:p>
            <a:fld id="{D8F8ABD8-1BCE-4561-BBBD-0D7ADEF9FD68}" type="slidenum">
              <a:rPr lang="en-US" smtClean="0"/>
              <a:pPr/>
              <a:t>118</a:t>
            </a:fld>
            <a:endParaRPr lang="en-US"/>
          </a:p>
        </p:txBody>
      </p:sp>
      <p:sp>
        <p:nvSpPr>
          <p:cNvPr id="651266" name="Rectangle 2"/>
          <p:cNvSpPr>
            <a:spLocks noGrp="1" noChangeArrowheads="1"/>
          </p:cNvSpPr>
          <p:nvPr>
            <p:ph type="title" idx="4294967295"/>
          </p:nvPr>
        </p:nvSpPr>
        <p:spPr/>
        <p:txBody>
          <a:bodyPr lIns="92075" tIns="46038" rIns="92075" bIns="46038"/>
          <a:lstStyle/>
          <a:p>
            <a:pPr eaLnBrk="1" hangingPunct="1">
              <a:defRPr/>
            </a:pPr>
            <a:r>
              <a:rPr lang="en-US" b="0" i="1">
                <a:effectLst>
                  <a:outerShdw blurRad="38100" dist="38100" dir="2700000" algn="tl">
                    <a:srgbClr val="DDDDDD"/>
                  </a:outerShdw>
                </a:effectLst>
                <a:ea typeface="ＭＳ Ｐゴシック" charset="0"/>
                <a:cs typeface="ＭＳ Ｐゴシック" charset="0"/>
              </a:rPr>
              <a:t>Sprint Rules</a:t>
            </a:r>
            <a:endParaRPr lang="en-US" b="0">
              <a:effectLst>
                <a:outerShdw blurRad="38100" dist="38100" dir="2700000" algn="tl">
                  <a:srgbClr val="DDDDDD"/>
                </a:outerShdw>
              </a:effectLst>
              <a:ea typeface="ＭＳ Ｐゴシック" charset="0"/>
              <a:cs typeface="ＭＳ Ｐゴシック" charset="0"/>
            </a:endParaRPr>
          </a:p>
        </p:txBody>
      </p:sp>
      <p:sp>
        <p:nvSpPr>
          <p:cNvPr id="651267" name="Rectangle 3"/>
          <p:cNvSpPr>
            <a:spLocks noGrp="1" noChangeArrowheads="1"/>
          </p:cNvSpPr>
          <p:nvPr>
            <p:ph type="body" idx="4294967295"/>
          </p:nvPr>
        </p:nvSpPr>
        <p:spPr>
          <a:xfrm>
            <a:off x="871538" y="1377950"/>
            <a:ext cx="8056562" cy="3384550"/>
          </a:xfrm>
        </p:spPr>
        <p:txBody>
          <a:bodyPr lIns="91440" tIns="45720" rIns="91440" bIns="45720"/>
          <a:lstStyle/>
          <a:p>
            <a:pPr eaLnBrk="1" hangingPunct="1"/>
            <a:r>
              <a:rPr lang="en-US">
                <a:ea typeface="ＭＳ Ｐゴシック" pitchFamily="34" charset="-128"/>
              </a:rPr>
              <a:t>Total focus—no </a:t>
            </a:r>
            <a:r>
              <a:rPr lang="en-US" b="0" i="1">
                <a:ea typeface="ＭＳ Ｐゴシック" pitchFamily="34" charset="-128"/>
              </a:rPr>
              <a:t>unwanted</a:t>
            </a:r>
            <a:r>
              <a:rPr lang="en-US">
                <a:ea typeface="ＭＳ Ｐゴシック" pitchFamily="34" charset="-128"/>
              </a:rPr>
              <a:t> diversion</a:t>
            </a:r>
          </a:p>
          <a:p>
            <a:pPr eaLnBrk="1" hangingPunct="1"/>
            <a:endParaRPr lang="en-US">
              <a:ea typeface="ＭＳ Ｐゴシック" pitchFamily="34" charset="-128"/>
            </a:endParaRPr>
          </a:p>
          <a:p>
            <a:pPr eaLnBrk="1" hangingPunct="1"/>
            <a:r>
              <a:rPr lang="en-US">
                <a:ea typeface="ＭＳ Ｐゴシック" pitchFamily="34" charset="-128"/>
              </a:rPr>
              <a:t>NO interruptions/changes from the outside</a:t>
            </a:r>
          </a:p>
          <a:p>
            <a:pPr eaLnBrk="1" hangingPunct="1"/>
            <a:endParaRPr lang="en-US">
              <a:ea typeface="ＭＳ Ｐゴシック" pitchFamily="34" charset="-128"/>
            </a:endParaRPr>
          </a:p>
          <a:p>
            <a:pPr eaLnBrk="1" hangingPunct="1"/>
            <a:r>
              <a:rPr lang="en-US">
                <a:ea typeface="ＭＳ Ｐゴシック" pitchFamily="34" charset="-128"/>
              </a:rPr>
              <a:t>New work may be uncovered by the team</a:t>
            </a:r>
          </a:p>
          <a:p>
            <a:pPr eaLnBrk="1" hangingPunct="1"/>
            <a:endParaRPr lang="en-US">
              <a:ea typeface="ＭＳ Ｐゴシック" pitchFamily="34" charset="-128"/>
            </a:endParaRPr>
          </a:p>
          <a:p>
            <a:pPr eaLnBrk="1" hangingPunct="1"/>
            <a:r>
              <a:rPr lang="en-US">
                <a:ea typeface="ＭＳ Ｐゴシック" pitchFamily="34" charset="-128"/>
              </a:rPr>
              <a:t>Very XP-ish</a:t>
            </a:r>
          </a:p>
          <a:p>
            <a:pPr eaLnBrk="1" hangingPunct="1"/>
            <a:endParaRPr lang="en-US">
              <a:ea typeface="ＭＳ Ｐゴシック" pitchFamily="34" charset="-128"/>
            </a:endParaRPr>
          </a:p>
        </p:txBody>
      </p:sp>
    </p:spTree>
    <p:extLst>
      <p:ext uri="{BB962C8B-B14F-4D97-AF65-F5344CB8AC3E}">
        <p14:creationId xmlns:p14="http://schemas.microsoft.com/office/powerpoint/2010/main" val="127672995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1267">
                                            <p:txEl>
                                              <p:pRg st="0" end="0"/>
                                            </p:txEl>
                                          </p:spTgt>
                                        </p:tgtEl>
                                        <p:attrNameLst>
                                          <p:attrName>style.visibility</p:attrName>
                                        </p:attrNameLst>
                                      </p:cBhvr>
                                      <p:to>
                                        <p:strVal val="visible"/>
                                      </p:to>
                                    </p:set>
                                    <p:animEffect transition="in" filter="blinds(horizontal)">
                                      <p:cBhvr>
                                        <p:cTn id="7" dur="500"/>
                                        <p:tgtEl>
                                          <p:spTgt spid="651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1267">
                                            <p:txEl>
                                              <p:pRg st="2" end="2"/>
                                            </p:txEl>
                                          </p:spTgt>
                                        </p:tgtEl>
                                        <p:attrNameLst>
                                          <p:attrName>style.visibility</p:attrName>
                                        </p:attrNameLst>
                                      </p:cBhvr>
                                      <p:to>
                                        <p:strVal val="visible"/>
                                      </p:to>
                                    </p:set>
                                    <p:animEffect transition="in" filter="blinds(horizontal)">
                                      <p:cBhvr>
                                        <p:cTn id="12" dur="500"/>
                                        <p:tgtEl>
                                          <p:spTgt spid="65126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1267">
                                            <p:txEl>
                                              <p:pRg st="4" end="4"/>
                                            </p:txEl>
                                          </p:spTgt>
                                        </p:tgtEl>
                                        <p:attrNameLst>
                                          <p:attrName>style.visibility</p:attrName>
                                        </p:attrNameLst>
                                      </p:cBhvr>
                                      <p:to>
                                        <p:strVal val="visible"/>
                                      </p:to>
                                    </p:set>
                                    <p:animEffect transition="in" filter="blinds(horizontal)">
                                      <p:cBhvr>
                                        <p:cTn id="17" dur="500"/>
                                        <p:tgtEl>
                                          <p:spTgt spid="65126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51267">
                                            <p:txEl>
                                              <p:pRg st="6" end="6"/>
                                            </p:txEl>
                                          </p:spTgt>
                                        </p:tgtEl>
                                        <p:attrNameLst>
                                          <p:attrName>style.visibility</p:attrName>
                                        </p:attrNameLst>
                                      </p:cBhvr>
                                      <p:to>
                                        <p:strVal val="visible"/>
                                      </p:to>
                                    </p:set>
                                    <p:animEffect transition="in" filter="blinds(horizontal)">
                                      <p:cBhvr>
                                        <p:cTn id="22" dur="500"/>
                                        <p:tgtEl>
                                          <p:spTgt spid="6512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67"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3"/>
          <p:cNvSpPr>
            <a:spLocks noGrp="1"/>
          </p:cNvSpPr>
          <p:nvPr>
            <p:ph type="sldNum" sz="quarter" idx="12"/>
          </p:nvPr>
        </p:nvSpPr>
        <p:spPr>
          <a:noFill/>
        </p:spPr>
        <p:txBody>
          <a:bodyPr/>
          <a:lstStyle/>
          <a:p>
            <a:fld id="{F8157C1A-0F06-45D9-873F-C1209175796E}" type="slidenum">
              <a:rPr lang="en-US" smtClean="0"/>
              <a:pPr/>
              <a:t>119</a:t>
            </a:fld>
            <a:endParaRPr lang="en-US"/>
          </a:p>
        </p:txBody>
      </p:sp>
      <p:sp>
        <p:nvSpPr>
          <p:cNvPr id="653314" name="Rectangle 2"/>
          <p:cNvSpPr>
            <a:spLocks noGrp="1" noChangeArrowheads="1"/>
          </p:cNvSpPr>
          <p:nvPr>
            <p:ph type="title" idx="4294967295"/>
          </p:nvPr>
        </p:nvSpPr>
        <p:spPr>
          <a:xfrm>
            <a:off x="685800" y="152400"/>
            <a:ext cx="8534400" cy="762000"/>
          </a:xfrm>
        </p:spPr>
        <p:txBody>
          <a:bodyPr lIns="92075" tIns="46038" rIns="92075" bIns="46038"/>
          <a:lstStyle/>
          <a:p>
            <a:pPr eaLnBrk="1" hangingPunct="1">
              <a:defRPr/>
            </a:pPr>
            <a:r>
              <a:rPr lang="en-US" sz="3500" b="0" i="1">
                <a:effectLst>
                  <a:outerShdw blurRad="38100" dist="38100" dir="2700000" algn="tl">
                    <a:srgbClr val="DDDDDD"/>
                  </a:outerShdw>
                </a:effectLst>
                <a:ea typeface="ＭＳ Ｐゴシック" charset="0"/>
                <a:cs typeface="ＭＳ Ｐゴシック" charset="0"/>
              </a:rPr>
              <a:t>What Happens During a Sprint?</a:t>
            </a:r>
            <a:endParaRPr lang="en-US" sz="3500" b="0">
              <a:effectLst>
                <a:outerShdw blurRad="38100" dist="38100" dir="2700000" algn="tl">
                  <a:srgbClr val="DDDDDD"/>
                </a:outerShdw>
              </a:effectLst>
              <a:ea typeface="ＭＳ Ｐゴシック" charset="0"/>
              <a:cs typeface="ＭＳ Ｐゴシック" charset="0"/>
            </a:endParaRPr>
          </a:p>
        </p:txBody>
      </p:sp>
      <p:sp>
        <p:nvSpPr>
          <p:cNvPr id="653315" name="Rectangle 3"/>
          <p:cNvSpPr>
            <a:spLocks noGrp="1" noChangeArrowheads="1"/>
          </p:cNvSpPr>
          <p:nvPr>
            <p:ph type="body" idx="4294967295"/>
          </p:nvPr>
        </p:nvSpPr>
        <p:spPr>
          <a:xfrm>
            <a:off x="871538" y="1377950"/>
            <a:ext cx="7891462" cy="4413250"/>
          </a:xfrm>
        </p:spPr>
        <p:txBody>
          <a:bodyPr lIns="91440" tIns="45720" rIns="91440" bIns="45720"/>
          <a:lstStyle/>
          <a:p>
            <a:pPr eaLnBrk="1" hangingPunct="1"/>
            <a:r>
              <a:rPr lang="en-US" sz="2400">
                <a:ea typeface="ＭＳ Ｐゴシック" pitchFamily="34" charset="-128"/>
              </a:rPr>
              <a:t>Frequent, short Scrum Meetings</a:t>
            </a:r>
          </a:p>
          <a:p>
            <a:pPr eaLnBrk="1" hangingPunct="1"/>
            <a:endParaRPr lang="en-US" sz="2400">
              <a:ea typeface="ＭＳ Ｐゴシック" pitchFamily="34" charset="-128"/>
            </a:endParaRPr>
          </a:p>
          <a:p>
            <a:pPr eaLnBrk="1" hangingPunct="1"/>
            <a:r>
              <a:rPr lang="en-US" sz="2400">
                <a:ea typeface="ＭＳ Ｐゴシック" pitchFamily="34" charset="-128"/>
              </a:rPr>
              <a:t>Each team produces a visible, usable increment </a:t>
            </a:r>
          </a:p>
          <a:p>
            <a:pPr eaLnBrk="1" hangingPunct="1"/>
            <a:endParaRPr lang="en-US" sz="2400">
              <a:ea typeface="ＭＳ Ｐゴシック" pitchFamily="34" charset="-128"/>
            </a:endParaRPr>
          </a:p>
          <a:p>
            <a:pPr eaLnBrk="1" hangingPunct="1"/>
            <a:r>
              <a:rPr lang="en-US" sz="2400">
                <a:ea typeface="ＭＳ Ｐゴシック" pitchFamily="34" charset="-128"/>
              </a:rPr>
              <a:t>Each increment builds on prior increments</a:t>
            </a:r>
          </a:p>
          <a:p>
            <a:pPr eaLnBrk="1" hangingPunct="1"/>
            <a:endParaRPr lang="en-US" sz="2400">
              <a:ea typeface="ＭＳ Ｐゴシック" pitchFamily="34" charset="-128"/>
            </a:endParaRPr>
          </a:p>
          <a:p>
            <a:pPr eaLnBrk="1" hangingPunct="1"/>
            <a:r>
              <a:rPr lang="en-US" sz="2400">
                <a:ea typeface="ＭＳ Ｐゴシック" pitchFamily="34" charset="-128"/>
              </a:rPr>
              <a:t>Clearly defined deliverables and responsibilities</a:t>
            </a:r>
          </a:p>
          <a:p>
            <a:pPr eaLnBrk="1" hangingPunct="1"/>
            <a:endParaRPr lang="en-US" sz="2400">
              <a:ea typeface="ＭＳ Ｐゴシック" pitchFamily="34" charset="-128"/>
            </a:endParaRPr>
          </a:p>
          <a:p>
            <a:pPr eaLnBrk="1" hangingPunct="1"/>
            <a:r>
              <a:rPr lang="en-US" sz="2400">
                <a:ea typeface="ＭＳ Ｐゴシック" pitchFamily="34" charset="-128"/>
              </a:rPr>
              <a:t>Each team member buys into the assignment</a:t>
            </a:r>
          </a:p>
          <a:p>
            <a:pPr eaLnBrk="1" hangingPunct="1"/>
            <a:r>
              <a:rPr lang="en-US" sz="2400">
                <a:ea typeface="ＭＳ Ｐゴシック" pitchFamily="34" charset="-128"/>
              </a:rPr>
              <a:t>Benefits </a:t>
            </a:r>
          </a:p>
        </p:txBody>
      </p:sp>
    </p:spTree>
    <p:extLst>
      <p:ext uri="{BB962C8B-B14F-4D97-AF65-F5344CB8AC3E}">
        <p14:creationId xmlns:p14="http://schemas.microsoft.com/office/powerpoint/2010/main" val="394801008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3315">
                                            <p:txEl>
                                              <p:pRg st="0" end="0"/>
                                            </p:txEl>
                                          </p:spTgt>
                                        </p:tgtEl>
                                        <p:attrNameLst>
                                          <p:attrName>style.visibility</p:attrName>
                                        </p:attrNameLst>
                                      </p:cBhvr>
                                      <p:to>
                                        <p:strVal val="visible"/>
                                      </p:to>
                                    </p:set>
                                    <p:animEffect transition="in" filter="blinds(horizontal)">
                                      <p:cBhvr>
                                        <p:cTn id="7" dur="500"/>
                                        <p:tgtEl>
                                          <p:spTgt spid="653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3315">
                                            <p:txEl>
                                              <p:pRg st="2" end="2"/>
                                            </p:txEl>
                                          </p:spTgt>
                                        </p:tgtEl>
                                        <p:attrNameLst>
                                          <p:attrName>style.visibility</p:attrName>
                                        </p:attrNameLst>
                                      </p:cBhvr>
                                      <p:to>
                                        <p:strVal val="visible"/>
                                      </p:to>
                                    </p:set>
                                    <p:animEffect transition="in" filter="blinds(horizontal)">
                                      <p:cBhvr>
                                        <p:cTn id="12" dur="500"/>
                                        <p:tgtEl>
                                          <p:spTgt spid="6533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3315">
                                            <p:txEl>
                                              <p:pRg st="4" end="4"/>
                                            </p:txEl>
                                          </p:spTgt>
                                        </p:tgtEl>
                                        <p:attrNameLst>
                                          <p:attrName>style.visibility</p:attrName>
                                        </p:attrNameLst>
                                      </p:cBhvr>
                                      <p:to>
                                        <p:strVal val="visible"/>
                                      </p:to>
                                    </p:set>
                                    <p:animEffect transition="in" filter="blinds(horizontal)">
                                      <p:cBhvr>
                                        <p:cTn id="17" dur="500"/>
                                        <p:tgtEl>
                                          <p:spTgt spid="65331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53315">
                                            <p:txEl>
                                              <p:pRg st="6" end="6"/>
                                            </p:txEl>
                                          </p:spTgt>
                                        </p:tgtEl>
                                        <p:attrNameLst>
                                          <p:attrName>style.visibility</p:attrName>
                                        </p:attrNameLst>
                                      </p:cBhvr>
                                      <p:to>
                                        <p:strVal val="visible"/>
                                      </p:to>
                                    </p:set>
                                    <p:animEffect transition="in" filter="blinds(horizontal)">
                                      <p:cBhvr>
                                        <p:cTn id="22" dur="500"/>
                                        <p:tgtEl>
                                          <p:spTgt spid="653315">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53315">
                                            <p:txEl>
                                              <p:pRg st="8" end="8"/>
                                            </p:txEl>
                                          </p:spTgt>
                                        </p:tgtEl>
                                        <p:attrNameLst>
                                          <p:attrName>style.visibility</p:attrName>
                                        </p:attrNameLst>
                                      </p:cBhvr>
                                      <p:to>
                                        <p:strVal val="visible"/>
                                      </p:to>
                                    </p:set>
                                    <p:animEffect transition="in" filter="blinds(horizontal)">
                                      <p:cBhvr>
                                        <p:cTn id="27" dur="500"/>
                                        <p:tgtEl>
                                          <p:spTgt spid="653315">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53315">
                                            <p:txEl>
                                              <p:pRg st="9" end="9"/>
                                            </p:txEl>
                                          </p:spTgt>
                                        </p:tgtEl>
                                        <p:attrNameLst>
                                          <p:attrName>style.visibility</p:attrName>
                                        </p:attrNameLst>
                                      </p:cBhvr>
                                      <p:to>
                                        <p:strVal val="visible"/>
                                      </p:to>
                                    </p:set>
                                    <p:animEffect transition="in" filter="blinds(horizontal)">
                                      <p:cBhvr>
                                        <p:cTn id="32" dur="500"/>
                                        <p:tgtEl>
                                          <p:spTgt spid="6533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activities</a:t>
            </a:r>
          </a:p>
        </p:txBody>
      </p:sp>
      <p:sp>
        <p:nvSpPr>
          <p:cNvPr id="3" name="Content Placeholder 2"/>
          <p:cNvSpPr>
            <a:spLocks noGrp="1"/>
          </p:cNvSpPr>
          <p:nvPr>
            <p:ph idx="1"/>
          </p:nvPr>
        </p:nvSpPr>
        <p:spPr/>
        <p:txBody>
          <a:bodyPr/>
          <a:lstStyle/>
          <a:p>
            <a:r>
              <a:rPr lang="en-GB" i="1" dirty="0"/>
              <a:t>Architectural design,</a:t>
            </a:r>
            <a:r>
              <a:rPr lang="en-GB" dirty="0"/>
              <a:t> where you identify the overall structure of the system, the principal components (subsystems or modules), their relationships and how they are distributed.</a:t>
            </a:r>
          </a:p>
          <a:p>
            <a:r>
              <a:rPr lang="en-GB" i="1" dirty="0"/>
              <a:t>Database design, </a:t>
            </a:r>
            <a:r>
              <a:rPr lang="en-GB" dirty="0"/>
              <a:t>where you design the system data structures and how these are to be represented in a database. </a:t>
            </a:r>
          </a:p>
          <a:p>
            <a:r>
              <a:rPr lang="en-GB" i="1" dirty="0"/>
              <a:t>Interface design,</a:t>
            </a:r>
            <a:r>
              <a:rPr lang="en-GB" dirty="0"/>
              <a:t> where you define the interfaces between system components. </a:t>
            </a:r>
          </a:p>
          <a:p>
            <a:r>
              <a:rPr lang="en-GB" i="1" dirty="0"/>
              <a:t>Component selection and design, </a:t>
            </a:r>
            <a:r>
              <a:rPr lang="en-GB" dirty="0"/>
              <a:t>where you search for reusable components. If unavailable, you design how it will operate. </a:t>
            </a:r>
          </a:p>
          <a:p>
            <a:endParaRPr lang="en-US" dirty="0"/>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12</a:t>
            </a:fld>
            <a:endParaRPr lang="en-US"/>
          </a:p>
        </p:txBody>
      </p:sp>
    </p:spTree>
    <p:extLst>
      <p:ext uri="{BB962C8B-B14F-4D97-AF65-F5344CB8AC3E}">
        <p14:creationId xmlns:p14="http://schemas.microsoft.com/office/powerpoint/2010/main" val="4273665654"/>
      </p:ext>
    </p:extLst>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p:txBody>
          <a:bodyPr/>
          <a:lstStyle/>
          <a:p>
            <a:pPr eaLnBrk="1" hangingPunct="1">
              <a:defRPr/>
            </a:pPr>
            <a:r>
              <a:rPr lang="en-US">
                <a:ea typeface="ヒラギノ角ゴ Pro W3" charset="-128"/>
              </a:rPr>
              <a:t>No changes during a sprint</a:t>
            </a:r>
          </a:p>
        </p:txBody>
      </p:sp>
      <p:sp>
        <p:nvSpPr>
          <p:cNvPr id="71683" name="Rectangle 2"/>
          <p:cNvSpPr>
            <a:spLocks noGrp="1" noChangeArrowheads="1"/>
          </p:cNvSpPr>
          <p:nvPr>
            <p:ph type="body" idx="1"/>
          </p:nvPr>
        </p:nvSpPr>
        <p:spPr>
          <a:xfrm>
            <a:off x="307975" y="4868863"/>
            <a:ext cx="8515350" cy="1143000"/>
          </a:xfrm>
        </p:spPr>
        <p:txBody>
          <a:bodyPr/>
          <a:lstStyle/>
          <a:p>
            <a:pPr marL="628650" eaLnBrk="1" hangingPunct="1"/>
            <a:r>
              <a:rPr lang="en-US">
                <a:ea typeface="ヒラギノ角ゴ Pro W3" charset="-128"/>
              </a:rPr>
              <a:t>Plan sprint durations around how long you can commit to keeping change out of the sprint</a:t>
            </a:r>
          </a:p>
        </p:txBody>
      </p:sp>
      <p:grpSp>
        <p:nvGrpSpPr>
          <p:cNvPr id="2" name="Group 4"/>
          <p:cNvGrpSpPr>
            <a:grpSpLocks/>
          </p:cNvGrpSpPr>
          <p:nvPr/>
        </p:nvGrpSpPr>
        <p:grpSpPr bwMode="auto">
          <a:xfrm>
            <a:off x="2514600" y="1693863"/>
            <a:ext cx="3578225" cy="2754312"/>
            <a:chOff x="0" y="0"/>
            <a:chExt cx="2504" cy="1927"/>
          </a:xfrm>
        </p:grpSpPr>
        <p:pic>
          <p:nvPicPr>
            <p:cNvPr id="71689" name="Picture 5"/>
            <p:cNvPicPr>
              <a:picLocks noChangeArrowheads="1"/>
            </p:cNvPicPr>
            <p:nvPr/>
          </p:nvPicPr>
          <p:blipFill>
            <a:blip r:embed="rId3"/>
            <a:srcRect/>
            <a:stretch>
              <a:fillRect/>
            </a:stretch>
          </p:blipFill>
          <p:spPr bwMode="auto">
            <a:xfrm>
              <a:off x="0" y="0"/>
              <a:ext cx="2504" cy="1927"/>
            </a:xfrm>
            <a:prstGeom prst="rect">
              <a:avLst/>
            </a:prstGeom>
            <a:noFill/>
            <a:ln w="9525">
              <a:noFill/>
              <a:miter lim="800000"/>
              <a:headEnd/>
              <a:tailEnd/>
            </a:ln>
          </p:spPr>
        </p:pic>
        <p:sp>
          <p:nvSpPr>
            <p:cNvPr id="71690" name="Rectangle 6"/>
            <p:cNvSpPr>
              <a:spLocks/>
            </p:cNvSpPr>
            <p:nvPr/>
          </p:nvSpPr>
          <p:spPr bwMode="auto">
            <a:xfrm>
              <a:off x="224" y="254"/>
              <a:ext cx="2056" cy="1408"/>
            </a:xfrm>
            <a:prstGeom prst="rect">
              <a:avLst/>
            </a:prstGeom>
            <a:solidFill>
              <a:srgbClr val="FFFFFF"/>
            </a:solidFill>
            <a:ln w="9525">
              <a:solidFill>
                <a:schemeClr val="tx1"/>
              </a:solidFill>
              <a:miter lim="800000"/>
              <a:headEnd/>
              <a:tailEnd/>
            </a:ln>
          </p:spPr>
          <p:txBody>
            <a:bodyPr/>
            <a:lstStyle/>
            <a:p>
              <a:endParaRPr lang="en-GB"/>
            </a:p>
          </p:txBody>
        </p:sp>
      </p:grpSp>
      <p:grpSp>
        <p:nvGrpSpPr>
          <p:cNvPr id="3" name="Group 7"/>
          <p:cNvGrpSpPr>
            <a:grpSpLocks/>
          </p:cNvGrpSpPr>
          <p:nvPr/>
        </p:nvGrpSpPr>
        <p:grpSpPr bwMode="auto">
          <a:xfrm>
            <a:off x="3379788" y="2092325"/>
            <a:ext cx="1855787" cy="1954213"/>
            <a:chOff x="0" y="0"/>
            <a:chExt cx="1298" cy="1368"/>
          </a:xfrm>
        </p:grpSpPr>
        <p:pic>
          <p:nvPicPr>
            <p:cNvPr id="71687" name="Picture 8"/>
            <p:cNvPicPr>
              <a:picLocks noChangeAspect="1" noChangeArrowheads="1"/>
            </p:cNvPicPr>
            <p:nvPr/>
          </p:nvPicPr>
          <p:blipFill>
            <a:blip r:embed="rId4"/>
            <a:srcRect/>
            <a:stretch>
              <a:fillRect/>
            </a:stretch>
          </p:blipFill>
          <p:spPr bwMode="auto">
            <a:xfrm>
              <a:off x="0" y="279"/>
              <a:ext cx="1298" cy="1089"/>
            </a:xfrm>
            <a:prstGeom prst="rect">
              <a:avLst/>
            </a:prstGeom>
            <a:noFill/>
            <a:ln w="9525">
              <a:noFill/>
              <a:miter lim="800000"/>
              <a:headEnd/>
              <a:tailEnd/>
            </a:ln>
          </p:spPr>
        </p:pic>
        <p:pic>
          <p:nvPicPr>
            <p:cNvPr id="71688" name="Picture 9"/>
            <p:cNvPicPr>
              <a:picLocks noChangeAspect="1" noChangeArrowheads="1"/>
            </p:cNvPicPr>
            <p:nvPr/>
          </p:nvPicPr>
          <p:blipFill>
            <a:blip r:embed="rId5"/>
            <a:srcRect/>
            <a:stretch>
              <a:fillRect/>
            </a:stretch>
          </p:blipFill>
          <p:spPr bwMode="auto">
            <a:xfrm>
              <a:off x="98" y="0"/>
              <a:ext cx="623" cy="500"/>
            </a:xfrm>
            <a:prstGeom prst="rect">
              <a:avLst/>
            </a:prstGeom>
            <a:noFill/>
            <a:ln w="9525">
              <a:noFill/>
              <a:miter lim="800000"/>
              <a:headEnd/>
              <a:tailEnd/>
            </a:ln>
          </p:spPr>
        </p:pic>
      </p:grpSp>
      <p:sp>
        <p:nvSpPr>
          <p:cNvPr id="71686" name="AutoShape 16"/>
          <p:cNvSpPr>
            <a:spLocks noChangeArrowheads="1"/>
          </p:cNvSpPr>
          <p:nvPr/>
        </p:nvSpPr>
        <p:spPr bwMode="auto">
          <a:xfrm>
            <a:off x="1096963" y="1577975"/>
            <a:ext cx="1344612" cy="1003300"/>
          </a:xfrm>
          <a:prstGeom prst="lightningBolt">
            <a:avLst/>
          </a:prstGeom>
          <a:solidFill>
            <a:srgbClr val="99CCFF"/>
          </a:solidFill>
          <a:ln w="9525">
            <a:solidFill>
              <a:srgbClr val="006CD8"/>
            </a:solidFill>
            <a:miter lim="800000"/>
            <a:headEnd/>
            <a:tailEnd/>
          </a:ln>
        </p:spPr>
        <p:txBody>
          <a:bodyPr wrap="none" lIns="82296" tIns="41148" rIns="82296" bIns="41148" anchor="ctr"/>
          <a:lstStyle/>
          <a:p>
            <a:r>
              <a:rPr lang="en-US" sz="1800">
                <a:latin typeface="Tahoma" pitchFamily="34" charset="0"/>
              </a:rPr>
              <a:t>Change</a:t>
            </a:r>
          </a:p>
        </p:txBody>
      </p:sp>
      <p:sp>
        <p:nvSpPr>
          <p:cNvPr id="11" name="Slide Number Placeholder 10"/>
          <p:cNvSpPr>
            <a:spLocks noGrp="1"/>
          </p:cNvSpPr>
          <p:nvPr>
            <p:ph type="sldNum" sz="quarter" idx="12"/>
          </p:nvPr>
        </p:nvSpPr>
        <p:spPr/>
        <p:txBody>
          <a:bodyPr/>
          <a:lstStyle/>
          <a:p>
            <a:pPr>
              <a:defRPr/>
            </a:pPr>
            <a:fld id="{503383CF-C032-465B-9DEB-BED697CFAC7D}" type="slidenum">
              <a:rPr lang="en-US" smtClean="0"/>
              <a:pPr>
                <a:defRPr/>
              </a:pPr>
              <a:t>120</a:t>
            </a:fld>
            <a:endParaRPr lang="en-US" dirty="0"/>
          </a:p>
        </p:txBody>
      </p:sp>
    </p:spTree>
    <p:extLst>
      <p:ext uri="{BB962C8B-B14F-4D97-AF65-F5344CB8AC3E}">
        <p14:creationId xmlns:p14="http://schemas.microsoft.com/office/powerpoint/2010/main" val="3530531001"/>
      </p:ext>
    </p:extLst>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p:txBody>
          <a:bodyPr/>
          <a:lstStyle/>
          <a:p>
            <a:pPr eaLnBrk="1" hangingPunct="1">
              <a:defRPr/>
            </a:pPr>
            <a:r>
              <a:rPr lang="en-US">
                <a:ea typeface="ヒラギノ角ゴ Pro W3" charset="-128"/>
              </a:rPr>
              <a:t>The daily scrum</a:t>
            </a:r>
          </a:p>
        </p:txBody>
      </p:sp>
      <p:sp>
        <p:nvSpPr>
          <p:cNvPr id="72707" name="Rectangle 2"/>
          <p:cNvSpPr>
            <a:spLocks noGrp="1" noChangeArrowheads="1"/>
          </p:cNvSpPr>
          <p:nvPr>
            <p:ph type="body" idx="1"/>
          </p:nvPr>
        </p:nvSpPr>
        <p:spPr>
          <a:xfrm>
            <a:off x="307975" y="1439863"/>
            <a:ext cx="8515350" cy="4926012"/>
          </a:xfrm>
        </p:spPr>
        <p:txBody>
          <a:bodyPr/>
          <a:lstStyle/>
          <a:p>
            <a:pPr marL="628650" eaLnBrk="1" hangingPunct="1">
              <a:lnSpc>
                <a:spcPct val="80000"/>
              </a:lnSpc>
            </a:pPr>
            <a:r>
              <a:rPr lang="en-US">
                <a:ea typeface="ヒラギノ角ゴ Pro W3" charset="-128"/>
              </a:rPr>
              <a:t>Parameters</a:t>
            </a:r>
          </a:p>
          <a:p>
            <a:pPr marL="936625" lvl="1" eaLnBrk="1" hangingPunct="1">
              <a:lnSpc>
                <a:spcPct val="80000"/>
              </a:lnSpc>
              <a:spcBef>
                <a:spcPts val="1350"/>
              </a:spcBef>
            </a:pPr>
            <a:r>
              <a:rPr lang="en-US">
                <a:ea typeface="ヒラギノ角ゴ Pro W3" charset="-128"/>
              </a:rPr>
              <a:t>Daily</a:t>
            </a:r>
          </a:p>
          <a:p>
            <a:pPr marL="936625" lvl="1" eaLnBrk="1" hangingPunct="1">
              <a:lnSpc>
                <a:spcPct val="80000"/>
              </a:lnSpc>
              <a:spcBef>
                <a:spcPts val="1350"/>
              </a:spcBef>
            </a:pPr>
            <a:r>
              <a:rPr lang="en-US">
                <a:ea typeface="ヒラギノ角ゴ Pro W3" charset="-128"/>
              </a:rPr>
              <a:t>15-minutes</a:t>
            </a:r>
          </a:p>
          <a:p>
            <a:pPr marL="936625" lvl="1" eaLnBrk="1" hangingPunct="1">
              <a:lnSpc>
                <a:spcPct val="80000"/>
              </a:lnSpc>
              <a:spcBef>
                <a:spcPts val="1350"/>
              </a:spcBef>
            </a:pPr>
            <a:r>
              <a:rPr lang="en-US">
                <a:ea typeface="ヒラギノ角ゴ Pro W3" charset="-128"/>
              </a:rPr>
              <a:t>Stand-up</a:t>
            </a:r>
          </a:p>
          <a:p>
            <a:pPr marL="628650" eaLnBrk="1" hangingPunct="1">
              <a:lnSpc>
                <a:spcPct val="80000"/>
              </a:lnSpc>
              <a:spcBef>
                <a:spcPts val="1350"/>
              </a:spcBef>
            </a:pPr>
            <a:r>
              <a:rPr lang="en-US">
                <a:ea typeface="ヒラギノ角ゴ Pro W3" charset="-128"/>
              </a:rPr>
              <a:t>Not for problem solving</a:t>
            </a:r>
          </a:p>
          <a:p>
            <a:pPr marL="936625" lvl="1" eaLnBrk="1" hangingPunct="1">
              <a:lnSpc>
                <a:spcPct val="80000"/>
              </a:lnSpc>
              <a:spcBef>
                <a:spcPts val="1350"/>
              </a:spcBef>
            </a:pPr>
            <a:r>
              <a:rPr lang="en-US">
                <a:ea typeface="ヒラギノ角ゴ Pro W3" charset="-128"/>
              </a:rPr>
              <a:t>Whole world is invited</a:t>
            </a:r>
          </a:p>
          <a:p>
            <a:pPr marL="936625" lvl="1" eaLnBrk="1" hangingPunct="1">
              <a:lnSpc>
                <a:spcPct val="80000"/>
              </a:lnSpc>
              <a:spcBef>
                <a:spcPts val="1350"/>
              </a:spcBef>
            </a:pPr>
            <a:r>
              <a:rPr lang="en-US">
                <a:ea typeface="ヒラギノ角ゴ Pro W3" charset="-128"/>
              </a:rPr>
              <a:t>Only team members, ScrumMaster, product owner, can talk</a:t>
            </a:r>
          </a:p>
          <a:p>
            <a:pPr marL="628650" eaLnBrk="1" hangingPunct="1">
              <a:lnSpc>
                <a:spcPct val="80000"/>
              </a:lnSpc>
              <a:spcBef>
                <a:spcPts val="1350"/>
              </a:spcBef>
            </a:pPr>
            <a:r>
              <a:rPr lang="en-US">
                <a:ea typeface="ヒラギノ角ゴ Pro W3" charset="-128"/>
              </a:rPr>
              <a:t>Helps avoid other unnecessary meetings</a:t>
            </a:r>
          </a:p>
        </p:txBody>
      </p:sp>
      <p:pic>
        <p:nvPicPr>
          <p:cNvPr id="72708" name="Picture 3"/>
          <p:cNvPicPr>
            <a:picLocks noChangeAspect="1" noChangeArrowheads="1"/>
          </p:cNvPicPr>
          <p:nvPr/>
        </p:nvPicPr>
        <p:blipFill>
          <a:blip r:embed="rId3"/>
          <a:srcRect/>
          <a:stretch>
            <a:fillRect/>
          </a:stretch>
        </p:blipFill>
        <p:spPr bwMode="auto">
          <a:xfrm>
            <a:off x="5114925" y="1066800"/>
            <a:ext cx="3714750" cy="2782888"/>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503383CF-C032-465B-9DEB-BED697CFAC7D}" type="slidenum">
              <a:rPr lang="en-US" smtClean="0"/>
              <a:pPr>
                <a:defRPr/>
              </a:pPr>
              <a:t>121</a:t>
            </a:fld>
            <a:endParaRPr lang="en-US" dirty="0"/>
          </a:p>
        </p:txBody>
      </p:sp>
    </p:spTree>
    <p:extLst>
      <p:ext uri="{BB962C8B-B14F-4D97-AF65-F5344CB8AC3E}">
        <p14:creationId xmlns:p14="http://schemas.microsoft.com/office/powerpoint/2010/main" val="3865570540"/>
      </p:ext>
    </p:extLst>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307975" y="5178425"/>
            <a:ext cx="8515350" cy="1028700"/>
          </a:xfrm>
        </p:spPr>
        <p:txBody>
          <a:bodyPr/>
          <a:lstStyle/>
          <a:p>
            <a:pPr marL="628650" eaLnBrk="1" hangingPunct="1">
              <a:lnSpc>
                <a:spcPct val="70000"/>
              </a:lnSpc>
            </a:pPr>
            <a:r>
              <a:rPr lang="en-US">
                <a:ea typeface="ヒラギノ角ゴ Pro W3" charset="-128"/>
              </a:rPr>
              <a:t>These are </a:t>
            </a:r>
            <a:r>
              <a:rPr lang="en-US" i="1">
                <a:solidFill>
                  <a:srgbClr val="FF0000"/>
                </a:solidFill>
                <a:ea typeface="ヒラギノ角ゴ Pro W3" charset="-128"/>
              </a:rPr>
              <a:t>not</a:t>
            </a:r>
            <a:r>
              <a:rPr lang="en-US">
                <a:ea typeface="ヒラギノ角ゴ Pro W3" charset="-128"/>
              </a:rPr>
              <a:t> status for the ScrumMaster</a:t>
            </a:r>
          </a:p>
          <a:p>
            <a:pPr marL="936625" lvl="1" eaLnBrk="1" hangingPunct="1">
              <a:lnSpc>
                <a:spcPct val="70000"/>
              </a:lnSpc>
            </a:pPr>
            <a:r>
              <a:rPr lang="en-US">
                <a:ea typeface="ヒラギノ角ゴ Pro W3" charset="-128"/>
              </a:rPr>
              <a:t>They are commitments in front of peers</a:t>
            </a:r>
          </a:p>
        </p:txBody>
      </p:sp>
      <p:grpSp>
        <p:nvGrpSpPr>
          <p:cNvPr id="3" name="Group 3"/>
          <p:cNvGrpSpPr>
            <a:grpSpLocks/>
          </p:cNvGrpSpPr>
          <p:nvPr/>
        </p:nvGrpSpPr>
        <p:grpSpPr bwMode="auto">
          <a:xfrm>
            <a:off x="1508125" y="949325"/>
            <a:ext cx="6184900" cy="1371600"/>
            <a:chOff x="0" y="0"/>
            <a:chExt cx="4328" cy="960"/>
          </a:xfrm>
        </p:grpSpPr>
        <p:sp>
          <p:nvSpPr>
            <p:cNvPr id="2" name="AutoShape 4"/>
            <p:cNvSpPr>
              <a:spLocks/>
            </p:cNvSpPr>
            <p:nvPr/>
          </p:nvSpPr>
          <p:spPr bwMode="auto">
            <a:xfrm>
              <a:off x="0" y="312"/>
              <a:ext cx="4264" cy="648"/>
            </a:xfrm>
            <a:prstGeom prst="roundRect">
              <a:avLst>
                <a:gd name="adj" fmla="val 29630"/>
              </a:avLst>
            </a:prstGeom>
            <a:blipFill dpi="0" rotWithShape="0">
              <a:blip r:embed="rId3" cstate="print"/>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0" tIns="0" rIns="0" bIns="0" anchor="ctr"/>
            <a:lstStyle/>
            <a:p>
              <a:pPr algn="l">
                <a:tabLst>
                  <a:tab pos="958850" algn="l"/>
                </a:tabLst>
                <a:defRPr/>
              </a:pPr>
              <a:r>
                <a:rPr lang="en-US" sz="3200">
                  <a:solidFill>
                    <a:srgbClr val="FFFFFF"/>
                  </a:solidFill>
                  <a:latin typeface="Arial" charset="0"/>
                  <a:ea typeface="ＭＳ Ｐゴシック" charset="0"/>
                  <a:cs typeface="Arial" charset="0"/>
                  <a:sym typeface="Arial" charset="0"/>
                </a:rPr>
                <a:t>What did you do yesterday?</a:t>
              </a:r>
            </a:p>
          </p:txBody>
        </p:sp>
        <p:grpSp>
          <p:nvGrpSpPr>
            <p:cNvPr id="6" name="Group 5"/>
            <p:cNvGrpSpPr>
              <a:grpSpLocks/>
            </p:cNvGrpSpPr>
            <p:nvPr/>
          </p:nvGrpSpPr>
          <p:grpSpPr bwMode="auto">
            <a:xfrm>
              <a:off x="3728" y="0"/>
              <a:ext cx="600" cy="600"/>
              <a:chOff x="0" y="0"/>
              <a:chExt cx="600" cy="600"/>
            </a:xfrm>
          </p:grpSpPr>
          <p:pic>
            <p:nvPicPr>
              <p:cNvPr id="4" name="Picture 6"/>
              <p:cNvPicPr>
                <a:picLocks noChangeAspect="1" noChangeArrowheads="1"/>
              </p:cNvPicPr>
              <p:nvPr/>
            </p:nvPicPr>
            <p:blipFill>
              <a:blip r:embed="rId4"/>
              <a:srcRect/>
              <a:stretch>
                <a:fillRect/>
              </a:stretch>
            </p:blipFill>
            <p:spPr bwMode="auto">
              <a:xfrm>
                <a:off x="0" y="0"/>
                <a:ext cx="600" cy="600"/>
              </a:xfrm>
              <a:prstGeom prst="rect">
                <a:avLst/>
              </a:prstGeom>
              <a:noFill/>
              <a:ln w="9525">
                <a:noFill/>
                <a:miter lim="800000"/>
                <a:headEnd/>
                <a:tailEnd/>
              </a:ln>
              <a:effectLst>
                <a:outerShdw dist="101600" dir="2700000" algn="ctr" rotWithShape="0">
                  <a:schemeClr val="bg2">
                    <a:alpha val="79999"/>
                  </a:schemeClr>
                </a:outerShdw>
              </a:effectLst>
            </p:spPr>
          </p:pic>
          <p:sp>
            <p:nvSpPr>
              <p:cNvPr id="30727" name="Rectangle 7"/>
              <p:cNvSpPr>
                <a:spLocks/>
              </p:cNvSpPr>
              <p:nvPr/>
            </p:nvSpPr>
            <p:spPr bwMode="auto">
              <a:xfrm>
                <a:off x="123" y="40"/>
                <a:ext cx="332" cy="528"/>
              </a:xfrm>
              <a:prstGeom prst="rect">
                <a:avLst/>
              </a:prstGeom>
              <a:noFill/>
              <a:ln w="9525">
                <a:noFill/>
                <a:miter lim="800000"/>
                <a:headEnd/>
                <a:tailEnd/>
              </a:ln>
              <a:effectLst>
                <a:outerShdw dist="25399" dir="13500000" algn="ctr" rotWithShape="0">
                  <a:schemeClr val="bg2">
                    <a:alpha val="74997"/>
                  </a:schemeClr>
                </a:outerShdw>
              </a:effectLst>
            </p:spPr>
            <p:txBody>
              <a:bodyPr lIns="50800" tIns="50800" rIns="50800" bIns="50800"/>
              <a:lstStyle/>
              <a:p>
                <a:pPr>
                  <a:tabLst>
                    <a:tab pos="958850" algn="l"/>
                  </a:tabLst>
                  <a:defRPr/>
                </a:pPr>
                <a:r>
                  <a:rPr lang="en-US" sz="4500">
                    <a:solidFill>
                      <a:srgbClr val="FFFFFF"/>
                    </a:solidFill>
                    <a:latin typeface="Arial Rounded MT Bold" charset="0"/>
                    <a:ea typeface="ＭＳ Ｐゴシック" charset="0"/>
                    <a:cs typeface="Arial Rounded MT Bold" charset="0"/>
                    <a:sym typeface="Arial Rounded MT Bold" charset="0"/>
                  </a:rPr>
                  <a:t>1</a:t>
                </a:r>
              </a:p>
            </p:txBody>
          </p:sp>
        </p:grpSp>
      </p:grpSp>
      <p:grpSp>
        <p:nvGrpSpPr>
          <p:cNvPr id="7" name="Group 8"/>
          <p:cNvGrpSpPr>
            <a:grpSpLocks/>
          </p:cNvGrpSpPr>
          <p:nvPr/>
        </p:nvGrpSpPr>
        <p:grpSpPr bwMode="auto">
          <a:xfrm>
            <a:off x="1508125" y="2332038"/>
            <a:ext cx="6184900" cy="1371600"/>
            <a:chOff x="0" y="0"/>
            <a:chExt cx="4328" cy="960"/>
          </a:xfrm>
        </p:grpSpPr>
        <p:sp>
          <p:nvSpPr>
            <p:cNvPr id="30729" name="AutoShape 9"/>
            <p:cNvSpPr>
              <a:spLocks/>
            </p:cNvSpPr>
            <p:nvPr/>
          </p:nvSpPr>
          <p:spPr bwMode="auto">
            <a:xfrm>
              <a:off x="0" y="312"/>
              <a:ext cx="4264" cy="648"/>
            </a:xfrm>
            <a:prstGeom prst="roundRect">
              <a:avLst>
                <a:gd name="adj" fmla="val 29630"/>
              </a:avLst>
            </a:prstGeom>
            <a:blipFill dpi="0" rotWithShape="0">
              <a:blip r:embed="rId3" cstate="print"/>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0" tIns="0" rIns="0" bIns="0" anchor="ctr"/>
            <a:lstStyle/>
            <a:p>
              <a:pPr algn="l">
                <a:tabLst>
                  <a:tab pos="958850" algn="l"/>
                </a:tabLst>
                <a:defRPr/>
              </a:pPr>
              <a:r>
                <a:rPr lang="en-US" sz="3200">
                  <a:solidFill>
                    <a:srgbClr val="FFFFFF"/>
                  </a:solidFill>
                  <a:latin typeface="Arial" charset="0"/>
                  <a:ea typeface="ＭＳ Ｐゴシック" charset="0"/>
                  <a:cs typeface="Arial" charset="0"/>
                  <a:sym typeface="Arial" charset="0"/>
                </a:rPr>
                <a:t>What will you do today?</a:t>
              </a:r>
            </a:p>
          </p:txBody>
        </p:sp>
        <p:grpSp>
          <p:nvGrpSpPr>
            <p:cNvPr id="8" name="Group 10"/>
            <p:cNvGrpSpPr>
              <a:grpSpLocks/>
            </p:cNvGrpSpPr>
            <p:nvPr/>
          </p:nvGrpSpPr>
          <p:grpSpPr bwMode="auto">
            <a:xfrm>
              <a:off x="3728" y="0"/>
              <a:ext cx="600" cy="600"/>
              <a:chOff x="0" y="0"/>
              <a:chExt cx="600" cy="600"/>
            </a:xfrm>
          </p:grpSpPr>
          <p:pic>
            <p:nvPicPr>
              <p:cNvPr id="30731" name="Picture 11"/>
              <p:cNvPicPr>
                <a:picLocks noChangeAspect="1" noChangeArrowheads="1"/>
              </p:cNvPicPr>
              <p:nvPr/>
            </p:nvPicPr>
            <p:blipFill>
              <a:blip r:embed="rId4"/>
              <a:srcRect/>
              <a:stretch>
                <a:fillRect/>
              </a:stretch>
            </p:blipFill>
            <p:spPr bwMode="auto">
              <a:xfrm>
                <a:off x="0" y="0"/>
                <a:ext cx="600" cy="600"/>
              </a:xfrm>
              <a:prstGeom prst="rect">
                <a:avLst/>
              </a:prstGeom>
              <a:noFill/>
              <a:ln w="9525">
                <a:noFill/>
                <a:miter lim="800000"/>
                <a:headEnd/>
                <a:tailEnd/>
              </a:ln>
              <a:effectLst>
                <a:outerShdw dist="101600" dir="2700000" algn="ctr" rotWithShape="0">
                  <a:schemeClr val="bg2">
                    <a:alpha val="79999"/>
                  </a:schemeClr>
                </a:outerShdw>
              </a:effectLst>
            </p:spPr>
          </p:pic>
          <p:sp>
            <p:nvSpPr>
              <p:cNvPr id="5" name="Rectangle 12"/>
              <p:cNvSpPr>
                <a:spLocks/>
              </p:cNvSpPr>
              <p:nvPr/>
            </p:nvSpPr>
            <p:spPr bwMode="auto">
              <a:xfrm>
                <a:off x="123" y="40"/>
                <a:ext cx="332" cy="528"/>
              </a:xfrm>
              <a:prstGeom prst="rect">
                <a:avLst/>
              </a:prstGeom>
              <a:noFill/>
              <a:ln w="9525">
                <a:noFill/>
                <a:miter lim="800000"/>
                <a:headEnd/>
                <a:tailEnd/>
              </a:ln>
              <a:effectLst>
                <a:outerShdw dist="25399" dir="13500000" algn="ctr" rotWithShape="0">
                  <a:schemeClr val="bg2">
                    <a:alpha val="74997"/>
                  </a:schemeClr>
                </a:outerShdw>
              </a:effectLst>
            </p:spPr>
            <p:txBody>
              <a:bodyPr lIns="50800" tIns="50800" rIns="50800" bIns="50800"/>
              <a:lstStyle/>
              <a:p>
                <a:pPr>
                  <a:tabLst>
                    <a:tab pos="958850" algn="l"/>
                  </a:tabLst>
                  <a:defRPr/>
                </a:pPr>
                <a:r>
                  <a:rPr lang="en-US" sz="4500">
                    <a:solidFill>
                      <a:srgbClr val="FFFFFF"/>
                    </a:solidFill>
                    <a:latin typeface="Arial Rounded MT Bold" charset="0"/>
                    <a:ea typeface="ＭＳ Ｐゴシック" charset="0"/>
                    <a:cs typeface="Arial Rounded MT Bold" charset="0"/>
                    <a:sym typeface="Arial Rounded MT Bold" charset="0"/>
                  </a:rPr>
                  <a:t>2</a:t>
                </a:r>
              </a:p>
            </p:txBody>
          </p:sp>
        </p:grpSp>
      </p:grpSp>
      <p:grpSp>
        <p:nvGrpSpPr>
          <p:cNvPr id="9" name="Group 13"/>
          <p:cNvGrpSpPr>
            <a:grpSpLocks/>
          </p:cNvGrpSpPr>
          <p:nvPr/>
        </p:nvGrpSpPr>
        <p:grpSpPr bwMode="auto">
          <a:xfrm>
            <a:off x="1508125" y="3714750"/>
            <a:ext cx="6184900" cy="1371600"/>
            <a:chOff x="0" y="0"/>
            <a:chExt cx="4328" cy="960"/>
          </a:xfrm>
        </p:grpSpPr>
        <p:sp>
          <p:nvSpPr>
            <p:cNvPr id="30734" name="AutoShape 14"/>
            <p:cNvSpPr>
              <a:spLocks/>
            </p:cNvSpPr>
            <p:nvPr/>
          </p:nvSpPr>
          <p:spPr bwMode="auto">
            <a:xfrm>
              <a:off x="0" y="312"/>
              <a:ext cx="4264" cy="648"/>
            </a:xfrm>
            <a:prstGeom prst="roundRect">
              <a:avLst>
                <a:gd name="adj" fmla="val 29630"/>
              </a:avLst>
            </a:prstGeom>
            <a:blipFill dpi="0" rotWithShape="0">
              <a:blip r:embed="rId3" cstate="print"/>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0" tIns="0" rIns="0" bIns="0" anchor="ctr"/>
            <a:lstStyle/>
            <a:p>
              <a:pPr algn="l">
                <a:tabLst>
                  <a:tab pos="958850" algn="l"/>
                </a:tabLst>
                <a:defRPr/>
              </a:pPr>
              <a:r>
                <a:rPr lang="en-US" sz="3200">
                  <a:solidFill>
                    <a:srgbClr val="FFFFFF"/>
                  </a:solidFill>
                  <a:latin typeface="Arial" charset="0"/>
                  <a:ea typeface="ＭＳ Ｐゴシック" charset="0"/>
                  <a:cs typeface="Arial" charset="0"/>
                  <a:sym typeface="Arial" charset="0"/>
                </a:rPr>
                <a:t>Is anything in your way?</a:t>
              </a:r>
            </a:p>
          </p:txBody>
        </p:sp>
        <p:grpSp>
          <p:nvGrpSpPr>
            <p:cNvPr id="10" name="Group 15"/>
            <p:cNvGrpSpPr>
              <a:grpSpLocks/>
            </p:cNvGrpSpPr>
            <p:nvPr/>
          </p:nvGrpSpPr>
          <p:grpSpPr bwMode="auto">
            <a:xfrm>
              <a:off x="3728" y="0"/>
              <a:ext cx="600" cy="600"/>
              <a:chOff x="0" y="0"/>
              <a:chExt cx="600" cy="600"/>
            </a:xfrm>
          </p:grpSpPr>
          <p:pic>
            <p:nvPicPr>
              <p:cNvPr id="30736" name="Picture 16"/>
              <p:cNvPicPr>
                <a:picLocks noChangeAspect="1" noChangeArrowheads="1"/>
              </p:cNvPicPr>
              <p:nvPr/>
            </p:nvPicPr>
            <p:blipFill>
              <a:blip r:embed="rId4"/>
              <a:srcRect/>
              <a:stretch>
                <a:fillRect/>
              </a:stretch>
            </p:blipFill>
            <p:spPr bwMode="auto">
              <a:xfrm>
                <a:off x="0" y="0"/>
                <a:ext cx="600" cy="600"/>
              </a:xfrm>
              <a:prstGeom prst="rect">
                <a:avLst/>
              </a:prstGeom>
              <a:noFill/>
              <a:ln w="9525">
                <a:noFill/>
                <a:miter lim="800000"/>
                <a:headEnd/>
                <a:tailEnd/>
              </a:ln>
              <a:effectLst>
                <a:outerShdw dist="101600" dir="2700000" algn="ctr" rotWithShape="0">
                  <a:schemeClr val="bg2">
                    <a:alpha val="79999"/>
                  </a:schemeClr>
                </a:outerShdw>
              </a:effectLst>
            </p:spPr>
          </p:pic>
          <p:sp>
            <p:nvSpPr>
              <p:cNvPr id="30737" name="Rectangle 17"/>
              <p:cNvSpPr>
                <a:spLocks/>
              </p:cNvSpPr>
              <p:nvPr/>
            </p:nvSpPr>
            <p:spPr bwMode="auto">
              <a:xfrm>
                <a:off x="123" y="40"/>
                <a:ext cx="332" cy="528"/>
              </a:xfrm>
              <a:prstGeom prst="rect">
                <a:avLst/>
              </a:prstGeom>
              <a:noFill/>
              <a:ln w="9525">
                <a:noFill/>
                <a:miter lim="800000"/>
                <a:headEnd/>
                <a:tailEnd/>
              </a:ln>
              <a:effectLst>
                <a:outerShdw dist="25399" dir="13500000" algn="ctr" rotWithShape="0">
                  <a:schemeClr val="bg2">
                    <a:alpha val="74997"/>
                  </a:schemeClr>
                </a:outerShdw>
              </a:effectLst>
            </p:spPr>
            <p:txBody>
              <a:bodyPr lIns="50800" tIns="50800" rIns="50800" bIns="50800"/>
              <a:lstStyle/>
              <a:p>
                <a:pPr>
                  <a:tabLst>
                    <a:tab pos="958850" algn="l"/>
                  </a:tabLst>
                  <a:defRPr/>
                </a:pPr>
                <a:r>
                  <a:rPr lang="en-US" sz="4500">
                    <a:solidFill>
                      <a:srgbClr val="FFFFFF"/>
                    </a:solidFill>
                    <a:latin typeface="Arial Rounded MT Bold" charset="0"/>
                    <a:ea typeface="ＭＳ Ｐゴシック" charset="0"/>
                    <a:cs typeface="Arial Rounded MT Bold" charset="0"/>
                    <a:sym typeface="Arial Rounded MT Bold" charset="0"/>
                  </a:rPr>
                  <a:t>3</a:t>
                </a:r>
              </a:p>
            </p:txBody>
          </p:sp>
        </p:grpSp>
      </p:grpSp>
      <p:sp>
        <p:nvSpPr>
          <p:cNvPr id="19" name="Rectangle 2"/>
          <p:cNvSpPr>
            <a:spLocks noGrp="1" noChangeArrowheads="1"/>
          </p:cNvSpPr>
          <p:nvPr>
            <p:ph type="title" idx="4294967295"/>
          </p:nvPr>
        </p:nvSpPr>
        <p:spPr/>
        <p:txBody>
          <a:bodyPr lIns="92075" tIns="46038" rIns="92075" bIns="46038"/>
          <a:lstStyle/>
          <a:p>
            <a:pPr eaLnBrk="1" hangingPunct="1">
              <a:defRPr/>
            </a:pPr>
            <a:r>
              <a:rPr lang="en-US" b="0" i="1">
                <a:effectLst>
                  <a:outerShdw blurRad="38100" dist="38100" dir="2700000" algn="tl">
                    <a:srgbClr val="DDDDDD"/>
                  </a:outerShdw>
                </a:effectLst>
                <a:ea typeface="ＭＳ Ｐゴシック" charset="0"/>
                <a:cs typeface="ＭＳ Ｐゴシック" charset="0"/>
              </a:rPr>
              <a:t>Everyone answers 3 questions? </a:t>
            </a:r>
            <a:endParaRPr lang="en-US" b="0">
              <a:effectLst>
                <a:outerShdw blurRad="38100" dist="38100" dir="2700000" algn="tl">
                  <a:srgbClr val="DDDDDD"/>
                </a:outerShdw>
              </a:effectLst>
              <a:ea typeface="ＭＳ Ｐゴシック" charset="0"/>
              <a:cs typeface="ＭＳ Ｐゴシック" charset="0"/>
            </a:endParaRPr>
          </a:p>
        </p:txBody>
      </p:sp>
      <p:sp>
        <p:nvSpPr>
          <p:cNvPr id="20" name="Slide Number Placeholder 19"/>
          <p:cNvSpPr>
            <a:spLocks noGrp="1"/>
          </p:cNvSpPr>
          <p:nvPr>
            <p:ph type="sldNum" sz="quarter" idx="12"/>
          </p:nvPr>
        </p:nvSpPr>
        <p:spPr/>
        <p:txBody>
          <a:bodyPr/>
          <a:lstStyle/>
          <a:p>
            <a:pPr>
              <a:defRPr/>
            </a:pPr>
            <a:fld id="{503383CF-C032-465B-9DEB-BED697CFAC7D}" type="slidenum">
              <a:rPr lang="en-US" smtClean="0"/>
              <a:pPr>
                <a:defRPr/>
              </a:pPr>
              <a:t>122</a:t>
            </a:fld>
            <a:endParaRPr lang="en-US" dirty="0"/>
          </a:p>
        </p:txBody>
      </p:sp>
    </p:spTree>
    <p:extLst>
      <p:ext uri="{BB962C8B-B14F-4D97-AF65-F5344CB8AC3E}">
        <p14:creationId xmlns:p14="http://schemas.microsoft.com/office/powerpoint/2010/main" val="1904658284"/>
      </p:ext>
    </p:extLst>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3"/>
          <p:cNvSpPr>
            <a:spLocks noGrp="1"/>
          </p:cNvSpPr>
          <p:nvPr>
            <p:ph type="sldNum" sz="quarter" idx="12"/>
          </p:nvPr>
        </p:nvSpPr>
        <p:spPr>
          <a:noFill/>
        </p:spPr>
        <p:txBody>
          <a:bodyPr/>
          <a:lstStyle/>
          <a:p>
            <a:fld id="{D19F5216-838C-4D64-9B78-EE3CEED9E249}" type="slidenum">
              <a:rPr lang="en-US" smtClean="0"/>
              <a:pPr/>
              <a:t>123</a:t>
            </a:fld>
            <a:endParaRPr lang="en-US"/>
          </a:p>
        </p:txBody>
      </p:sp>
      <p:sp>
        <p:nvSpPr>
          <p:cNvPr id="660482" name="Rectangle 2"/>
          <p:cNvSpPr>
            <a:spLocks noGrp="1" noChangeArrowheads="1"/>
          </p:cNvSpPr>
          <p:nvPr>
            <p:ph type="title" idx="4294967295"/>
          </p:nvPr>
        </p:nvSpPr>
        <p:spPr/>
        <p:txBody>
          <a:bodyPr lIns="92075" tIns="46038" rIns="92075" bIns="46038"/>
          <a:lstStyle/>
          <a:p>
            <a:pPr eaLnBrk="1" hangingPunct="1">
              <a:defRPr/>
            </a:pPr>
            <a:r>
              <a:rPr lang="en-US" b="0" i="1">
                <a:effectLst>
                  <a:outerShdw blurRad="38100" dist="38100" dir="2700000" algn="tl">
                    <a:srgbClr val="DDDDDD"/>
                  </a:outerShdw>
                </a:effectLst>
                <a:ea typeface="ＭＳ Ｐゴシック" charset="0"/>
                <a:cs typeface="ＭＳ Ｐゴシック" charset="0"/>
              </a:rPr>
              <a:t>At the End of a Sprint?</a:t>
            </a:r>
            <a:endParaRPr lang="en-US" b="0">
              <a:effectLst>
                <a:outerShdw blurRad="38100" dist="38100" dir="2700000" algn="tl">
                  <a:srgbClr val="DDDDDD"/>
                </a:outerShdw>
              </a:effectLst>
              <a:ea typeface="ＭＳ Ｐゴシック" charset="0"/>
              <a:cs typeface="ＭＳ Ｐゴシック" charset="0"/>
            </a:endParaRPr>
          </a:p>
        </p:txBody>
      </p:sp>
      <p:sp>
        <p:nvSpPr>
          <p:cNvPr id="660483" name="Rectangle 3"/>
          <p:cNvSpPr>
            <a:spLocks noGrp="1" noChangeArrowheads="1"/>
          </p:cNvSpPr>
          <p:nvPr>
            <p:ph type="body" idx="4294967295"/>
          </p:nvPr>
        </p:nvSpPr>
        <p:spPr>
          <a:xfrm>
            <a:off x="927100" y="1187450"/>
            <a:ext cx="7924800" cy="3697288"/>
          </a:xfrm>
        </p:spPr>
        <p:txBody>
          <a:bodyPr lIns="91440" tIns="45720" rIns="91440" bIns="45720">
            <a:normAutofit fontScale="92500" lnSpcReduction="20000"/>
          </a:bodyPr>
          <a:lstStyle/>
          <a:p>
            <a:pPr eaLnBrk="1" hangingPunct="1">
              <a:lnSpc>
                <a:spcPct val="90000"/>
              </a:lnSpc>
            </a:pPr>
            <a:r>
              <a:rPr lang="en-US" sz="2400">
                <a:solidFill>
                  <a:schemeClr val="tx1"/>
                </a:solidFill>
                <a:ea typeface="ＭＳ Ｐゴシック" pitchFamily="34" charset="-128"/>
              </a:rPr>
              <a:t>Status meeting with all stakeholders. </a:t>
            </a:r>
          </a:p>
          <a:p>
            <a:pPr eaLnBrk="1" hangingPunct="1">
              <a:lnSpc>
                <a:spcPct val="90000"/>
              </a:lnSpc>
            </a:pPr>
            <a:r>
              <a:rPr lang="en-US" sz="2400">
                <a:solidFill>
                  <a:schemeClr val="tx1"/>
                </a:solidFill>
                <a:ea typeface="ＭＳ Ｐゴシック" pitchFamily="34" charset="-128"/>
              </a:rPr>
              <a:t>Increments are delivered.</a:t>
            </a:r>
          </a:p>
          <a:p>
            <a:pPr eaLnBrk="1" hangingPunct="1">
              <a:lnSpc>
                <a:spcPct val="90000"/>
              </a:lnSpc>
            </a:pPr>
            <a:r>
              <a:rPr lang="en-US" sz="2400">
                <a:solidFill>
                  <a:schemeClr val="tx1"/>
                </a:solidFill>
                <a:ea typeface="ＭＳ Ｐゴシック" pitchFamily="34" charset="-128"/>
              </a:rPr>
              <a:t>Surprises are reported.</a:t>
            </a:r>
          </a:p>
          <a:p>
            <a:pPr eaLnBrk="1" hangingPunct="1">
              <a:lnSpc>
                <a:spcPct val="90000"/>
              </a:lnSpc>
            </a:pPr>
            <a:r>
              <a:rPr lang="en-US" sz="2400">
                <a:solidFill>
                  <a:schemeClr val="tx1"/>
                </a:solidFill>
                <a:ea typeface="ＭＳ Ｐゴシック" pitchFamily="34" charset="-128"/>
              </a:rPr>
              <a:t>ANYTHING can be changed, work can be added, eliminated,  re-prioritized.</a:t>
            </a:r>
          </a:p>
          <a:p>
            <a:pPr eaLnBrk="1" hangingPunct="1">
              <a:lnSpc>
                <a:spcPct val="90000"/>
              </a:lnSpc>
            </a:pPr>
            <a:r>
              <a:rPr lang="en-US" sz="2400">
                <a:solidFill>
                  <a:schemeClr val="tx1"/>
                </a:solidFill>
                <a:ea typeface="ＭＳ Ｐゴシック" pitchFamily="34" charset="-128"/>
              </a:rPr>
              <a:t>New estimates and team assignments are made for the next Sprint.</a:t>
            </a:r>
          </a:p>
          <a:p>
            <a:pPr eaLnBrk="1" hangingPunct="1">
              <a:lnSpc>
                <a:spcPct val="90000"/>
              </a:lnSpc>
            </a:pPr>
            <a:r>
              <a:rPr lang="en-US" sz="2400">
                <a:solidFill>
                  <a:schemeClr val="tx1"/>
                </a:solidFill>
                <a:ea typeface="ＭＳ Ｐゴシック" pitchFamily="34" charset="-128"/>
              </a:rPr>
              <a:t>The project can be cancelled.</a:t>
            </a:r>
          </a:p>
          <a:p>
            <a:pPr eaLnBrk="1" hangingPunct="1">
              <a:lnSpc>
                <a:spcPct val="90000"/>
              </a:lnSpc>
              <a:buFontTx/>
              <a:buNone/>
            </a:pPr>
            <a:endParaRPr lang="en-US" sz="2400">
              <a:ea typeface="ＭＳ Ｐゴシック" pitchFamily="34" charset="-128"/>
            </a:endParaRPr>
          </a:p>
          <a:p>
            <a:pPr eaLnBrk="1" hangingPunct="1">
              <a:lnSpc>
                <a:spcPct val="90000"/>
              </a:lnSpc>
              <a:buFontTx/>
              <a:buNone/>
            </a:pPr>
            <a:r>
              <a:rPr lang="en-US" sz="2400">
                <a:ea typeface="ＭＳ Ｐゴシック" pitchFamily="34" charset="-128"/>
              </a:rPr>
              <a:t>	</a:t>
            </a:r>
            <a:r>
              <a:rPr lang="ja-JP" altLang="en-US" sz="2000" i="1">
                <a:solidFill>
                  <a:schemeClr val="hlink"/>
                </a:solidFill>
                <a:ea typeface="ＭＳ Ｐゴシック" pitchFamily="34" charset="-128"/>
              </a:rPr>
              <a:t>“</a:t>
            </a:r>
            <a:r>
              <a:rPr lang="en-US" altLang="ja-JP" sz="2000" b="0" i="1">
                <a:solidFill>
                  <a:schemeClr val="hlink"/>
                </a:solidFill>
                <a:ea typeface="ＭＳ Ｐゴシック" pitchFamily="34" charset="-128"/>
              </a:rPr>
              <a:t>Experience from earlier increments allows </a:t>
            </a:r>
            <a:r>
              <a:rPr lang="en-US" altLang="ja-JP" sz="2000" b="0" i="1">
                <a:solidFill>
                  <a:srgbClr val="0000CC"/>
                </a:solidFill>
                <a:ea typeface="ＭＳ Ｐゴシック" pitchFamily="34" charset="-128"/>
              </a:rPr>
              <a:t>better estimates and planning</a:t>
            </a:r>
            <a:r>
              <a:rPr lang="en-US" altLang="ja-JP" sz="2000" b="0" i="1">
                <a:solidFill>
                  <a:schemeClr val="hlink"/>
                </a:solidFill>
                <a:ea typeface="ＭＳ Ｐゴシック" pitchFamily="34" charset="-128"/>
              </a:rPr>
              <a:t> as project progresses. It's always </a:t>
            </a:r>
            <a:r>
              <a:rPr lang="en-US" altLang="ja-JP" sz="2000" b="0" i="1">
                <a:solidFill>
                  <a:srgbClr val="0000CC"/>
                </a:solidFill>
                <a:ea typeface="ＭＳ Ｐゴシック" pitchFamily="34" charset="-128"/>
              </a:rPr>
              <a:t>easier to estimate shorter development periods</a:t>
            </a:r>
            <a:r>
              <a:rPr lang="ja-JP" altLang="en-US" sz="2000" b="0" i="1">
                <a:solidFill>
                  <a:schemeClr val="hlink"/>
                </a:solidFill>
                <a:ea typeface="ＭＳ Ｐゴシック" pitchFamily="34" charset="-128"/>
              </a:rPr>
              <a:t>”</a:t>
            </a:r>
            <a:endParaRPr lang="en-US" sz="2000" b="0" i="1">
              <a:solidFill>
                <a:schemeClr val="hlink"/>
              </a:solidFill>
              <a:ea typeface="ＭＳ Ｐゴシック" pitchFamily="34" charset="-128"/>
            </a:endParaRPr>
          </a:p>
        </p:txBody>
      </p:sp>
    </p:spTree>
    <p:extLst>
      <p:ext uri="{BB962C8B-B14F-4D97-AF65-F5344CB8AC3E}">
        <p14:creationId xmlns:p14="http://schemas.microsoft.com/office/powerpoint/2010/main" val="28435784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0483">
                                            <p:txEl>
                                              <p:pRg st="0" end="0"/>
                                            </p:txEl>
                                          </p:spTgt>
                                        </p:tgtEl>
                                        <p:attrNameLst>
                                          <p:attrName>style.visibility</p:attrName>
                                        </p:attrNameLst>
                                      </p:cBhvr>
                                      <p:to>
                                        <p:strVal val="visible"/>
                                      </p:to>
                                    </p:set>
                                    <p:animEffect transition="in" filter="blinds(horizontal)">
                                      <p:cBhvr>
                                        <p:cTn id="7" dur="500"/>
                                        <p:tgtEl>
                                          <p:spTgt spid="66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0483">
                                            <p:txEl>
                                              <p:pRg st="1" end="1"/>
                                            </p:txEl>
                                          </p:spTgt>
                                        </p:tgtEl>
                                        <p:attrNameLst>
                                          <p:attrName>style.visibility</p:attrName>
                                        </p:attrNameLst>
                                      </p:cBhvr>
                                      <p:to>
                                        <p:strVal val="visible"/>
                                      </p:to>
                                    </p:set>
                                    <p:animEffect transition="in" filter="blinds(horizontal)">
                                      <p:cBhvr>
                                        <p:cTn id="12" dur="500"/>
                                        <p:tgtEl>
                                          <p:spTgt spid="6604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60483">
                                            <p:txEl>
                                              <p:pRg st="2" end="2"/>
                                            </p:txEl>
                                          </p:spTgt>
                                        </p:tgtEl>
                                        <p:attrNameLst>
                                          <p:attrName>style.visibility</p:attrName>
                                        </p:attrNameLst>
                                      </p:cBhvr>
                                      <p:to>
                                        <p:strVal val="visible"/>
                                      </p:to>
                                    </p:set>
                                    <p:animEffect transition="in" filter="blinds(horizontal)">
                                      <p:cBhvr>
                                        <p:cTn id="17" dur="500"/>
                                        <p:tgtEl>
                                          <p:spTgt spid="6604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60483">
                                            <p:txEl>
                                              <p:pRg st="3" end="3"/>
                                            </p:txEl>
                                          </p:spTgt>
                                        </p:tgtEl>
                                        <p:attrNameLst>
                                          <p:attrName>style.visibility</p:attrName>
                                        </p:attrNameLst>
                                      </p:cBhvr>
                                      <p:to>
                                        <p:strVal val="visible"/>
                                      </p:to>
                                    </p:set>
                                    <p:animEffect transition="in" filter="blinds(horizontal)">
                                      <p:cBhvr>
                                        <p:cTn id="22" dur="500"/>
                                        <p:tgtEl>
                                          <p:spTgt spid="6604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60483">
                                            <p:txEl>
                                              <p:pRg st="4" end="4"/>
                                            </p:txEl>
                                          </p:spTgt>
                                        </p:tgtEl>
                                        <p:attrNameLst>
                                          <p:attrName>style.visibility</p:attrName>
                                        </p:attrNameLst>
                                      </p:cBhvr>
                                      <p:to>
                                        <p:strVal val="visible"/>
                                      </p:to>
                                    </p:set>
                                    <p:animEffect transition="in" filter="blinds(horizontal)">
                                      <p:cBhvr>
                                        <p:cTn id="27" dur="500"/>
                                        <p:tgtEl>
                                          <p:spTgt spid="66048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60483">
                                            <p:txEl>
                                              <p:pRg st="5" end="5"/>
                                            </p:txEl>
                                          </p:spTgt>
                                        </p:tgtEl>
                                        <p:attrNameLst>
                                          <p:attrName>style.visibility</p:attrName>
                                        </p:attrNameLst>
                                      </p:cBhvr>
                                      <p:to>
                                        <p:strVal val="visible"/>
                                      </p:to>
                                    </p:set>
                                    <p:animEffect transition="in" filter="blinds(horizontal)">
                                      <p:cBhvr>
                                        <p:cTn id="32" dur="500"/>
                                        <p:tgtEl>
                                          <p:spTgt spid="66048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60483">
                                            <p:txEl>
                                              <p:pRg st="7" end="7"/>
                                            </p:txEl>
                                          </p:spTgt>
                                        </p:tgtEl>
                                        <p:attrNameLst>
                                          <p:attrName>style.visibility</p:attrName>
                                        </p:attrNameLst>
                                      </p:cBhvr>
                                      <p:to>
                                        <p:strVal val="visible"/>
                                      </p:to>
                                    </p:set>
                                    <p:animEffect transition="in" filter="blinds(horizontal)">
                                      <p:cBhvr>
                                        <p:cTn id="37" dur="500"/>
                                        <p:tgtEl>
                                          <p:spTgt spid="6604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p:txBody>
          <a:bodyPr/>
          <a:lstStyle/>
          <a:p>
            <a:pPr eaLnBrk="1" hangingPunct="1">
              <a:defRPr/>
            </a:pPr>
            <a:r>
              <a:rPr lang="en-US">
                <a:ea typeface="ヒラギノ角ゴ Pro W3" charset="-128"/>
              </a:rPr>
              <a:t>The sprint review</a:t>
            </a:r>
          </a:p>
        </p:txBody>
      </p:sp>
      <p:sp>
        <p:nvSpPr>
          <p:cNvPr id="76803" name="Rectangle 2"/>
          <p:cNvSpPr>
            <a:spLocks noGrp="1" noChangeArrowheads="1"/>
          </p:cNvSpPr>
          <p:nvPr>
            <p:ph type="body" idx="1"/>
          </p:nvPr>
        </p:nvSpPr>
        <p:spPr/>
        <p:txBody>
          <a:bodyPr/>
          <a:lstStyle/>
          <a:p>
            <a:pPr marL="628650" eaLnBrk="1" hangingPunct="1">
              <a:lnSpc>
                <a:spcPct val="80000"/>
              </a:lnSpc>
            </a:pPr>
            <a:r>
              <a:rPr lang="en-US">
                <a:ea typeface="ヒラギノ角ゴ Pro W3" charset="-128"/>
              </a:rPr>
              <a:t>Team presents what it accomplished during the sprint</a:t>
            </a:r>
          </a:p>
          <a:p>
            <a:pPr marL="628650" eaLnBrk="1" hangingPunct="1">
              <a:lnSpc>
                <a:spcPct val="80000"/>
              </a:lnSpc>
              <a:spcBef>
                <a:spcPts val="1350"/>
              </a:spcBef>
            </a:pPr>
            <a:r>
              <a:rPr lang="en-US">
                <a:ea typeface="ヒラギノ角ゴ Pro W3" charset="-128"/>
              </a:rPr>
              <a:t>Typically takes the form of a demo of new features or underlying architecture</a:t>
            </a:r>
          </a:p>
          <a:p>
            <a:pPr marL="628650" eaLnBrk="1" hangingPunct="1">
              <a:lnSpc>
                <a:spcPct val="80000"/>
              </a:lnSpc>
              <a:spcBef>
                <a:spcPts val="1350"/>
              </a:spcBef>
            </a:pPr>
            <a:r>
              <a:rPr lang="en-US">
                <a:ea typeface="ヒラギノ角ゴ Pro W3" charset="-128"/>
              </a:rPr>
              <a:t>Informal</a:t>
            </a:r>
          </a:p>
          <a:p>
            <a:pPr marL="936625" lvl="1" eaLnBrk="1" hangingPunct="1">
              <a:lnSpc>
                <a:spcPct val="80000"/>
              </a:lnSpc>
              <a:spcBef>
                <a:spcPts val="1350"/>
              </a:spcBef>
            </a:pPr>
            <a:r>
              <a:rPr lang="en-US">
                <a:ea typeface="ヒラギノ角ゴ Pro W3" charset="-128"/>
              </a:rPr>
              <a:t>2-hour prep time rule</a:t>
            </a:r>
          </a:p>
          <a:p>
            <a:pPr marL="936625" lvl="1" eaLnBrk="1" hangingPunct="1">
              <a:lnSpc>
                <a:spcPct val="80000"/>
              </a:lnSpc>
              <a:spcBef>
                <a:spcPts val="1350"/>
              </a:spcBef>
            </a:pPr>
            <a:r>
              <a:rPr lang="en-US">
                <a:ea typeface="ヒラギノ角ゴ Pro W3" charset="-128"/>
              </a:rPr>
              <a:t>No slides</a:t>
            </a:r>
          </a:p>
          <a:p>
            <a:pPr marL="628650" eaLnBrk="1" hangingPunct="1">
              <a:lnSpc>
                <a:spcPct val="80000"/>
              </a:lnSpc>
              <a:spcBef>
                <a:spcPts val="1350"/>
              </a:spcBef>
            </a:pPr>
            <a:r>
              <a:rPr lang="en-US">
                <a:ea typeface="ヒラギノ角ゴ Pro W3" charset="-128"/>
              </a:rPr>
              <a:t>Whole team participates</a:t>
            </a:r>
          </a:p>
          <a:p>
            <a:pPr marL="628650" eaLnBrk="1" hangingPunct="1">
              <a:lnSpc>
                <a:spcPct val="80000"/>
              </a:lnSpc>
              <a:spcBef>
                <a:spcPts val="1350"/>
              </a:spcBef>
            </a:pPr>
            <a:r>
              <a:rPr lang="en-US">
                <a:ea typeface="ヒラギノ角ゴ Pro W3" charset="-128"/>
              </a:rPr>
              <a:t>Invite the world</a:t>
            </a:r>
          </a:p>
        </p:txBody>
      </p:sp>
      <p:pic>
        <p:nvPicPr>
          <p:cNvPr id="76804" name="Picture 3"/>
          <p:cNvPicPr>
            <a:picLocks noChangeAspect="1" noChangeArrowheads="1"/>
          </p:cNvPicPr>
          <p:nvPr/>
        </p:nvPicPr>
        <p:blipFill>
          <a:blip r:embed="rId3"/>
          <a:srcRect/>
          <a:stretch>
            <a:fillRect/>
          </a:stretch>
        </p:blipFill>
        <p:spPr bwMode="auto">
          <a:xfrm>
            <a:off x="6378575" y="4686300"/>
            <a:ext cx="2508250" cy="1674813"/>
          </a:xfrm>
          <a:prstGeom prst="rect">
            <a:avLst/>
          </a:prstGeom>
          <a:noFill/>
          <a:ln w="9525">
            <a:noFill/>
            <a:miter lim="800000"/>
            <a:headEnd/>
            <a:tailEnd/>
          </a:ln>
        </p:spPr>
      </p:pic>
      <p:pic>
        <p:nvPicPr>
          <p:cNvPr id="76805" name="Picture 4"/>
          <p:cNvPicPr>
            <a:picLocks noChangeAspect="1" noChangeArrowheads="1"/>
          </p:cNvPicPr>
          <p:nvPr/>
        </p:nvPicPr>
        <p:blipFill>
          <a:blip r:embed="rId4"/>
          <a:srcRect/>
          <a:stretch>
            <a:fillRect/>
          </a:stretch>
        </p:blipFill>
        <p:spPr bwMode="auto">
          <a:xfrm>
            <a:off x="5064125" y="3200400"/>
            <a:ext cx="2508250" cy="1674813"/>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503383CF-C032-465B-9DEB-BED697CFAC7D}" type="slidenum">
              <a:rPr lang="en-US" smtClean="0"/>
              <a:pPr>
                <a:defRPr/>
              </a:pPr>
              <a:t>124</a:t>
            </a:fld>
            <a:endParaRPr lang="en-US" dirty="0"/>
          </a:p>
        </p:txBody>
      </p:sp>
    </p:spTree>
    <p:extLst>
      <p:ext uri="{BB962C8B-B14F-4D97-AF65-F5344CB8AC3E}">
        <p14:creationId xmlns:p14="http://schemas.microsoft.com/office/powerpoint/2010/main" val="2305037904"/>
      </p:ext>
    </p:extLst>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pPr eaLnBrk="1" hangingPunct="1">
              <a:defRPr/>
            </a:pPr>
            <a:r>
              <a:rPr lang="en-US">
                <a:ea typeface="ヒラギノ角ゴ Pro W3" charset="-128"/>
              </a:rPr>
              <a:t>Sprint retrospective</a:t>
            </a:r>
          </a:p>
        </p:txBody>
      </p:sp>
      <p:sp>
        <p:nvSpPr>
          <p:cNvPr id="77827" name="Rectangle 2"/>
          <p:cNvSpPr>
            <a:spLocks noGrp="1" noChangeArrowheads="1"/>
          </p:cNvSpPr>
          <p:nvPr>
            <p:ph type="body" idx="1"/>
          </p:nvPr>
        </p:nvSpPr>
        <p:spPr>
          <a:xfrm>
            <a:off x="307975" y="1439863"/>
            <a:ext cx="8515350" cy="4868862"/>
          </a:xfrm>
        </p:spPr>
        <p:txBody>
          <a:bodyPr/>
          <a:lstStyle/>
          <a:p>
            <a:pPr marL="628650" eaLnBrk="1" hangingPunct="1">
              <a:lnSpc>
                <a:spcPct val="80000"/>
              </a:lnSpc>
            </a:pPr>
            <a:r>
              <a:rPr lang="en-US">
                <a:ea typeface="ヒラギノ角ゴ Pro W3" charset="-128"/>
              </a:rPr>
              <a:t>Periodically take a look at what is and is not working</a:t>
            </a:r>
          </a:p>
          <a:p>
            <a:pPr marL="628650" eaLnBrk="1" hangingPunct="1">
              <a:lnSpc>
                <a:spcPct val="80000"/>
              </a:lnSpc>
              <a:spcBef>
                <a:spcPts val="1175"/>
              </a:spcBef>
            </a:pPr>
            <a:r>
              <a:rPr lang="en-US">
                <a:ea typeface="ヒラギノ角ゴ Pro W3" charset="-128"/>
              </a:rPr>
              <a:t>Typically 15–30 minutes</a:t>
            </a:r>
          </a:p>
          <a:p>
            <a:pPr marL="628650" eaLnBrk="1" hangingPunct="1">
              <a:lnSpc>
                <a:spcPct val="80000"/>
              </a:lnSpc>
              <a:spcBef>
                <a:spcPts val="1175"/>
              </a:spcBef>
            </a:pPr>
            <a:r>
              <a:rPr lang="en-US">
                <a:ea typeface="ヒラギノ角ゴ Pro W3" charset="-128"/>
              </a:rPr>
              <a:t>Done after every sprint</a:t>
            </a:r>
          </a:p>
          <a:p>
            <a:pPr marL="628650" eaLnBrk="1" hangingPunct="1">
              <a:lnSpc>
                <a:spcPct val="80000"/>
              </a:lnSpc>
              <a:spcBef>
                <a:spcPts val="1175"/>
              </a:spcBef>
            </a:pPr>
            <a:r>
              <a:rPr lang="en-US">
                <a:ea typeface="ヒラギノ角ゴ Pro W3" charset="-128"/>
              </a:rPr>
              <a:t>Whole team participates</a:t>
            </a:r>
          </a:p>
          <a:p>
            <a:pPr marL="936625" lvl="1" eaLnBrk="1" hangingPunct="1">
              <a:lnSpc>
                <a:spcPct val="80000"/>
              </a:lnSpc>
              <a:spcBef>
                <a:spcPts val="1175"/>
              </a:spcBef>
            </a:pPr>
            <a:r>
              <a:rPr lang="en-US">
                <a:ea typeface="ヒラギノ角ゴ Pro W3" charset="-128"/>
              </a:rPr>
              <a:t>ScrumMaster</a:t>
            </a:r>
          </a:p>
          <a:p>
            <a:pPr marL="936625" lvl="1" eaLnBrk="1" hangingPunct="1">
              <a:lnSpc>
                <a:spcPct val="80000"/>
              </a:lnSpc>
              <a:spcBef>
                <a:spcPts val="1175"/>
              </a:spcBef>
            </a:pPr>
            <a:r>
              <a:rPr lang="en-US">
                <a:ea typeface="ヒラギノ角ゴ Pro W3" charset="-128"/>
              </a:rPr>
              <a:t>Product owner</a:t>
            </a:r>
          </a:p>
          <a:p>
            <a:pPr marL="936625" lvl="1" eaLnBrk="1" hangingPunct="1">
              <a:lnSpc>
                <a:spcPct val="80000"/>
              </a:lnSpc>
              <a:spcBef>
                <a:spcPts val="1175"/>
              </a:spcBef>
            </a:pPr>
            <a:r>
              <a:rPr lang="en-US">
                <a:ea typeface="ヒラギノ角ゴ Pro W3" charset="-128"/>
              </a:rPr>
              <a:t>Team</a:t>
            </a:r>
          </a:p>
          <a:p>
            <a:pPr marL="936625" lvl="1" eaLnBrk="1" hangingPunct="1">
              <a:lnSpc>
                <a:spcPct val="80000"/>
              </a:lnSpc>
              <a:spcBef>
                <a:spcPts val="1175"/>
              </a:spcBef>
            </a:pPr>
            <a:r>
              <a:rPr lang="en-US">
                <a:ea typeface="ヒラギノ角ゴ Pro W3" charset="-128"/>
              </a:rPr>
              <a:t>Possibly customers and others</a:t>
            </a:r>
          </a:p>
        </p:txBody>
      </p:sp>
      <p:sp>
        <p:nvSpPr>
          <p:cNvPr id="4" name="Slide Number Placeholder 3"/>
          <p:cNvSpPr>
            <a:spLocks noGrp="1"/>
          </p:cNvSpPr>
          <p:nvPr>
            <p:ph type="sldNum" sz="quarter" idx="12"/>
          </p:nvPr>
        </p:nvSpPr>
        <p:spPr/>
        <p:txBody>
          <a:bodyPr/>
          <a:lstStyle/>
          <a:p>
            <a:pPr>
              <a:defRPr/>
            </a:pPr>
            <a:fld id="{503383CF-C032-465B-9DEB-BED697CFAC7D}" type="slidenum">
              <a:rPr lang="en-US" smtClean="0"/>
              <a:pPr>
                <a:defRPr/>
              </a:pPr>
              <a:t>125</a:t>
            </a:fld>
            <a:endParaRPr lang="en-US" dirty="0"/>
          </a:p>
        </p:txBody>
      </p:sp>
    </p:spTree>
    <p:extLst>
      <p:ext uri="{BB962C8B-B14F-4D97-AF65-F5344CB8AC3E}">
        <p14:creationId xmlns:p14="http://schemas.microsoft.com/office/powerpoint/2010/main" val="1905830046"/>
      </p:ext>
    </p:extLst>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307975" y="0"/>
            <a:ext cx="8515350" cy="1577975"/>
          </a:xfrm>
        </p:spPr>
        <p:txBody>
          <a:bodyPr anchor="t"/>
          <a:lstStyle/>
          <a:p>
            <a:pPr eaLnBrk="1" hangingPunct="1">
              <a:lnSpc>
                <a:spcPct val="70000"/>
              </a:lnSpc>
              <a:defRPr/>
            </a:pPr>
            <a:r>
              <a:rPr lang="en-US">
                <a:ea typeface="ヒラギノ角ゴ Pro W3" charset="-128"/>
              </a:rPr>
              <a:t>Sequential vs. overlapping development</a:t>
            </a:r>
          </a:p>
        </p:txBody>
      </p:sp>
      <p:pic>
        <p:nvPicPr>
          <p:cNvPr id="78851" name="Picture 2"/>
          <p:cNvPicPr>
            <a:picLocks noChangeAspect="1" noChangeArrowheads="1"/>
          </p:cNvPicPr>
          <p:nvPr/>
        </p:nvPicPr>
        <p:blipFill>
          <a:blip r:embed="rId3"/>
          <a:srcRect/>
          <a:stretch>
            <a:fillRect/>
          </a:stretch>
        </p:blipFill>
        <p:spPr bwMode="auto">
          <a:xfrm>
            <a:off x="1839913" y="4949825"/>
            <a:ext cx="5629275" cy="896938"/>
          </a:xfrm>
          <a:prstGeom prst="rect">
            <a:avLst/>
          </a:prstGeom>
          <a:noFill/>
          <a:ln w="9525">
            <a:noFill/>
            <a:miter lim="800000"/>
            <a:headEnd/>
            <a:tailEnd/>
          </a:ln>
        </p:spPr>
      </p:pic>
      <p:sp>
        <p:nvSpPr>
          <p:cNvPr id="78852" name="Line 3"/>
          <p:cNvSpPr>
            <a:spLocks noChangeShapeType="1"/>
          </p:cNvSpPr>
          <p:nvPr/>
        </p:nvSpPr>
        <p:spPr bwMode="auto">
          <a:xfrm>
            <a:off x="1371600" y="2571750"/>
            <a:ext cx="6583363" cy="0"/>
          </a:xfrm>
          <a:prstGeom prst="line">
            <a:avLst/>
          </a:prstGeom>
          <a:noFill/>
          <a:ln w="63500">
            <a:solidFill>
              <a:schemeClr val="tx1"/>
            </a:solidFill>
            <a:round/>
            <a:headEnd/>
            <a:tailEnd/>
          </a:ln>
        </p:spPr>
        <p:txBody>
          <a:bodyPr lIns="82296" tIns="41148" rIns="82296" bIns="41148"/>
          <a:lstStyle/>
          <a:p>
            <a:endParaRPr lang="en-US"/>
          </a:p>
        </p:txBody>
      </p:sp>
      <p:sp>
        <p:nvSpPr>
          <p:cNvPr id="78853" name="Line 4"/>
          <p:cNvSpPr>
            <a:spLocks noChangeShapeType="1"/>
          </p:cNvSpPr>
          <p:nvPr/>
        </p:nvSpPr>
        <p:spPr bwMode="auto">
          <a:xfrm>
            <a:off x="1393825" y="5794375"/>
            <a:ext cx="6584950" cy="0"/>
          </a:xfrm>
          <a:prstGeom prst="line">
            <a:avLst/>
          </a:prstGeom>
          <a:noFill/>
          <a:ln w="63500">
            <a:solidFill>
              <a:schemeClr val="tx1"/>
            </a:solidFill>
            <a:round/>
            <a:headEnd/>
            <a:tailEnd/>
          </a:ln>
        </p:spPr>
        <p:txBody>
          <a:bodyPr lIns="82296" tIns="41148" rIns="82296" bIns="41148"/>
          <a:lstStyle/>
          <a:p>
            <a:endParaRPr lang="en-US"/>
          </a:p>
        </p:txBody>
      </p:sp>
      <p:sp>
        <p:nvSpPr>
          <p:cNvPr id="78854" name="Rectangle 5"/>
          <p:cNvSpPr>
            <a:spLocks/>
          </p:cNvSpPr>
          <p:nvPr/>
        </p:nvSpPr>
        <p:spPr bwMode="auto">
          <a:xfrm>
            <a:off x="858838" y="6108700"/>
            <a:ext cx="4537075" cy="446088"/>
          </a:xfrm>
          <a:prstGeom prst="rect">
            <a:avLst/>
          </a:prstGeom>
          <a:noFill/>
          <a:ln w="9525">
            <a:noFill/>
            <a:miter lim="800000"/>
            <a:headEnd/>
            <a:tailEnd/>
          </a:ln>
        </p:spPr>
        <p:txBody>
          <a:bodyPr lIns="0" tIns="0" rIns="0" bIns="0" anchor="ctr"/>
          <a:lstStyle/>
          <a:p>
            <a:pPr algn="l"/>
            <a:r>
              <a:rPr lang="en-US" sz="1300"/>
              <a:t>Source: </a:t>
            </a:r>
            <a:r>
              <a:rPr lang="ja-JP" altLang="en-US" sz="1300"/>
              <a:t>“</a:t>
            </a:r>
            <a:r>
              <a:rPr lang="en-US" altLang="ja-JP" sz="1300"/>
              <a:t>The New New Product Development Game</a:t>
            </a:r>
            <a:r>
              <a:rPr lang="ja-JP" altLang="en-US" sz="1300"/>
              <a:t>”</a:t>
            </a:r>
            <a:r>
              <a:rPr lang="en-US" altLang="ja-JP" sz="1300"/>
              <a:t> by Takeuchi and Nonaka. </a:t>
            </a:r>
            <a:r>
              <a:rPr lang="en-US" altLang="ja-JP" sz="1300" i="1"/>
              <a:t>Harvard Business Review,</a:t>
            </a:r>
            <a:r>
              <a:rPr lang="en-US" altLang="ja-JP" sz="1300"/>
              <a:t> January 1986.</a:t>
            </a:r>
            <a:endParaRPr lang="en-US" sz="1300"/>
          </a:p>
        </p:txBody>
      </p:sp>
      <p:sp>
        <p:nvSpPr>
          <p:cNvPr id="19462" name="AutoShape 6"/>
          <p:cNvSpPr>
            <a:spLocks/>
          </p:cNvSpPr>
          <p:nvPr/>
        </p:nvSpPr>
        <p:spPr bwMode="auto">
          <a:xfrm>
            <a:off x="1165225" y="2846388"/>
            <a:ext cx="3727450" cy="1108075"/>
          </a:xfrm>
          <a:prstGeom prst="roundRect">
            <a:avLst>
              <a:gd name="adj" fmla="val 24741"/>
            </a:avLst>
          </a:prstGeom>
          <a:blipFill dpi="0" rotWithShape="0">
            <a:blip r:embed="rId4" cstate="print"/>
            <a:srcRect/>
            <a:tile tx="0" ty="0" sx="100000" sy="100000" flip="none" algn="tl"/>
          </a:blip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defRPr/>
            </a:pPr>
            <a:endParaRPr lang="en-GB">
              <a:latin typeface="Arial" charset="0"/>
              <a:ea typeface="ＭＳ Ｐゴシック" charset="0"/>
              <a:cs typeface="ＭＳ Ｐゴシック" charset="0"/>
            </a:endParaRPr>
          </a:p>
        </p:txBody>
      </p:sp>
      <p:sp>
        <p:nvSpPr>
          <p:cNvPr id="19463" name="AutoShape 7"/>
          <p:cNvSpPr>
            <a:spLocks/>
          </p:cNvSpPr>
          <p:nvPr/>
        </p:nvSpPr>
        <p:spPr bwMode="auto">
          <a:xfrm>
            <a:off x="4503738" y="3668713"/>
            <a:ext cx="3725862" cy="1109662"/>
          </a:xfrm>
          <a:prstGeom prst="roundRect">
            <a:avLst>
              <a:gd name="adj" fmla="val 24741"/>
            </a:avLst>
          </a:prstGeom>
          <a:blipFill dpi="0" rotWithShape="0">
            <a:blip r:embed="rId5" cstate="print"/>
            <a:srcRect/>
            <a:tile tx="0" ty="0" sx="100000" sy="100000" flip="none" algn="tl"/>
          </a:blipFill>
          <a:ln w="25400">
            <a:solidFill>
              <a:srgbClr val="00531C"/>
            </a:solidFill>
            <a:round/>
            <a:headEnd/>
            <a:tailEnd/>
          </a:ln>
          <a:effectLst>
            <a:outerShdw dist="63500" dir="2700000" algn="ctr" rotWithShape="0">
              <a:schemeClr val="bg2">
                <a:alpha val="29999"/>
              </a:schemeClr>
            </a:outerShdw>
          </a:effectLst>
        </p:spPr>
        <p:txBody>
          <a:bodyPr lIns="82296" tIns="41148" rIns="82296" bIns="41148"/>
          <a:lstStyle/>
          <a:p>
            <a:pPr>
              <a:defRPr/>
            </a:pPr>
            <a:endParaRPr lang="en-GB">
              <a:latin typeface="Arial" charset="0"/>
              <a:ea typeface="ＭＳ Ｐゴシック" charset="0"/>
              <a:cs typeface="ＭＳ Ｐゴシック" charset="0"/>
            </a:endParaRPr>
          </a:p>
        </p:txBody>
      </p:sp>
      <p:sp>
        <p:nvSpPr>
          <p:cNvPr id="78857" name="Rectangle 8"/>
          <p:cNvSpPr>
            <a:spLocks/>
          </p:cNvSpPr>
          <p:nvPr/>
        </p:nvSpPr>
        <p:spPr bwMode="auto">
          <a:xfrm>
            <a:off x="1279525" y="2960688"/>
            <a:ext cx="3486150" cy="890587"/>
          </a:xfrm>
          <a:prstGeom prst="rect">
            <a:avLst/>
          </a:prstGeom>
          <a:noFill/>
          <a:ln w="9525">
            <a:noFill/>
            <a:miter lim="800000"/>
            <a:headEnd/>
            <a:tailEnd/>
          </a:ln>
        </p:spPr>
        <p:txBody>
          <a:bodyPr lIns="45720" rIns="45720"/>
          <a:lstStyle/>
          <a:p>
            <a:pPr algn="l">
              <a:tabLst>
                <a:tab pos="958850" algn="l"/>
              </a:tabLst>
            </a:pPr>
            <a:r>
              <a:rPr lang="en-US" sz="2700" dirty="0">
                <a:solidFill>
                  <a:srgbClr val="FFFFFF"/>
                </a:solidFill>
              </a:rPr>
              <a:t>Rather than doing all of one thing at a time...</a:t>
            </a:r>
          </a:p>
        </p:txBody>
      </p:sp>
      <p:sp>
        <p:nvSpPr>
          <p:cNvPr id="78858" name="Rectangle 9"/>
          <p:cNvSpPr>
            <a:spLocks/>
          </p:cNvSpPr>
          <p:nvPr/>
        </p:nvSpPr>
        <p:spPr bwMode="auto">
          <a:xfrm>
            <a:off x="4549775" y="3783013"/>
            <a:ext cx="3622675" cy="892175"/>
          </a:xfrm>
          <a:prstGeom prst="rect">
            <a:avLst/>
          </a:prstGeom>
          <a:noFill/>
          <a:ln w="9525">
            <a:noFill/>
            <a:miter lim="800000"/>
            <a:headEnd/>
            <a:tailEnd/>
          </a:ln>
        </p:spPr>
        <p:txBody>
          <a:bodyPr lIns="45720" rIns="45720"/>
          <a:lstStyle/>
          <a:p>
            <a:pPr algn="l">
              <a:tabLst>
                <a:tab pos="958850" algn="l"/>
              </a:tabLst>
            </a:pPr>
            <a:r>
              <a:rPr lang="en-US" sz="2700">
                <a:solidFill>
                  <a:srgbClr val="FFFFFF"/>
                </a:solidFill>
              </a:rPr>
              <a:t>...Scrum teams do a little of everything all the time</a:t>
            </a:r>
          </a:p>
        </p:txBody>
      </p:sp>
      <p:sp>
        <p:nvSpPr>
          <p:cNvPr id="78859" name="Rectangle 10"/>
          <p:cNvSpPr>
            <a:spLocks/>
          </p:cNvSpPr>
          <p:nvPr/>
        </p:nvSpPr>
        <p:spPr bwMode="auto">
          <a:xfrm>
            <a:off x="663575" y="1760538"/>
            <a:ext cx="1771650" cy="536575"/>
          </a:xfrm>
          <a:prstGeom prst="rect">
            <a:avLst/>
          </a:prstGeom>
          <a:solidFill>
            <a:schemeClr val="accent1"/>
          </a:solidFill>
          <a:ln w="25400">
            <a:solidFill>
              <a:schemeClr val="tx1"/>
            </a:solidFill>
            <a:miter lim="800000"/>
            <a:headEnd/>
            <a:tailEnd/>
          </a:ln>
        </p:spPr>
        <p:txBody>
          <a:bodyPr lIns="0" tIns="0" rIns="0" bIns="0" anchor="ctr"/>
          <a:lstStyle/>
          <a:p>
            <a:r>
              <a:rPr lang="en-US" sz="2300">
                <a:solidFill>
                  <a:srgbClr val="FFFFFF"/>
                </a:solidFill>
              </a:rPr>
              <a:t>Requirements</a:t>
            </a:r>
          </a:p>
        </p:txBody>
      </p:sp>
      <p:sp>
        <p:nvSpPr>
          <p:cNvPr id="78860" name="Rectangle 11"/>
          <p:cNvSpPr>
            <a:spLocks/>
          </p:cNvSpPr>
          <p:nvPr/>
        </p:nvSpPr>
        <p:spPr bwMode="auto">
          <a:xfrm>
            <a:off x="2606675" y="1760538"/>
            <a:ext cx="1771650" cy="536575"/>
          </a:xfrm>
          <a:prstGeom prst="rect">
            <a:avLst/>
          </a:prstGeom>
          <a:solidFill>
            <a:srgbClr val="01FF01"/>
          </a:solidFill>
          <a:ln w="25400">
            <a:solidFill>
              <a:schemeClr val="tx1"/>
            </a:solidFill>
            <a:miter lim="800000"/>
            <a:headEnd/>
            <a:tailEnd/>
          </a:ln>
        </p:spPr>
        <p:txBody>
          <a:bodyPr lIns="0" tIns="0" rIns="0" bIns="0" anchor="ctr"/>
          <a:lstStyle/>
          <a:p>
            <a:r>
              <a:rPr lang="en-US" sz="2300">
                <a:solidFill>
                  <a:srgbClr val="FFFFFF"/>
                </a:solidFill>
              </a:rPr>
              <a:t>Design</a:t>
            </a:r>
          </a:p>
        </p:txBody>
      </p:sp>
      <p:sp>
        <p:nvSpPr>
          <p:cNvPr id="78861" name="Rectangle 12"/>
          <p:cNvSpPr>
            <a:spLocks/>
          </p:cNvSpPr>
          <p:nvPr/>
        </p:nvSpPr>
        <p:spPr bwMode="auto">
          <a:xfrm>
            <a:off x="4549775" y="1760538"/>
            <a:ext cx="1771650" cy="536575"/>
          </a:xfrm>
          <a:prstGeom prst="rect">
            <a:avLst/>
          </a:prstGeom>
          <a:solidFill>
            <a:srgbClr val="00CCFF"/>
          </a:solidFill>
          <a:ln w="25400">
            <a:solidFill>
              <a:schemeClr val="tx1"/>
            </a:solidFill>
            <a:miter lim="800000"/>
            <a:headEnd/>
            <a:tailEnd/>
          </a:ln>
        </p:spPr>
        <p:txBody>
          <a:bodyPr lIns="0" tIns="0" rIns="0" bIns="0" anchor="ctr"/>
          <a:lstStyle/>
          <a:p>
            <a:r>
              <a:rPr lang="en-US" sz="2300">
                <a:solidFill>
                  <a:srgbClr val="FFFFFF"/>
                </a:solidFill>
              </a:rPr>
              <a:t>Code</a:t>
            </a:r>
          </a:p>
        </p:txBody>
      </p:sp>
      <p:sp>
        <p:nvSpPr>
          <p:cNvPr id="78862" name="Rectangle 13"/>
          <p:cNvSpPr>
            <a:spLocks/>
          </p:cNvSpPr>
          <p:nvPr/>
        </p:nvSpPr>
        <p:spPr bwMode="auto">
          <a:xfrm>
            <a:off x="6492875" y="1760538"/>
            <a:ext cx="1771650" cy="536575"/>
          </a:xfrm>
          <a:prstGeom prst="rect">
            <a:avLst/>
          </a:prstGeom>
          <a:solidFill>
            <a:srgbClr val="3366FF"/>
          </a:solidFill>
          <a:ln w="25400">
            <a:solidFill>
              <a:schemeClr val="tx1"/>
            </a:solidFill>
            <a:miter lim="800000"/>
            <a:headEnd/>
            <a:tailEnd/>
          </a:ln>
        </p:spPr>
        <p:txBody>
          <a:bodyPr lIns="0" tIns="0" rIns="0" bIns="0" anchor="ctr"/>
          <a:lstStyle/>
          <a:p>
            <a:r>
              <a:rPr lang="en-US" sz="2300">
                <a:solidFill>
                  <a:srgbClr val="FFFFFF"/>
                </a:solidFill>
              </a:rPr>
              <a:t>Test</a:t>
            </a:r>
          </a:p>
        </p:txBody>
      </p:sp>
      <p:sp>
        <p:nvSpPr>
          <p:cNvPr id="15" name="Slide Number Placeholder 14"/>
          <p:cNvSpPr>
            <a:spLocks noGrp="1"/>
          </p:cNvSpPr>
          <p:nvPr>
            <p:ph type="sldNum" sz="quarter" idx="12"/>
          </p:nvPr>
        </p:nvSpPr>
        <p:spPr/>
        <p:txBody>
          <a:bodyPr/>
          <a:lstStyle/>
          <a:p>
            <a:pPr>
              <a:defRPr/>
            </a:pPr>
            <a:fld id="{503383CF-C032-465B-9DEB-BED697CFAC7D}" type="slidenum">
              <a:rPr lang="en-US" smtClean="0"/>
              <a:pPr>
                <a:defRPr/>
              </a:pPr>
              <a:t>126</a:t>
            </a:fld>
            <a:endParaRPr lang="en-US" dirty="0"/>
          </a:p>
        </p:txBody>
      </p:sp>
    </p:spTree>
    <p:extLst>
      <p:ext uri="{BB962C8B-B14F-4D97-AF65-F5344CB8AC3E}">
        <p14:creationId xmlns:p14="http://schemas.microsoft.com/office/powerpoint/2010/main" val="394787204"/>
      </p:ext>
    </p:extLst>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Grp="1" noChangeArrowheads="1"/>
          </p:cNvSpPr>
          <p:nvPr>
            <p:ph type="title"/>
          </p:nvPr>
        </p:nvSpPr>
        <p:spPr/>
        <p:txBody>
          <a:bodyPr/>
          <a:lstStyle/>
          <a:p>
            <a:pPr eaLnBrk="1" hangingPunct="1">
              <a:defRPr/>
            </a:pPr>
            <a:r>
              <a:rPr lang="en-US">
                <a:ea typeface="ヒラギノ角ゴ Pro W3" charset="-128"/>
              </a:rPr>
              <a:t>Scalability</a:t>
            </a:r>
          </a:p>
        </p:txBody>
      </p:sp>
      <p:sp>
        <p:nvSpPr>
          <p:cNvPr id="82947" name="Rectangle 2"/>
          <p:cNvSpPr>
            <a:spLocks noGrp="1" noChangeArrowheads="1"/>
          </p:cNvSpPr>
          <p:nvPr>
            <p:ph type="body" idx="1"/>
          </p:nvPr>
        </p:nvSpPr>
        <p:spPr/>
        <p:txBody>
          <a:bodyPr>
            <a:normAutofit lnSpcReduction="10000"/>
          </a:bodyPr>
          <a:lstStyle/>
          <a:p>
            <a:pPr marL="628650" eaLnBrk="1" hangingPunct="1">
              <a:lnSpc>
                <a:spcPct val="90000"/>
              </a:lnSpc>
            </a:pPr>
            <a:r>
              <a:rPr lang="en-US" sz="3100">
                <a:ea typeface="ヒラギノ角ゴ Pro W3" charset="-128"/>
              </a:rPr>
              <a:t>Typical individual team is 7 ± 2 people</a:t>
            </a:r>
          </a:p>
          <a:p>
            <a:pPr marL="936625" lvl="1" eaLnBrk="1" hangingPunct="1">
              <a:lnSpc>
                <a:spcPct val="90000"/>
              </a:lnSpc>
              <a:spcBef>
                <a:spcPts val="1175"/>
              </a:spcBef>
            </a:pPr>
            <a:r>
              <a:rPr lang="en-US" sz="2700">
                <a:ea typeface="ヒラギノ角ゴ Pro W3" charset="-128"/>
              </a:rPr>
              <a:t>Scalability comes from teams of teams</a:t>
            </a:r>
          </a:p>
          <a:p>
            <a:pPr marL="628650" eaLnBrk="1" hangingPunct="1">
              <a:lnSpc>
                <a:spcPct val="90000"/>
              </a:lnSpc>
              <a:spcBef>
                <a:spcPts val="1175"/>
              </a:spcBef>
            </a:pPr>
            <a:r>
              <a:rPr lang="en-US" sz="3100">
                <a:ea typeface="ヒラギノ角ゴ Pro W3" charset="-128"/>
              </a:rPr>
              <a:t>Factors in scaling</a:t>
            </a:r>
          </a:p>
          <a:p>
            <a:pPr marL="936625" lvl="1" eaLnBrk="1" hangingPunct="1">
              <a:lnSpc>
                <a:spcPct val="90000"/>
              </a:lnSpc>
              <a:spcBef>
                <a:spcPts val="1175"/>
              </a:spcBef>
            </a:pPr>
            <a:r>
              <a:rPr lang="en-US" sz="2700">
                <a:ea typeface="ヒラギノ角ゴ Pro W3" charset="-128"/>
              </a:rPr>
              <a:t>Type of application</a:t>
            </a:r>
          </a:p>
          <a:p>
            <a:pPr marL="936625" lvl="1" eaLnBrk="1" hangingPunct="1">
              <a:lnSpc>
                <a:spcPct val="90000"/>
              </a:lnSpc>
              <a:spcBef>
                <a:spcPts val="1175"/>
              </a:spcBef>
            </a:pPr>
            <a:r>
              <a:rPr lang="en-US" sz="2700">
                <a:ea typeface="ヒラギノ角ゴ Pro W3" charset="-128"/>
              </a:rPr>
              <a:t>Team size</a:t>
            </a:r>
          </a:p>
          <a:p>
            <a:pPr marL="936625" lvl="1" eaLnBrk="1" hangingPunct="1">
              <a:lnSpc>
                <a:spcPct val="90000"/>
              </a:lnSpc>
              <a:spcBef>
                <a:spcPts val="1175"/>
              </a:spcBef>
            </a:pPr>
            <a:r>
              <a:rPr lang="en-US" sz="2700">
                <a:ea typeface="ヒラギノ角ゴ Pro W3" charset="-128"/>
              </a:rPr>
              <a:t>Team dispersion</a:t>
            </a:r>
          </a:p>
          <a:p>
            <a:pPr marL="936625" lvl="1" eaLnBrk="1" hangingPunct="1">
              <a:lnSpc>
                <a:spcPct val="90000"/>
              </a:lnSpc>
              <a:spcBef>
                <a:spcPts val="1175"/>
              </a:spcBef>
            </a:pPr>
            <a:r>
              <a:rPr lang="en-US" sz="2700">
                <a:ea typeface="ヒラギノ角ゴ Pro W3" charset="-128"/>
              </a:rPr>
              <a:t>Project duration</a:t>
            </a:r>
          </a:p>
          <a:p>
            <a:pPr marL="628650" eaLnBrk="1" hangingPunct="1">
              <a:lnSpc>
                <a:spcPct val="90000"/>
              </a:lnSpc>
              <a:spcBef>
                <a:spcPts val="1175"/>
              </a:spcBef>
            </a:pPr>
            <a:r>
              <a:rPr lang="en-US" sz="3100">
                <a:ea typeface="ヒラギノ角ゴ Pro W3" charset="-128"/>
              </a:rPr>
              <a:t>Scrum has been used on multiple 500+ person projects</a:t>
            </a:r>
          </a:p>
          <a:p>
            <a:pPr marL="628650" eaLnBrk="1" hangingPunct="1">
              <a:lnSpc>
                <a:spcPct val="90000"/>
              </a:lnSpc>
              <a:spcBef>
                <a:spcPts val="1175"/>
              </a:spcBef>
            </a:pPr>
            <a:endParaRPr lang="en-US">
              <a:ea typeface="ヒラギノ角ゴ Pro W3" charset="-128"/>
            </a:endParaRPr>
          </a:p>
        </p:txBody>
      </p:sp>
      <p:sp>
        <p:nvSpPr>
          <p:cNvPr id="4" name="Slide Number Placeholder 3"/>
          <p:cNvSpPr>
            <a:spLocks noGrp="1"/>
          </p:cNvSpPr>
          <p:nvPr>
            <p:ph type="sldNum" sz="quarter" idx="12"/>
          </p:nvPr>
        </p:nvSpPr>
        <p:spPr/>
        <p:txBody>
          <a:bodyPr/>
          <a:lstStyle/>
          <a:p>
            <a:pPr>
              <a:defRPr/>
            </a:pPr>
            <a:fld id="{503383CF-C032-465B-9DEB-BED697CFAC7D}" type="slidenum">
              <a:rPr lang="en-US" smtClean="0"/>
              <a:pPr>
                <a:defRPr/>
              </a:pPr>
              <a:t>127</a:t>
            </a:fld>
            <a:endParaRPr lang="en-US" dirty="0"/>
          </a:p>
        </p:txBody>
      </p:sp>
    </p:spTree>
    <p:extLst>
      <p:ext uri="{BB962C8B-B14F-4D97-AF65-F5344CB8AC3E}">
        <p14:creationId xmlns:p14="http://schemas.microsoft.com/office/powerpoint/2010/main" val="2335224770"/>
      </p:ext>
    </p:extLst>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AutoShape 1"/>
          <p:cNvSpPr>
            <a:spLocks/>
          </p:cNvSpPr>
          <p:nvPr/>
        </p:nvSpPr>
        <p:spPr bwMode="auto">
          <a:xfrm>
            <a:off x="149225" y="3497263"/>
            <a:ext cx="2857500" cy="2538412"/>
          </a:xfrm>
          <a:prstGeom prst="roundRect">
            <a:avLst>
              <a:gd name="adj" fmla="val 6755"/>
            </a:avLst>
          </a:prstGeom>
          <a:solidFill>
            <a:schemeClr val="accent1"/>
          </a:solidFill>
          <a:ln w="25400">
            <a:solidFill>
              <a:srgbClr val="003C83"/>
            </a:solidFill>
            <a:round/>
            <a:headEnd/>
            <a:tailEnd/>
          </a:ln>
          <a:effectLst>
            <a:outerShdw dist="63500" dir="2700000" algn="ctr" rotWithShape="0">
              <a:schemeClr val="bg2">
                <a:alpha val="29999"/>
              </a:schemeClr>
            </a:outerShdw>
          </a:effectLst>
        </p:spPr>
        <p:txBody>
          <a:bodyPr lIns="82296" tIns="41148" rIns="82296" bIns="41148"/>
          <a:lstStyle/>
          <a:p>
            <a:pPr>
              <a:defRPr/>
            </a:pPr>
            <a:endParaRPr lang="en-GB">
              <a:latin typeface="Arial" charset="0"/>
              <a:ea typeface="ＭＳ Ｐゴシック" charset="0"/>
              <a:cs typeface="ＭＳ Ｐゴシック" charset="0"/>
            </a:endParaRPr>
          </a:p>
        </p:txBody>
      </p:sp>
      <p:sp>
        <p:nvSpPr>
          <p:cNvPr id="45059" name="Rectangle 2"/>
          <p:cNvSpPr>
            <a:spLocks noGrp="1" noChangeArrowheads="1"/>
          </p:cNvSpPr>
          <p:nvPr>
            <p:ph type="title"/>
          </p:nvPr>
        </p:nvSpPr>
        <p:spPr>
          <a:xfrm>
            <a:off x="307975" y="103188"/>
            <a:ext cx="8515350" cy="1646237"/>
          </a:xfrm>
        </p:spPr>
        <p:txBody>
          <a:bodyPr anchor="t"/>
          <a:lstStyle/>
          <a:p>
            <a:pPr eaLnBrk="1" hangingPunct="1">
              <a:lnSpc>
                <a:spcPct val="80000"/>
              </a:lnSpc>
              <a:defRPr/>
            </a:pPr>
            <a:r>
              <a:rPr lang="en-US">
                <a:ea typeface="ヒラギノ角ゴ Pro W3" charset="-128"/>
              </a:rPr>
              <a:t>Scaling through the Scrum of scrums</a:t>
            </a:r>
          </a:p>
        </p:txBody>
      </p:sp>
      <p:sp>
        <p:nvSpPr>
          <p:cNvPr id="44035" name="AutoShape 3"/>
          <p:cNvSpPr>
            <a:spLocks/>
          </p:cNvSpPr>
          <p:nvPr/>
        </p:nvSpPr>
        <p:spPr bwMode="auto">
          <a:xfrm>
            <a:off x="3143250" y="3497263"/>
            <a:ext cx="2857500" cy="2538412"/>
          </a:xfrm>
          <a:prstGeom prst="roundRect">
            <a:avLst>
              <a:gd name="adj" fmla="val 6755"/>
            </a:avLst>
          </a:prstGeom>
          <a:solidFill>
            <a:schemeClr val="accent1"/>
          </a:solidFill>
          <a:ln w="25400">
            <a:solidFill>
              <a:srgbClr val="00531C"/>
            </a:solidFill>
            <a:round/>
            <a:headEnd/>
            <a:tailEnd/>
          </a:ln>
          <a:effectLst>
            <a:outerShdw dist="63500" dir="2700000" algn="ctr" rotWithShape="0">
              <a:schemeClr val="bg2">
                <a:alpha val="29999"/>
              </a:schemeClr>
            </a:outerShdw>
          </a:effectLst>
        </p:spPr>
        <p:txBody>
          <a:bodyPr lIns="82296" tIns="41148" rIns="82296" bIns="41148"/>
          <a:lstStyle/>
          <a:p>
            <a:pPr>
              <a:defRPr/>
            </a:pPr>
            <a:endParaRPr lang="en-GB">
              <a:latin typeface="Arial" charset="0"/>
              <a:ea typeface="ＭＳ Ｐゴシック" charset="0"/>
              <a:cs typeface="ＭＳ Ｐゴシック" charset="0"/>
            </a:endParaRPr>
          </a:p>
        </p:txBody>
      </p:sp>
      <p:sp>
        <p:nvSpPr>
          <p:cNvPr id="44036" name="AutoShape 4"/>
          <p:cNvSpPr>
            <a:spLocks/>
          </p:cNvSpPr>
          <p:nvPr/>
        </p:nvSpPr>
        <p:spPr bwMode="auto">
          <a:xfrm>
            <a:off x="6103938" y="3497263"/>
            <a:ext cx="2857500" cy="2538412"/>
          </a:xfrm>
          <a:prstGeom prst="roundRect">
            <a:avLst>
              <a:gd name="adj" fmla="val 6755"/>
            </a:avLst>
          </a:prstGeom>
          <a:solidFill>
            <a:schemeClr val="accent1"/>
          </a:solidFill>
          <a:ln w="25400">
            <a:solidFill>
              <a:srgbClr val="FD402F"/>
            </a:solidFill>
            <a:round/>
            <a:headEnd/>
            <a:tailEnd/>
          </a:ln>
          <a:effectLst>
            <a:outerShdw dist="63500" dir="2700000" algn="ctr" rotWithShape="0">
              <a:schemeClr val="bg2">
                <a:alpha val="29999"/>
              </a:schemeClr>
            </a:outerShdw>
          </a:effectLst>
        </p:spPr>
        <p:txBody>
          <a:bodyPr lIns="82296" tIns="41148" rIns="82296" bIns="41148"/>
          <a:lstStyle/>
          <a:p>
            <a:pPr>
              <a:defRPr/>
            </a:pPr>
            <a:endParaRPr lang="en-GB">
              <a:latin typeface="Arial" charset="0"/>
              <a:ea typeface="ＭＳ Ｐゴシック" charset="0"/>
              <a:cs typeface="ＭＳ Ｐゴシック" charset="0"/>
            </a:endParaRPr>
          </a:p>
        </p:txBody>
      </p:sp>
      <p:pic>
        <p:nvPicPr>
          <p:cNvPr id="83974" name="Picture 5"/>
          <p:cNvPicPr>
            <a:picLocks noChangeAspect="1" noChangeArrowheads="1"/>
          </p:cNvPicPr>
          <p:nvPr/>
        </p:nvPicPr>
        <p:blipFill>
          <a:blip r:embed="rId3"/>
          <a:srcRect/>
          <a:stretch>
            <a:fillRect/>
          </a:stretch>
        </p:blipFill>
        <p:spPr bwMode="auto">
          <a:xfrm>
            <a:off x="811213" y="4479925"/>
            <a:ext cx="696912" cy="571500"/>
          </a:xfrm>
          <a:prstGeom prst="rect">
            <a:avLst/>
          </a:prstGeom>
          <a:noFill/>
          <a:ln w="9525">
            <a:noFill/>
            <a:miter lim="800000"/>
            <a:headEnd/>
            <a:tailEnd/>
          </a:ln>
        </p:spPr>
      </p:pic>
      <p:grpSp>
        <p:nvGrpSpPr>
          <p:cNvPr id="2" name="Group 6"/>
          <p:cNvGrpSpPr>
            <a:grpSpLocks/>
          </p:cNvGrpSpPr>
          <p:nvPr/>
        </p:nvGrpSpPr>
        <p:grpSpPr bwMode="auto">
          <a:xfrm>
            <a:off x="342900" y="3692525"/>
            <a:ext cx="2343150" cy="604838"/>
            <a:chOff x="0" y="0"/>
            <a:chExt cx="1640" cy="424"/>
          </a:xfrm>
        </p:grpSpPr>
        <p:pic>
          <p:nvPicPr>
            <p:cNvPr id="84001" name="Picture 7"/>
            <p:cNvPicPr>
              <a:picLocks noChangeAspect="1" noChangeArrowheads="1"/>
            </p:cNvPicPr>
            <p:nvPr/>
          </p:nvPicPr>
          <p:blipFill>
            <a:blip r:embed="rId4"/>
            <a:srcRect/>
            <a:stretch>
              <a:fillRect/>
            </a:stretch>
          </p:blipFill>
          <p:spPr bwMode="auto">
            <a:xfrm>
              <a:off x="0" y="0"/>
              <a:ext cx="488" cy="424"/>
            </a:xfrm>
            <a:prstGeom prst="rect">
              <a:avLst/>
            </a:prstGeom>
            <a:noFill/>
            <a:ln w="9525">
              <a:noFill/>
              <a:miter lim="800000"/>
              <a:headEnd/>
              <a:tailEnd/>
            </a:ln>
          </p:spPr>
        </p:pic>
        <p:pic>
          <p:nvPicPr>
            <p:cNvPr id="84002" name="Picture 8"/>
            <p:cNvPicPr>
              <a:picLocks noChangeAspect="1" noChangeArrowheads="1"/>
            </p:cNvPicPr>
            <p:nvPr/>
          </p:nvPicPr>
          <p:blipFill>
            <a:blip r:embed="rId5"/>
            <a:srcRect/>
            <a:stretch>
              <a:fillRect/>
            </a:stretch>
          </p:blipFill>
          <p:spPr bwMode="auto">
            <a:xfrm>
              <a:off x="576" y="0"/>
              <a:ext cx="488" cy="424"/>
            </a:xfrm>
            <a:prstGeom prst="rect">
              <a:avLst/>
            </a:prstGeom>
            <a:noFill/>
            <a:ln w="9525">
              <a:noFill/>
              <a:miter lim="800000"/>
              <a:headEnd/>
              <a:tailEnd/>
            </a:ln>
          </p:spPr>
        </p:pic>
        <p:pic>
          <p:nvPicPr>
            <p:cNvPr id="84003" name="Picture 9"/>
            <p:cNvPicPr>
              <a:picLocks noChangeAspect="1" noChangeArrowheads="1"/>
            </p:cNvPicPr>
            <p:nvPr/>
          </p:nvPicPr>
          <p:blipFill>
            <a:blip r:embed="rId4"/>
            <a:srcRect/>
            <a:stretch>
              <a:fillRect/>
            </a:stretch>
          </p:blipFill>
          <p:spPr bwMode="auto">
            <a:xfrm>
              <a:off x="1152" y="0"/>
              <a:ext cx="488" cy="424"/>
            </a:xfrm>
            <a:prstGeom prst="rect">
              <a:avLst/>
            </a:prstGeom>
            <a:noFill/>
            <a:ln w="9525">
              <a:noFill/>
              <a:miter lim="800000"/>
              <a:headEnd/>
              <a:tailEnd/>
            </a:ln>
          </p:spPr>
        </p:pic>
      </p:grpSp>
      <p:grpSp>
        <p:nvGrpSpPr>
          <p:cNvPr id="3" name="Group 10"/>
          <p:cNvGrpSpPr>
            <a:grpSpLocks/>
          </p:cNvGrpSpPr>
          <p:nvPr/>
        </p:nvGrpSpPr>
        <p:grpSpPr bwMode="auto">
          <a:xfrm>
            <a:off x="342900" y="5222875"/>
            <a:ext cx="2343150" cy="606425"/>
            <a:chOff x="0" y="0"/>
            <a:chExt cx="1640" cy="424"/>
          </a:xfrm>
        </p:grpSpPr>
        <p:pic>
          <p:nvPicPr>
            <p:cNvPr id="83998" name="Picture 11"/>
            <p:cNvPicPr>
              <a:picLocks noChangeAspect="1" noChangeArrowheads="1"/>
            </p:cNvPicPr>
            <p:nvPr/>
          </p:nvPicPr>
          <p:blipFill>
            <a:blip r:embed="rId3"/>
            <a:srcRect/>
            <a:stretch>
              <a:fillRect/>
            </a:stretch>
          </p:blipFill>
          <p:spPr bwMode="auto">
            <a:xfrm>
              <a:off x="0" y="16"/>
              <a:ext cx="488" cy="400"/>
            </a:xfrm>
            <a:prstGeom prst="rect">
              <a:avLst/>
            </a:prstGeom>
            <a:noFill/>
            <a:ln w="9525">
              <a:noFill/>
              <a:miter lim="800000"/>
              <a:headEnd/>
              <a:tailEnd/>
            </a:ln>
          </p:spPr>
        </p:pic>
        <p:pic>
          <p:nvPicPr>
            <p:cNvPr id="83999" name="Picture 12"/>
            <p:cNvPicPr>
              <a:picLocks noChangeAspect="1" noChangeArrowheads="1"/>
            </p:cNvPicPr>
            <p:nvPr/>
          </p:nvPicPr>
          <p:blipFill>
            <a:blip r:embed="rId6"/>
            <a:srcRect/>
            <a:stretch>
              <a:fillRect/>
            </a:stretch>
          </p:blipFill>
          <p:spPr bwMode="auto">
            <a:xfrm>
              <a:off x="1152" y="0"/>
              <a:ext cx="488" cy="424"/>
            </a:xfrm>
            <a:prstGeom prst="rect">
              <a:avLst/>
            </a:prstGeom>
            <a:noFill/>
            <a:ln w="9525">
              <a:noFill/>
              <a:miter lim="800000"/>
              <a:headEnd/>
              <a:tailEnd/>
            </a:ln>
          </p:spPr>
        </p:pic>
        <p:pic>
          <p:nvPicPr>
            <p:cNvPr id="84000" name="Picture 13"/>
            <p:cNvPicPr>
              <a:picLocks noChangeAspect="1" noChangeArrowheads="1"/>
            </p:cNvPicPr>
            <p:nvPr/>
          </p:nvPicPr>
          <p:blipFill>
            <a:blip r:embed="rId7"/>
            <a:srcRect/>
            <a:stretch>
              <a:fillRect/>
            </a:stretch>
          </p:blipFill>
          <p:spPr bwMode="auto">
            <a:xfrm>
              <a:off x="576" y="0"/>
              <a:ext cx="488" cy="424"/>
            </a:xfrm>
            <a:prstGeom prst="rect">
              <a:avLst/>
            </a:prstGeom>
            <a:noFill/>
            <a:ln w="9525">
              <a:noFill/>
              <a:miter lim="800000"/>
              <a:headEnd/>
              <a:tailEnd/>
            </a:ln>
          </p:spPr>
        </p:pic>
      </p:grpSp>
      <p:pic>
        <p:nvPicPr>
          <p:cNvPr id="83977" name="Picture 14"/>
          <p:cNvPicPr>
            <a:picLocks noChangeAspect="1" noChangeArrowheads="1"/>
          </p:cNvPicPr>
          <p:nvPr/>
        </p:nvPicPr>
        <p:blipFill>
          <a:blip r:embed="rId6"/>
          <a:srcRect/>
          <a:stretch>
            <a:fillRect/>
          </a:stretch>
        </p:blipFill>
        <p:spPr bwMode="auto">
          <a:xfrm>
            <a:off x="4229100" y="3692525"/>
            <a:ext cx="696913" cy="604838"/>
          </a:xfrm>
          <a:prstGeom prst="rect">
            <a:avLst/>
          </a:prstGeom>
          <a:noFill/>
          <a:ln w="9525">
            <a:noFill/>
            <a:miter lim="800000"/>
            <a:headEnd/>
            <a:tailEnd/>
          </a:ln>
        </p:spPr>
      </p:pic>
      <p:pic>
        <p:nvPicPr>
          <p:cNvPr id="83978" name="Picture 15"/>
          <p:cNvPicPr>
            <a:picLocks noChangeAspect="1" noChangeArrowheads="1"/>
          </p:cNvPicPr>
          <p:nvPr/>
        </p:nvPicPr>
        <p:blipFill>
          <a:blip r:embed="rId8"/>
          <a:srcRect/>
          <a:stretch>
            <a:fillRect/>
          </a:stretch>
        </p:blipFill>
        <p:spPr bwMode="auto">
          <a:xfrm>
            <a:off x="5040313" y="3692525"/>
            <a:ext cx="696912" cy="604838"/>
          </a:xfrm>
          <a:prstGeom prst="rect">
            <a:avLst/>
          </a:prstGeom>
          <a:noFill/>
          <a:ln w="9525">
            <a:noFill/>
            <a:miter lim="800000"/>
            <a:headEnd/>
            <a:tailEnd/>
          </a:ln>
        </p:spPr>
      </p:pic>
      <p:pic>
        <p:nvPicPr>
          <p:cNvPr id="83979" name="Picture 16"/>
          <p:cNvPicPr>
            <a:picLocks noChangeAspect="1" noChangeArrowheads="1"/>
          </p:cNvPicPr>
          <p:nvPr/>
        </p:nvPicPr>
        <p:blipFill>
          <a:blip r:embed="rId9"/>
          <a:srcRect/>
          <a:stretch>
            <a:fillRect/>
          </a:stretch>
        </p:blipFill>
        <p:spPr bwMode="auto">
          <a:xfrm>
            <a:off x="4217988" y="4457700"/>
            <a:ext cx="696912" cy="606425"/>
          </a:xfrm>
          <a:prstGeom prst="rect">
            <a:avLst/>
          </a:prstGeom>
          <a:noFill/>
          <a:ln w="9525">
            <a:noFill/>
            <a:miter lim="800000"/>
            <a:headEnd/>
            <a:tailEnd/>
          </a:ln>
        </p:spPr>
      </p:pic>
      <p:pic>
        <p:nvPicPr>
          <p:cNvPr id="83980" name="Picture 17"/>
          <p:cNvPicPr>
            <a:picLocks noChangeAspect="1" noChangeArrowheads="1"/>
          </p:cNvPicPr>
          <p:nvPr/>
        </p:nvPicPr>
        <p:blipFill>
          <a:blip r:embed="rId7"/>
          <a:srcRect/>
          <a:stretch>
            <a:fillRect/>
          </a:stretch>
        </p:blipFill>
        <p:spPr bwMode="auto">
          <a:xfrm>
            <a:off x="3406775" y="4457700"/>
            <a:ext cx="696913" cy="606425"/>
          </a:xfrm>
          <a:prstGeom prst="rect">
            <a:avLst/>
          </a:prstGeom>
          <a:noFill/>
          <a:ln w="9525">
            <a:noFill/>
            <a:miter lim="800000"/>
            <a:headEnd/>
            <a:tailEnd/>
          </a:ln>
        </p:spPr>
      </p:pic>
      <p:pic>
        <p:nvPicPr>
          <p:cNvPr id="83981" name="Picture 18"/>
          <p:cNvPicPr>
            <a:picLocks noChangeAspect="1" noChangeArrowheads="1"/>
          </p:cNvPicPr>
          <p:nvPr/>
        </p:nvPicPr>
        <p:blipFill>
          <a:blip r:embed="rId7"/>
          <a:srcRect/>
          <a:stretch>
            <a:fillRect/>
          </a:stretch>
        </p:blipFill>
        <p:spPr bwMode="auto">
          <a:xfrm>
            <a:off x="4217988" y="5222875"/>
            <a:ext cx="696912" cy="606425"/>
          </a:xfrm>
          <a:prstGeom prst="rect">
            <a:avLst/>
          </a:prstGeom>
          <a:noFill/>
          <a:ln w="9525">
            <a:noFill/>
            <a:miter lim="800000"/>
            <a:headEnd/>
            <a:tailEnd/>
          </a:ln>
        </p:spPr>
      </p:pic>
      <p:pic>
        <p:nvPicPr>
          <p:cNvPr id="83982" name="Picture 19"/>
          <p:cNvPicPr>
            <a:picLocks noChangeAspect="1" noChangeArrowheads="1"/>
          </p:cNvPicPr>
          <p:nvPr/>
        </p:nvPicPr>
        <p:blipFill>
          <a:blip r:embed="rId9"/>
          <a:srcRect/>
          <a:stretch>
            <a:fillRect/>
          </a:stretch>
        </p:blipFill>
        <p:spPr bwMode="auto">
          <a:xfrm>
            <a:off x="5040313" y="4457700"/>
            <a:ext cx="696912" cy="606425"/>
          </a:xfrm>
          <a:prstGeom prst="rect">
            <a:avLst/>
          </a:prstGeom>
          <a:noFill/>
          <a:ln w="9525">
            <a:noFill/>
            <a:miter lim="800000"/>
            <a:headEnd/>
            <a:tailEnd/>
          </a:ln>
        </p:spPr>
      </p:pic>
      <p:pic>
        <p:nvPicPr>
          <p:cNvPr id="44052" name="Picture 20"/>
          <p:cNvPicPr>
            <a:picLocks noChangeAspect="1" noChangeArrowheads="1"/>
          </p:cNvPicPr>
          <p:nvPr/>
        </p:nvPicPr>
        <p:blipFill>
          <a:blip r:embed="rId7"/>
          <a:srcRect/>
          <a:stretch>
            <a:fillRect/>
          </a:stretch>
        </p:blipFill>
        <p:spPr bwMode="auto">
          <a:xfrm>
            <a:off x="1635125" y="4457700"/>
            <a:ext cx="696913" cy="606425"/>
          </a:xfrm>
          <a:prstGeom prst="rect">
            <a:avLst/>
          </a:prstGeom>
          <a:noFill/>
          <a:ln w="9525">
            <a:noFill/>
            <a:miter lim="800000"/>
            <a:headEnd/>
            <a:tailEnd/>
          </a:ln>
        </p:spPr>
      </p:pic>
      <p:pic>
        <p:nvPicPr>
          <p:cNvPr id="44053" name="Picture 21"/>
          <p:cNvPicPr>
            <a:picLocks noChangeAspect="1" noChangeArrowheads="1"/>
          </p:cNvPicPr>
          <p:nvPr/>
        </p:nvPicPr>
        <p:blipFill>
          <a:blip r:embed="rId10"/>
          <a:srcRect/>
          <a:stretch>
            <a:fillRect/>
          </a:stretch>
        </p:blipFill>
        <p:spPr bwMode="auto">
          <a:xfrm>
            <a:off x="3406775" y="3714750"/>
            <a:ext cx="696913" cy="571500"/>
          </a:xfrm>
          <a:prstGeom prst="rect">
            <a:avLst/>
          </a:prstGeom>
          <a:noFill/>
          <a:ln w="9525">
            <a:noFill/>
            <a:miter lim="800000"/>
            <a:headEnd/>
            <a:tailEnd/>
          </a:ln>
        </p:spPr>
      </p:pic>
      <p:pic>
        <p:nvPicPr>
          <p:cNvPr id="44054" name="Picture 22"/>
          <p:cNvPicPr>
            <a:picLocks noChangeAspect="1" noChangeArrowheads="1"/>
          </p:cNvPicPr>
          <p:nvPr/>
        </p:nvPicPr>
        <p:blipFill>
          <a:blip r:embed="rId11"/>
          <a:srcRect/>
          <a:stretch>
            <a:fillRect/>
          </a:stretch>
        </p:blipFill>
        <p:spPr bwMode="auto">
          <a:xfrm>
            <a:off x="7178675" y="4846638"/>
            <a:ext cx="696913" cy="604837"/>
          </a:xfrm>
          <a:prstGeom prst="rect">
            <a:avLst/>
          </a:prstGeom>
          <a:noFill/>
          <a:ln w="9525">
            <a:noFill/>
            <a:miter lim="800000"/>
            <a:headEnd/>
            <a:tailEnd/>
          </a:ln>
        </p:spPr>
      </p:pic>
      <p:pic>
        <p:nvPicPr>
          <p:cNvPr id="83986" name="Picture 23"/>
          <p:cNvPicPr>
            <a:picLocks noChangeAspect="1" noChangeArrowheads="1"/>
          </p:cNvPicPr>
          <p:nvPr/>
        </p:nvPicPr>
        <p:blipFill>
          <a:blip r:embed="rId6"/>
          <a:srcRect/>
          <a:stretch>
            <a:fillRect/>
          </a:stretch>
        </p:blipFill>
        <p:spPr bwMode="auto">
          <a:xfrm>
            <a:off x="6823075" y="4079875"/>
            <a:ext cx="698500" cy="606425"/>
          </a:xfrm>
          <a:prstGeom prst="rect">
            <a:avLst/>
          </a:prstGeom>
          <a:noFill/>
          <a:ln w="9525">
            <a:noFill/>
            <a:miter lim="800000"/>
            <a:headEnd/>
            <a:tailEnd/>
          </a:ln>
        </p:spPr>
      </p:pic>
      <p:pic>
        <p:nvPicPr>
          <p:cNvPr id="83987" name="Picture 24"/>
          <p:cNvPicPr>
            <a:picLocks noChangeAspect="1" noChangeArrowheads="1"/>
          </p:cNvPicPr>
          <p:nvPr/>
        </p:nvPicPr>
        <p:blipFill>
          <a:blip r:embed="rId7"/>
          <a:srcRect/>
          <a:stretch>
            <a:fillRect/>
          </a:stretch>
        </p:blipFill>
        <p:spPr bwMode="auto">
          <a:xfrm>
            <a:off x="7635875" y="4103688"/>
            <a:ext cx="696913" cy="604837"/>
          </a:xfrm>
          <a:prstGeom prst="rect">
            <a:avLst/>
          </a:prstGeom>
          <a:noFill/>
          <a:ln w="9525">
            <a:noFill/>
            <a:miter lim="800000"/>
            <a:headEnd/>
            <a:tailEnd/>
          </a:ln>
        </p:spPr>
      </p:pic>
      <p:pic>
        <p:nvPicPr>
          <p:cNvPr id="83988" name="Picture 25"/>
          <p:cNvPicPr>
            <a:picLocks noChangeAspect="1" noChangeArrowheads="1"/>
          </p:cNvPicPr>
          <p:nvPr/>
        </p:nvPicPr>
        <p:blipFill>
          <a:blip r:embed="rId12"/>
          <a:srcRect/>
          <a:stretch>
            <a:fillRect/>
          </a:stretch>
        </p:blipFill>
        <p:spPr bwMode="auto">
          <a:xfrm>
            <a:off x="6365875" y="4846638"/>
            <a:ext cx="698500" cy="604837"/>
          </a:xfrm>
          <a:prstGeom prst="rect">
            <a:avLst/>
          </a:prstGeom>
          <a:noFill/>
          <a:ln w="9525">
            <a:noFill/>
            <a:miter lim="800000"/>
            <a:headEnd/>
            <a:tailEnd/>
          </a:ln>
        </p:spPr>
      </p:pic>
      <p:pic>
        <p:nvPicPr>
          <p:cNvPr id="83989" name="Picture 26"/>
          <p:cNvPicPr>
            <a:picLocks noChangeAspect="1" noChangeArrowheads="1"/>
          </p:cNvPicPr>
          <p:nvPr/>
        </p:nvPicPr>
        <p:blipFill>
          <a:blip r:embed="rId13"/>
          <a:srcRect/>
          <a:stretch>
            <a:fillRect/>
          </a:stretch>
        </p:blipFill>
        <p:spPr bwMode="auto">
          <a:xfrm>
            <a:off x="8001000" y="4868863"/>
            <a:ext cx="696913" cy="571500"/>
          </a:xfrm>
          <a:prstGeom prst="rect">
            <a:avLst/>
          </a:prstGeom>
          <a:noFill/>
          <a:ln w="9525">
            <a:noFill/>
            <a:miter lim="800000"/>
            <a:headEnd/>
            <a:tailEnd/>
          </a:ln>
        </p:spPr>
      </p:pic>
      <p:grpSp>
        <p:nvGrpSpPr>
          <p:cNvPr id="4" name="Group 27"/>
          <p:cNvGrpSpPr>
            <a:grpSpLocks/>
          </p:cNvGrpSpPr>
          <p:nvPr/>
        </p:nvGrpSpPr>
        <p:grpSpPr bwMode="auto">
          <a:xfrm>
            <a:off x="2571750" y="1828800"/>
            <a:ext cx="4000500" cy="1325563"/>
            <a:chOff x="0" y="0"/>
            <a:chExt cx="2800" cy="928"/>
          </a:xfrm>
        </p:grpSpPr>
        <p:sp>
          <p:nvSpPr>
            <p:cNvPr id="44060" name="AutoShape 28"/>
            <p:cNvSpPr>
              <a:spLocks/>
            </p:cNvSpPr>
            <p:nvPr/>
          </p:nvSpPr>
          <p:spPr bwMode="auto">
            <a:xfrm>
              <a:off x="0" y="0"/>
              <a:ext cx="2800" cy="928"/>
            </a:xfrm>
            <a:prstGeom prst="roundRect">
              <a:avLst>
                <a:gd name="adj" fmla="val 20685"/>
              </a:avLst>
            </a:prstGeom>
            <a:solidFill>
              <a:schemeClr val="accent1"/>
            </a:solidFill>
            <a:ln w="25400">
              <a:solidFill>
                <a:schemeClr val="tx1"/>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pic>
          <p:nvPicPr>
            <p:cNvPr id="83995" name="Picture 29"/>
            <p:cNvPicPr>
              <a:picLocks noChangeAspect="1" noChangeArrowheads="1"/>
            </p:cNvPicPr>
            <p:nvPr/>
          </p:nvPicPr>
          <p:blipFill>
            <a:blip r:embed="rId7"/>
            <a:srcRect/>
            <a:stretch>
              <a:fillRect/>
            </a:stretch>
          </p:blipFill>
          <p:spPr bwMode="auto">
            <a:xfrm>
              <a:off x="296" y="248"/>
              <a:ext cx="488" cy="424"/>
            </a:xfrm>
            <a:prstGeom prst="rect">
              <a:avLst/>
            </a:prstGeom>
            <a:noFill/>
            <a:ln w="9525">
              <a:noFill/>
              <a:miter lim="800000"/>
              <a:headEnd/>
              <a:tailEnd/>
            </a:ln>
          </p:spPr>
        </p:pic>
        <p:pic>
          <p:nvPicPr>
            <p:cNvPr id="83996" name="Picture 30"/>
            <p:cNvPicPr>
              <a:picLocks noChangeAspect="1" noChangeArrowheads="1"/>
            </p:cNvPicPr>
            <p:nvPr/>
          </p:nvPicPr>
          <p:blipFill>
            <a:blip r:embed="rId10"/>
            <a:srcRect/>
            <a:stretch>
              <a:fillRect/>
            </a:stretch>
          </p:blipFill>
          <p:spPr bwMode="auto">
            <a:xfrm>
              <a:off x="1136" y="264"/>
              <a:ext cx="488" cy="400"/>
            </a:xfrm>
            <a:prstGeom prst="rect">
              <a:avLst/>
            </a:prstGeom>
            <a:noFill/>
            <a:ln w="9525">
              <a:noFill/>
              <a:miter lim="800000"/>
              <a:headEnd/>
              <a:tailEnd/>
            </a:ln>
          </p:spPr>
        </p:pic>
        <p:pic>
          <p:nvPicPr>
            <p:cNvPr id="83997" name="Picture 31"/>
            <p:cNvPicPr>
              <a:picLocks noChangeAspect="1" noChangeArrowheads="1"/>
            </p:cNvPicPr>
            <p:nvPr/>
          </p:nvPicPr>
          <p:blipFill>
            <a:blip r:embed="rId11"/>
            <a:srcRect/>
            <a:stretch>
              <a:fillRect/>
            </a:stretch>
          </p:blipFill>
          <p:spPr bwMode="auto">
            <a:xfrm>
              <a:off x="1976" y="248"/>
              <a:ext cx="488" cy="424"/>
            </a:xfrm>
            <a:prstGeom prst="rect">
              <a:avLst/>
            </a:prstGeom>
            <a:noFill/>
            <a:ln w="9525">
              <a:noFill/>
              <a:miter lim="800000"/>
              <a:headEnd/>
              <a:tailEnd/>
            </a:ln>
          </p:spPr>
        </p:pic>
      </p:grpSp>
      <p:pic>
        <p:nvPicPr>
          <p:cNvPr id="44064" name="Picture 32"/>
          <p:cNvPicPr>
            <a:picLocks noChangeAspect="1" noChangeArrowheads="1"/>
          </p:cNvPicPr>
          <p:nvPr/>
        </p:nvPicPr>
        <p:blipFill>
          <a:blip r:embed="rId7"/>
          <a:srcRect/>
          <a:stretch>
            <a:fillRect/>
          </a:stretch>
        </p:blipFill>
        <p:spPr bwMode="auto">
          <a:xfrm>
            <a:off x="1635125" y="4457700"/>
            <a:ext cx="696913" cy="606425"/>
          </a:xfrm>
          <a:prstGeom prst="rect">
            <a:avLst/>
          </a:prstGeom>
          <a:noFill/>
          <a:ln w="9525">
            <a:noFill/>
            <a:miter lim="800000"/>
            <a:headEnd/>
            <a:tailEnd/>
          </a:ln>
        </p:spPr>
      </p:pic>
      <p:pic>
        <p:nvPicPr>
          <p:cNvPr id="44065" name="Picture 33"/>
          <p:cNvPicPr>
            <a:picLocks noChangeAspect="1" noChangeArrowheads="1"/>
          </p:cNvPicPr>
          <p:nvPr/>
        </p:nvPicPr>
        <p:blipFill>
          <a:blip r:embed="rId10"/>
          <a:srcRect/>
          <a:stretch>
            <a:fillRect/>
          </a:stretch>
        </p:blipFill>
        <p:spPr bwMode="auto">
          <a:xfrm>
            <a:off x="3406775" y="3714750"/>
            <a:ext cx="696913" cy="571500"/>
          </a:xfrm>
          <a:prstGeom prst="rect">
            <a:avLst/>
          </a:prstGeom>
          <a:noFill/>
          <a:ln w="9525">
            <a:noFill/>
            <a:miter lim="800000"/>
            <a:headEnd/>
            <a:tailEnd/>
          </a:ln>
        </p:spPr>
      </p:pic>
      <p:pic>
        <p:nvPicPr>
          <p:cNvPr id="44066" name="Picture 34"/>
          <p:cNvPicPr>
            <a:picLocks noChangeAspect="1" noChangeArrowheads="1"/>
          </p:cNvPicPr>
          <p:nvPr/>
        </p:nvPicPr>
        <p:blipFill>
          <a:blip r:embed="rId11"/>
          <a:srcRect/>
          <a:stretch>
            <a:fillRect/>
          </a:stretch>
        </p:blipFill>
        <p:spPr bwMode="auto">
          <a:xfrm>
            <a:off x="7178675" y="4846638"/>
            <a:ext cx="696913" cy="604837"/>
          </a:xfrm>
          <a:prstGeom prst="rect">
            <a:avLst/>
          </a:prstGeom>
          <a:noFill/>
          <a:ln w="9525">
            <a:noFill/>
            <a:miter lim="800000"/>
            <a:headEnd/>
            <a:tailEnd/>
          </a:ln>
        </p:spPr>
      </p:pic>
      <p:sp>
        <p:nvSpPr>
          <p:cNvPr id="36" name="Slide Number Placeholder 35"/>
          <p:cNvSpPr>
            <a:spLocks noGrp="1"/>
          </p:cNvSpPr>
          <p:nvPr>
            <p:ph type="sldNum" sz="quarter" idx="12"/>
          </p:nvPr>
        </p:nvSpPr>
        <p:spPr/>
        <p:txBody>
          <a:bodyPr/>
          <a:lstStyle/>
          <a:p>
            <a:pPr>
              <a:defRPr/>
            </a:pPr>
            <a:fld id="{503383CF-C032-465B-9DEB-BED697CFAC7D}" type="slidenum">
              <a:rPr lang="en-US" smtClean="0"/>
              <a:pPr>
                <a:defRPr/>
              </a:pPr>
              <a:t>128</a:t>
            </a:fld>
            <a:endParaRPr lang="en-US" dirty="0"/>
          </a:p>
        </p:txBody>
      </p:sp>
    </p:spTree>
    <p:extLst>
      <p:ext uri="{BB962C8B-B14F-4D97-AF65-F5344CB8AC3E}">
        <p14:creationId xmlns:p14="http://schemas.microsoft.com/office/powerpoint/2010/main" val="394224031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44052"/>
                                        </p:tgtEl>
                                      </p:cBhvr>
                                    </p:animEffect>
                                    <p:set>
                                      <p:cBhvr>
                                        <p:cTn id="7" dur="1" fill="hold">
                                          <p:stCondLst>
                                            <p:cond delay="499"/>
                                          </p:stCondLst>
                                        </p:cTn>
                                        <p:tgtEl>
                                          <p:spTgt spid="44052"/>
                                        </p:tgtEl>
                                        <p:attrNameLst>
                                          <p:attrName>style.visibility</p:attrName>
                                        </p:attrNameLst>
                                      </p:cBhvr>
                                      <p:to>
                                        <p:strVal val="hidden"/>
                                      </p:to>
                                    </p:se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4064"/>
                                        </p:tgtEl>
                                        <p:attrNameLst>
                                          <p:attrName>style.visibility</p:attrName>
                                        </p:attrNameLst>
                                      </p:cBhvr>
                                      <p:to>
                                        <p:strVal val="visible"/>
                                      </p:to>
                                    </p:set>
                                    <p:animEffect transition="in" filter="fade">
                                      <p:cBhvr>
                                        <p:cTn id="11" dur="500"/>
                                        <p:tgtEl>
                                          <p:spTgt spid="44064"/>
                                        </p:tgtEl>
                                      </p:cBhvr>
                                    </p:animEffect>
                                  </p:childTnLst>
                                </p:cTn>
                              </p:par>
                            </p:childTnLst>
                          </p:cTn>
                        </p:par>
                        <p:par>
                          <p:cTn id="12" fill="hold" nodeType="afterGroup">
                            <p:stCondLst>
                              <p:cond delay="1000"/>
                            </p:stCondLst>
                            <p:childTnLst>
                              <p:par>
                                <p:cTn id="13" presetID="10" presetClass="exit" presetSubtype="0" fill="hold" nodeType="afterEffect">
                                  <p:stCondLst>
                                    <p:cond delay="0"/>
                                  </p:stCondLst>
                                  <p:childTnLst>
                                    <p:animEffect transition="out" filter="fade">
                                      <p:cBhvr>
                                        <p:cTn id="14" dur="500"/>
                                        <p:tgtEl>
                                          <p:spTgt spid="44053"/>
                                        </p:tgtEl>
                                      </p:cBhvr>
                                    </p:animEffect>
                                    <p:set>
                                      <p:cBhvr>
                                        <p:cTn id="15" dur="1" fill="hold">
                                          <p:stCondLst>
                                            <p:cond delay="499"/>
                                          </p:stCondLst>
                                        </p:cTn>
                                        <p:tgtEl>
                                          <p:spTgt spid="44053"/>
                                        </p:tgtEl>
                                        <p:attrNameLst>
                                          <p:attrName>style.visibility</p:attrName>
                                        </p:attrNameLst>
                                      </p:cBhvr>
                                      <p:to>
                                        <p:strVal val="hidden"/>
                                      </p:to>
                                    </p:se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065"/>
                                        </p:tgtEl>
                                        <p:attrNameLst>
                                          <p:attrName>style.visibility</p:attrName>
                                        </p:attrNameLst>
                                      </p:cBhvr>
                                      <p:to>
                                        <p:strVal val="visible"/>
                                      </p:to>
                                    </p:set>
                                    <p:animEffect transition="in" filter="fade">
                                      <p:cBhvr>
                                        <p:cTn id="19" dur="500"/>
                                        <p:tgtEl>
                                          <p:spTgt spid="44065"/>
                                        </p:tgtEl>
                                      </p:cBhvr>
                                    </p:animEffect>
                                  </p:childTnLst>
                                </p:cTn>
                              </p:par>
                            </p:childTnLst>
                          </p:cTn>
                        </p:par>
                        <p:par>
                          <p:cTn id="20" fill="hold" nodeType="afterGroup">
                            <p:stCondLst>
                              <p:cond delay="2000"/>
                            </p:stCondLst>
                            <p:childTnLst>
                              <p:par>
                                <p:cTn id="21" presetID="10" presetClass="exit" presetSubtype="0" fill="hold" nodeType="afterEffect">
                                  <p:stCondLst>
                                    <p:cond delay="0"/>
                                  </p:stCondLst>
                                  <p:childTnLst>
                                    <p:animEffect transition="out" filter="fade">
                                      <p:cBhvr>
                                        <p:cTn id="22" dur="500"/>
                                        <p:tgtEl>
                                          <p:spTgt spid="44054"/>
                                        </p:tgtEl>
                                      </p:cBhvr>
                                    </p:animEffect>
                                    <p:set>
                                      <p:cBhvr>
                                        <p:cTn id="23" dur="1" fill="hold">
                                          <p:stCondLst>
                                            <p:cond delay="499"/>
                                          </p:stCondLst>
                                        </p:cTn>
                                        <p:tgtEl>
                                          <p:spTgt spid="44054"/>
                                        </p:tgtEl>
                                        <p:attrNameLst>
                                          <p:attrName>style.visibility</p:attrName>
                                        </p:attrNameLst>
                                      </p:cBhvr>
                                      <p:to>
                                        <p:strVal val="hidden"/>
                                      </p:to>
                                    </p:se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066"/>
                                        </p:tgtEl>
                                        <p:attrNameLst>
                                          <p:attrName>style.visibility</p:attrName>
                                        </p:attrNameLst>
                                      </p:cBhvr>
                                      <p:to>
                                        <p:strVal val="visible"/>
                                      </p:to>
                                    </p:set>
                                    <p:animEffect transition="in" filter="fade">
                                      <p:cBhvr>
                                        <p:cTn id="27" dur="500"/>
                                        <p:tgtEl>
                                          <p:spTgt spid="44066"/>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p:txBody>
          <a:bodyPr/>
          <a:lstStyle/>
          <a:p>
            <a:pPr eaLnBrk="1" hangingPunct="1">
              <a:defRPr/>
            </a:pPr>
            <a:r>
              <a:rPr lang="en-US">
                <a:ea typeface="ヒラギノ角ゴ Pro W3" charset="-128"/>
              </a:rPr>
              <a:t>Scrum of scrums of scrums</a:t>
            </a:r>
          </a:p>
        </p:txBody>
      </p:sp>
      <p:grpSp>
        <p:nvGrpSpPr>
          <p:cNvPr id="2" name="Group 2"/>
          <p:cNvGrpSpPr>
            <a:grpSpLocks/>
          </p:cNvGrpSpPr>
          <p:nvPr/>
        </p:nvGrpSpPr>
        <p:grpSpPr bwMode="auto">
          <a:xfrm>
            <a:off x="365125" y="3806825"/>
            <a:ext cx="8332788" cy="2547938"/>
            <a:chOff x="0" y="0"/>
            <a:chExt cx="5832" cy="1784"/>
          </a:xfrm>
        </p:grpSpPr>
        <p:grpSp>
          <p:nvGrpSpPr>
            <p:cNvPr id="3" name="Group 3"/>
            <p:cNvGrpSpPr>
              <a:grpSpLocks/>
            </p:cNvGrpSpPr>
            <p:nvPr/>
          </p:nvGrpSpPr>
          <p:grpSpPr bwMode="auto">
            <a:xfrm>
              <a:off x="0" y="0"/>
              <a:ext cx="1800" cy="1704"/>
              <a:chOff x="0" y="0"/>
              <a:chExt cx="1800" cy="1704"/>
            </a:xfrm>
          </p:grpSpPr>
          <p:grpSp>
            <p:nvGrpSpPr>
              <p:cNvPr id="4" name="Group 4"/>
              <p:cNvGrpSpPr>
                <a:grpSpLocks/>
              </p:cNvGrpSpPr>
              <p:nvPr/>
            </p:nvGrpSpPr>
            <p:grpSpPr bwMode="auto">
              <a:xfrm>
                <a:off x="936" y="0"/>
                <a:ext cx="864" cy="1704"/>
                <a:chOff x="0" y="0"/>
                <a:chExt cx="864" cy="1704"/>
              </a:xfrm>
            </p:grpSpPr>
            <p:sp>
              <p:nvSpPr>
                <p:cNvPr id="45061" name="AutoShape 5"/>
                <p:cNvSpPr>
                  <a:spLocks/>
                </p:cNvSpPr>
                <p:nvPr/>
              </p:nvSpPr>
              <p:spPr bwMode="auto">
                <a:xfrm>
                  <a:off x="0" y="888"/>
                  <a:ext cx="864" cy="816"/>
                </a:xfrm>
                <a:prstGeom prst="roundRect">
                  <a:avLst>
                    <a:gd name="adj" fmla="val 14704"/>
                  </a:avLst>
                </a:prstGeom>
                <a:solidFill>
                  <a:schemeClr val="accent1"/>
                </a:solid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grpSp>
              <p:nvGrpSpPr>
                <p:cNvPr id="5" name="Group 6"/>
                <p:cNvGrpSpPr>
                  <a:grpSpLocks/>
                </p:cNvGrpSpPr>
                <p:nvPr/>
              </p:nvGrpSpPr>
              <p:grpSpPr bwMode="auto">
                <a:xfrm>
                  <a:off x="48" y="1008"/>
                  <a:ext cx="768" cy="566"/>
                  <a:chOff x="0" y="0"/>
                  <a:chExt cx="768" cy="566"/>
                </a:xfrm>
              </p:grpSpPr>
              <p:pic>
                <p:nvPicPr>
                  <p:cNvPr id="85122" name="Picture 7"/>
                  <p:cNvPicPr>
                    <a:picLocks noChangeAspect="1" noChangeArrowheads="1"/>
                  </p:cNvPicPr>
                  <p:nvPr/>
                </p:nvPicPr>
                <p:blipFill>
                  <a:blip r:embed="rId3"/>
                  <a:srcRect/>
                  <a:stretch>
                    <a:fillRect/>
                  </a:stretch>
                </p:blipFill>
                <p:spPr bwMode="auto">
                  <a:xfrm>
                    <a:off x="248" y="0"/>
                    <a:ext cx="320" cy="262"/>
                  </a:xfrm>
                  <a:prstGeom prst="rect">
                    <a:avLst/>
                  </a:prstGeom>
                  <a:noFill/>
                  <a:ln w="9525">
                    <a:noFill/>
                    <a:miter lim="800000"/>
                    <a:headEnd/>
                    <a:tailEnd/>
                  </a:ln>
                </p:spPr>
              </p:pic>
              <p:pic>
                <p:nvPicPr>
                  <p:cNvPr id="85123" name="Picture 8"/>
                  <p:cNvPicPr>
                    <a:picLocks noChangeAspect="1" noChangeArrowheads="1"/>
                  </p:cNvPicPr>
                  <p:nvPr/>
                </p:nvPicPr>
                <p:blipFill>
                  <a:blip r:embed="rId4"/>
                  <a:srcRect/>
                  <a:stretch>
                    <a:fillRect/>
                  </a:stretch>
                </p:blipFill>
                <p:spPr bwMode="auto">
                  <a:xfrm>
                    <a:off x="360" y="120"/>
                    <a:ext cx="320" cy="278"/>
                  </a:xfrm>
                  <a:prstGeom prst="rect">
                    <a:avLst/>
                  </a:prstGeom>
                  <a:noFill/>
                  <a:ln w="9525">
                    <a:noFill/>
                    <a:miter lim="800000"/>
                    <a:headEnd/>
                    <a:tailEnd/>
                  </a:ln>
                </p:spPr>
              </p:pic>
              <p:pic>
                <p:nvPicPr>
                  <p:cNvPr id="85124" name="Picture 9"/>
                  <p:cNvPicPr>
                    <a:picLocks noChangeAspect="1" noChangeArrowheads="1"/>
                  </p:cNvPicPr>
                  <p:nvPr/>
                </p:nvPicPr>
                <p:blipFill>
                  <a:blip r:embed="rId3"/>
                  <a:srcRect/>
                  <a:stretch>
                    <a:fillRect/>
                  </a:stretch>
                </p:blipFill>
                <p:spPr bwMode="auto">
                  <a:xfrm>
                    <a:off x="120" y="127"/>
                    <a:ext cx="320" cy="263"/>
                  </a:xfrm>
                  <a:prstGeom prst="rect">
                    <a:avLst/>
                  </a:prstGeom>
                  <a:noFill/>
                  <a:ln w="9525">
                    <a:noFill/>
                    <a:miter lim="800000"/>
                    <a:headEnd/>
                    <a:tailEnd/>
                  </a:ln>
                </p:spPr>
              </p:pic>
              <p:pic>
                <p:nvPicPr>
                  <p:cNvPr id="85125" name="Picture 10"/>
                  <p:cNvPicPr>
                    <a:picLocks noChangeAspect="1" noChangeArrowheads="1"/>
                  </p:cNvPicPr>
                  <p:nvPr/>
                </p:nvPicPr>
                <p:blipFill>
                  <a:blip r:embed="rId5"/>
                  <a:srcRect/>
                  <a:stretch>
                    <a:fillRect/>
                  </a:stretch>
                </p:blipFill>
                <p:spPr bwMode="auto">
                  <a:xfrm>
                    <a:off x="0" y="288"/>
                    <a:ext cx="320" cy="278"/>
                  </a:xfrm>
                  <a:prstGeom prst="rect">
                    <a:avLst/>
                  </a:prstGeom>
                  <a:noFill/>
                  <a:ln w="9525">
                    <a:noFill/>
                    <a:miter lim="800000"/>
                    <a:headEnd/>
                    <a:tailEnd/>
                  </a:ln>
                </p:spPr>
              </p:pic>
              <p:pic>
                <p:nvPicPr>
                  <p:cNvPr id="85126" name="Picture 11"/>
                  <p:cNvPicPr>
                    <a:picLocks noChangeAspect="1" noChangeArrowheads="1"/>
                  </p:cNvPicPr>
                  <p:nvPr/>
                </p:nvPicPr>
                <p:blipFill>
                  <a:blip r:embed="rId4"/>
                  <a:srcRect/>
                  <a:stretch>
                    <a:fillRect/>
                  </a:stretch>
                </p:blipFill>
                <p:spPr bwMode="auto">
                  <a:xfrm>
                    <a:off x="248" y="288"/>
                    <a:ext cx="320" cy="278"/>
                  </a:xfrm>
                  <a:prstGeom prst="rect">
                    <a:avLst/>
                  </a:prstGeom>
                  <a:noFill/>
                  <a:ln w="9525">
                    <a:noFill/>
                    <a:miter lim="800000"/>
                    <a:headEnd/>
                    <a:tailEnd/>
                  </a:ln>
                </p:spPr>
              </p:pic>
              <p:pic>
                <p:nvPicPr>
                  <p:cNvPr id="85127" name="Picture 12"/>
                  <p:cNvPicPr>
                    <a:picLocks noChangeAspect="1" noChangeArrowheads="1"/>
                  </p:cNvPicPr>
                  <p:nvPr/>
                </p:nvPicPr>
                <p:blipFill>
                  <a:blip r:embed="rId6"/>
                  <a:srcRect/>
                  <a:stretch>
                    <a:fillRect/>
                  </a:stretch>
                </p:blipFill>
                <p:spPr bwMode="auto">
                  <a:xfrm>
                    <a:off x="448" y="288"/>
                    <a:ext cx="320" cy="278"/>
                  </a:xfrm>
                  <a:prstGeom prst="rect">
                    <a:avLst/>
                  </a:prstGeom>
                  <a:noFill/>
                  <a:ln w="9525">
                    <a:noFill/>
                    <a:miter lim="800000"/>
                    <a:headEnd/>
                    <a:tailEnd/>
                  </a:ln>
                </p:spPr>
              </p:pic>
            </p:grpSp>
            <p:sp>
              <p:nvSpPr>
                <p:cNvPr id="45069" name="AutoShape 13"/>
                <p:cNvSpPr>
                  <a:spLocks/>
                </p:cNvSpPr>
                <p:nvPr/>
              </p:nvSpPr>
              <p:spPr bwMode="auto">
                <a:xfrm>
                  <a:off x="0" y="0"/>
                  <a:ext cx="864" cy="816"/>
                </a:xfrm>
                <a:prstGeom prst="roundRect">
                  <a:avLst>
                    <a:gd name="adj" fmla="val 14704"/>
                  </a:avLst>
                </a:prstGeom>
                <a:solidFill>
                  <a:schemeClr val="accent1"/>
                </a:solid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grpSp>
              <p:nvGrpSpPr>
                <p:cNvPr id="6" name="Group 14"/>
                <p:cNvGrpSpPr>
                  <a:grpSpLocks/>
                </p:cNvGrpSpPr>
                <p:nvPr/>
              </p:nvGrpSpPr>
              <p:grpSpPr bwMode="auto">
                <a:xfrm>
                  <a:off x="48" y="120"/>
                  <a:ext cx="768" cy="574"/>
                  <a:chOff x="0" y="0"/>
                  <a:chExt cx="768" cy="574"/>
                </a:xfrm>
              </p:grpSpPr>
              <p:pic>
                <p:nvPicPr>
                  <p:cNvPr id="85114" name="Picture 15"/>
                  <p:cNvPicPr>
                    <a:picLocks noChangeAspect="1" noChangeArrowheads="1"/>
                  </p:cNvPicPr>
                  <p:nvPr/>
                </p:nvPicPr>
                <p:blipFill>
                  <a:blip r:embed="rId7"/>
                  <a:srcRect/>
                  <a:stretch>
                    <a:fillRect/>
                  </a:stretch>
                </p:blipFill>
                <p:spPr bwMode="auto">
                  <a:xfrm>
                    <a:off x="448" y="0"/>
                    <a:ext cx="320" cy="278"/>
                  </a:xfrm>
                  <a:prstGeom prst="rect">
                    <a:avLst/>
                  </a:prstGeom>
                  <a:noFill/>
                  <a:ln w="9525">
                    <a:noFill/>
                    <a:miter lim="800000"/>
                    <a:headEnd/>
                    <a:tailEnd/>
                  </a:ln>
                </p:spPr>
              </p:pic>
              <p:pic>
                <p:nvPicPr>
                  <p:cNvPr id="85115" name="Picture 16"/>
                  <p:cNvPicPr>
                    <a:picLocks noChangeAspect="1" noChangeArrowheads="1"/>
                  </p:cNvPicPr>
                  <p:nvPr/>
                </p:nvPicPr>
                <p:blipFill>
                  <a:blip r:embed="rId4"/>
                  <a:srcRect/>
                  <a:stretch>
                    <a:fillRect/>
                  </a:stretch>
                </p:blipFill>
                <p:spPr bwMode="auto">
                  <a:xfrm>
                    <a:off x="248" y="0"/>
                    <a:ext cx="320" cy="278"/>
                  </a:xfrm>
                  <a:prstGeom prst="rect">
                    <a:avLst/>
                  </a:prstGeom>
                  <a:noFill/>
                  <a:ln w="9525">
                    <a:noFill/>
                    <a:miter lim="800000"/>
                    <a:headEnd/>
                    <a:tailEnd/>
                  </a:ln>
                </p:spPr>
              </p:pic>
              <p:pic>
                <p:nvPicPr>
                  <p:cNvPr id="85116" name="Picture 17"/>
                  <p:cNvPicPr>
                    <a:picLocks noChangeAspect="1" noChangeArrowheads="1"/>
                  </p:cNvPicPr>
                  <p:nvPr/>
                </p:nvPicPr>
                <p:blipFill>
                  <a:blip r:embed="rId3"/>
                  <a:srcRect/>
                  <a:stretch>
                    <a:fillRect/>
                  </a:stretch>
                </p:blipFill>
                <p:spPr bwMode="auto">
                  <a:xfrm>
                    <a:off x="0" y="8"/>
                    <a:ext cx="320" cy="262"/>
                  </a:xfrm>
                  <a:prstGeom prst="rect">
                    <a:avLst/>
                  </a:prstGeom>
                  <a:noFill/>
                  <a:ln w="9525">
                    <a:noFill/>
                    <a:miter lim="800000"/>
                    <a:headEnd/>
                    <a:tailEnd/>
                  </a:ln>
                </p:spPr>
              </p:pic>
              <p:pic>
                <p:nvPicPr>
                  <p:cNvPr id="85117" name="Picture 18"/>
                  <p:cNvPicPr>
                    <a:picLocks noChangeAspect="1" noChangeArrowheads="1"/>
                  </p:cNvPicPr>
                  <p:nvPr/>
                </p:nvPicPr>
                <p:blipFill>
                  <a:blip r:embed="rId7"/>
                  <a:srcRect/>
                  <a:stretch>
                    <a:fillRect/>
                  </a:stretch>
                </p:blipFill>
                <p:spPr bwMode="auto">
                  <a:xfrm>
                    <a:off x="368" y="128"/>
                    <a:ext cx="320" cy="278"/>
                  </a:xfrm>
                  <a:prstGeom prst="rect">
                    <a:avLst/>
                  </a:prstGeom>
                  <a:noFill/>
                  <a:ln w="9525">
                    <a:noFill/>
                    <a:miter lim="800000"/>
                    <a:headEnd/>
                    <a:tailEnd/>
                  </a:ln>
                </p:spPr>
              </p:pic>
              <p:pic>
                <p:nvPicPr>
                  <p:cNvPr id="85118" name="Picture 19"/>
                  <p:cNvPicPr>
                    <a:picLocks noChangeAspect="1" noChangeArrowheads="1"/>
                  </p:cNvPicPr>
                  <p:nvPr/>
                </p:nvPicPr>
                <p:blipFill>
                  <a:blip r:embed="rId3"/>
                  <a:srcRect/>
                  <a:stretch>
                    <a:fillRect/>
                  </a:stretch>
                </p:blipFill>
                <p:spPr bwMode="auto">
                  <a:xfrm>
                    <a:off x="136" y="135"/>
                    <a:ext cx="320" cy="263"/>
                  </a:xfrm>
                  <a:prstGeom prst="rect">
                    <a:avLst/>
                  </a:prstGeom>
                  <a:noFill/>
                  <a:ln w="9525">
                    <a:noFill/>
                    <a:miter lim="800000"/>
                    <a:headEnd/>
                    <a:tailEnd/>
                  </a:ln>
                </p:spPr>
              </p:pic>
              <p:pic>
                <p:nvPicPr>
                  <p:cNvPr id="85119" name="Picture 20"/>
                  <p:cNvPicPr>
                    <a:picLocks noChangeAspect="1" noChangeArrowheads="1"/>
                  </p:cNvPicPr>
                  <p:nvPr/>
                </p:nvPicPr>
                <p:blipFill>
                  <a:blip r:embed="rId5"/>
                  <a:srcRect/>
                  <a:stretch>
                    <a:fillRect/>
                  </a:stretch>
                </p:blipFill>
                <p:spPr bwMode="auto">
                  <a:xfrm>
                    <a:off x="0" y="296"/>
                    <a:ext cx="320" cy="278"/>
                  </a:xfrm>
                  <a:prstGeom prst="rect">
                    <a:avLst/>
                  </a:prstGeom>
                  <a:noFill/>
                  <a:ln w="9525">
                    <a:noFill/>
                    <a:miter lim="800000"/>
                    <a:headEnd/>
                    <a:tailEnd/>
                  </a:ln>
                </p:spPr>
              </p:pic>
              <p:pic>
                <p:nvPicPr>
                  <p:cNvPr id="85120" name="Picture 21"/>
                  <p:cNvPicPr>
                    <a:picLocks noChangeAspect="1" noChangeArrowheads="1"/>
                  </p:cNvPicPr>
                  <p:nvPr/>
                </p:nvPicPr>
                <p:blipFill>
                  <a:blip r:embed="rId4"/>
                  <a:srcRect/>
                  <a:stretch>
                    <a:fillRect/>
                  </a:stretch>
                </p:blipFill>
                <p:spPr bwMode="auto">
                  <a:xfrm>
                    <a:off x="248" y="296"/>
                    <a:ext cx="320" cy="278"/>
                  </a:xfrm>
                  <a:prstGeom prst="rect">
                    <a:avLst/>
                  </a:prstGeom>
                  <a:noFill/>
                  <a:ln w="9525">
                    <a:noFill/>
                    <a:miter lim="800000"/>
                    <a:headEnd/>
                    <a:tailEnd/>
                  </a:ln>
                </p:spPr>
              </p:pic>
              <p:pic>
                <p:nvPicPr>
                  <p:cNvPr id="85121" name="Picture 22"/>
                  <p:cNvPicPr>
                    <a:picLocks noChangeAspect="1" noChangeArrowheads="1"/>
                  </p:cNvPicPr>
                  <p:nvPr/>
                </p:nvPicPr>
                <p:blipFill>
                  <a:blip r:embed="rId6"/>
                  <a:srcRect/>
                  <a:stretch>
                    <a:fillRect/>
                  </a:stretch>
                </p:blipFill>
                <p:spPr bwMode="auto">
                  <a:xfrm>
                    <a:off x="448" y="296"/>
                    <a:ext cx="320" cy="278"/>
                  </a:xfrm>
                  <a:prstGeom prst="rect">
                    <a:avLst/>
                  </a:prstGeom>
                  <a:noFill/>
                  <a:ln w="9525">
                    <a:noFill/>
                    <a:miter lim="800000"/>
                    <a:headEnd/>
                    <a:tailEnd/>
                  </a:ln>
                </p:spPr>
              </p:pic>
            </p:grpSp>
          </p:grpSp>
          <p:grpSp>
            <p:nvGrpSpPr>
              <p:cNvPr id="7" name="Group 23"/>
              <p:cNvGrpSpPr>
                <a:grpSpLocks/>
              </p:cNvGrpSpPr>
              <p:nvPr/>
            </p:nvGrpSpPr>
            <p:grpSpPr bwMode="auto">
              <a:xfrm>
                <a:off x="0" y="0"/>
                <a:ext cx="864" cy="1704"/>
                <a:chOff x="0" y="0"/>
                <a:chExt cx="864" cy="1704"/>
              </a:xfrm>
            </p:grpSpPr>
            <p:sp>
              <p:nvSpPr>
                <p:cNvPr id="45080" name="AutoShape 24"/>
                <p:cNvSpPr>
                  <a:spLocks/>
                </p:cNvSpPr>
                <p:nvPr/>
              </p:nvSpPr>
              <p:spPr bwMode="auto">
                <a:xfrm>
                  <a:off x="0" y="0"/>
                  <a:ext cx="864" cy="816"/>
                </a:xfrm>
                <a:prstGeom prst="roundRect">
                  <a:avLst>
                    <a:gd name="adj" fmla="val 14704"/>
                  </a:avLst>
                </a:prstGeom>
                <a:solidFill>
                  <a:schemeClr val="accent1"/>
                </a:solid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sp>
              <p:nvSpPr>
                <p:cNvPr id="45081" name="AutoShape 25"/>
                <p:cNvSpPr>
                  <a:spLocks/>
                </p:cNvSpPr>
                <p:nvPr/>
              </p:nvSpPr>
              <p:spPr bwMode="auto">
                <a:xfrm>
                  <a:off x="0" y="888"/>
                  <a:ext cx="864" cy="816"/>
                </a:xfrm>
                <a:prstGeom prst="roundRect">
                  <a:avLst>
                    <a:gd name="adj" fmla="val 14704"/>
                  </a:avLst>
                </a:prstGeom>
                <a:solidFill>
                  <a:schemeClr val="accent1"/>
                </a:solid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grpSp>
              <p:nvGrpSpPr>
                <p:cNvPr id="8" name="Group 26"/>
                <p:cNvGrpSpPr>
                  <a:grpSpLocks/>
                </p:cNvGrpSpPr>
                <p:nvPr/>
              </p:nvGrpSpPr>
              <p:grpSpPr bwMode="auto">
                <a:xfrm>
                  <a:off x="48" y="1008"/>
                  <a:ext cx="768" cy="574"/>
                  <a:chOff x="0" y="0"/>
                  <a:chExt cx="768" cy="574"/>
                </a:xfrm>
              </p:grpSpPr>
              <p:pic>
                <p:nvPicPr>
                  <p:cNvPr id="85102" name="Picture 27"/>
                  <p:cNvPicPr>
                    <a:picLocks noChangeAspect="1" noChangeArrowheads="1"/>
                  </p:cNvPicPr>
                  <p:nvPr/>
                </p:nvPicPr>
                <p:blipFill>
                  <a:blip r:embed="rId7"/>
                  <a:srcRect/>
                  <a:stretch>
                    <a:fillRect/>
                  </a:stretch>
                </p:blipFill>
                <p:spPr bwMode="auto">
                  <a:xfrm>
                    <a:off x="448" y="0"/>
                    <a:ext cx="320" cy="278"/>
                  </a:xfrm>
                  <a:prstGeom prst="rect">
                    <a:avLst/>
                  </a:prstGeom>
                  <a:noFill/>
                  <a:ln w="9525">
                    <a:noFill/>
                    <a:miter lim="800000"/>
                    <a:headEnd/>
                    <a:tailEnd/>
                  </a:ln>
                </p:spPr>
              </p:pic>
              <p:pic>
                <p:nvPicPr>
                  <p:cNvPr id="85103" name="Picture 28"/>
                  <p:cNvPicPr>
                    <a:picLocks noChangeAspect="1" noChangeArrowheads="1"/>
                  </p:cNvPicPr>
                  <p:nvPr/>
                </p:nvPicPr>
                <p:blipFill>
                  <a:blip r:embed="rId4"/>
                  <a:srcRect/>
                  <a:stretch>
                    <a:fillRect/>
                  </a:stretch>
                </p:blipFill>
                <p:spPr bwMode="auto">
                  <a:xfrm>
                    <a:off x="248" y="0"/>
                    <a:ext cx="320" cy="278"/>
                  </a:xfrm>
                  <a:prstGeom prst="rect">
                    <a:avLst/>
                  </a:prstGeom>
                  <a:noFill/>
                  <a:ln w="9525">
                    <a:noFill/>
                    <a:miter lim="800000"/>
                    <a:headEnd/>
                    <a:tailEnd/>
                  </a:ln>
                </p:spPr>
              </p:pic>
              <p:pic>
                <p:nvPicPr>
                  <p:cNvPr id="85104" name="Picture 29"/>
                  <p:cNvPicPr>
                    <a:picLocks noChangeAspect="1" noChangeArrowheads="1"/>
                  </p:cNvPicPr>
                  <p:nvPr/>
                </p:nvPicPr>
                <p:blipFill>
                  <a:blip r:embed="rId3"/>
                  <a:srcRect/>
                  <a:stretch>
                    <a:fillRect/>
                  </a:stretch>
                </p:blipFill>
                <p:spPr bwMode="auto">
                  <a:xfrm>
                    <a:off x="0" y="8"/>
                    <a:ext cx="320" cy="262"/>
                  </a:xfrm>
                  <a:prstGeom prst="rect">
                    <a:avLst/>
                  </a:prstGeom>
                  <a:noFill/>
                  <a:ln w="9525">
                    <a:noFill/>
                    <a:miter lim="800000"/>
                    <a:headEnd/>
                    <a:tailEnd/>
                  </a:ln>
                </p:spPr>
              </p:pic>
              <p:pic>
                <p:nvPicPr>
                  <p:cNvPr id="85105" name="Picture 30"/>
                  <p:cNvPicPr>
                    <a:picLocks noChangeAspect="1" noChangeArrowheads="1"/>
                  </p:cNvPicPr>
                  <p:nvPr/>
                </p:nvPicPr>
                <p:blipFill>
                  <a:blip r:embed="rId7"/>
                  <a:srcRect/>
                  <a:stretch>
                    <a:fillRect/>
                  </a:stretch>
                </p:blipFill>
                <p:spPr bwMode="auto">
                  <a:xfrm>
                    <a:off x="368" y="128"/>
                    <a:ext cx="320" cy="278"/>
                  </a:xfrm>
                  <a:prstGeom prst="rect">
                    <a:avLst/>
                  </a:prstGeom>
                  <a:noFill/>
                  <a:ln w="9525">
                    <a:noFill/>
                    <a:miter lim="800000"/>
                    <a:headEnd/>
                    <a:tailEnd/>
                  </a:ln>
                </p:spPr>
              </p:pic>
              <p:pic>
                <p:nvPicPr>
                  <p:cNvPr id="85106" name="Picture 31"/>
                  <p:cNvPicPr>
                    <a:picLocks noChangeAspect="1" noChangeArrowheads="1"/>
                  </p:cNvPicPr>
                  <p:nvPr/>
                </p:nvPicPr>
                <p:blipFill>
                  <a:blip r:embed="rId3"/>
                  <a:srcRect/>
                  <a:stretch>
                    <a:fillRect/>
                  </a:stretch>
                </p:blipFill>
                <p:spPr bwMode="auto">
                  <a:xfrm>
                    <a:off x="136" y="135"/>
                    <a:ext cx="320" cy="263"/>
                  </a:xfrm>
                  <a:prstGeom prst="rect">
                    <a:avLst/>
                  </a:prstGeom>
                  <a:noFill/>
                  <a:ln w="9525">
                    <a:noFill/>
                    <a:miter lim="800000"/>
                    <a:headEnd/>
                    <a:tailEnd/>
                  </a:ln>
                </p:spPr>
              </p:pic>
              <p:pic>
                <p:nvPicPr>
                  <p:cNvPr id="85107" name="Picture 32"/>
                  <p:cNvPicPr>
                    <a:picLocks noChangeAspect="1" noChangeArrowheads="1"/>
                  </p:cNvPicPr>
                  <p:nvPr/>
                </p:nvPicPr>
                <p:blipFill>
                  <a:blip r:embed="rId5"/>
                  <a:srcRect/>
                  <a:stretch>
                    <a:fillRect/>
                  </a:stretch>
                </p:blipFill>
                <p:spPr bwMode="auto">
                  <a:xfrm>
                    <a:off x="0" y="296"/>
                    <a:ext cx="320" cy="278"/>
                  </a:xfrm>
                  <a:prstGeom prst="rect">
                    <a:avLst/>
                  </a:prstGeom>
                  <a:noFill/>
                  <a:ln w="9525">
                    <a:noFill/>
                    <a:miter lim="800000"/>
                    <a:headEnd/>
                    <a:tailEnd/>
                  </a:ln>
                </p:spPr>
              </p:pic>
              <p:pic>
                <p:nvPicPr>
                  <p:cNvPr id="85108" name="Picture 33"/>
                  <p:cNvPicPr>
                    <a:picLocks noChangeAspect="1" noChangeArrowheads="1"/>
                  </p:cNvPicPr>
                  <p:nvPr/>
                </p:nvPicPr>
                <p:blipFill>
                  <a:blip r:embed="rId4"/>
                  <a:srcRect/>
                  <a:stretch>
                    <a:fillRect/>
                  </a:stretch>
                </p:blipFill>
                <p:spPr bwMode="auto">
                  <a:xfrm>
                    <a:off x="248" y="296"/>
                    <a:ext cx="320" cy="278"/>
                  </a:xfrm>
                  <a:prstGeom prst="rect">
                    <a:avLst/>
                  </a:prstGeom>
                  <a:noFill/>
                  <a:ln w="9525">
                    <a:noFill/>
                    <a:miter lim="800000"/>
                    <a:headEnd/>
                    <a:tailEnd/>
                  </a:ln>
                </p:spPr>
              </p:pic>
              <p:pic>
                <p:nvPicPr>
                  <p:cNvPr id="85109" name="Picture 34"/>
                  <p:cNvPicPr>
                    <a:picLocks noChangeAspect="1" noChangeArrowheads="1"/>
                  </p:cNvPicPr>
                  <p:nvPr/>
                </p:nvPicPr>
                <p:blipFill>
                  <a:blip r:embed="rId6"/>
                  <a:srcRect/>
                  <a:stretch>
                    <a:fillRect/>
                  </a:stretch>
                </p:blipFill>
                <p:spPr bwMode="auto">
                  <a:xfrm>
                    <a:off x="448" y="296"/>
                    <a:ext cx="320" cy="278"/>
                  </a:xfrm>
                  <a:prstGeom prst="rect">
                    <a:avLst/>
                  </a:prstGeom>
                  <a:noFill/>
                  <a:ln w="9525">
                    <a:noFill/>
                    <a:miter lim="800000"/>
                    <a:headEnd/>
                    <a:tailEnd/>
                  </a:ln>
                </p:spPr>
              </p:pic>
            </p:grpSp>
            <p:grpSp>
              <p:nvGrpSpPr>
                <p:cNvPr id="9" name="Group 35"/>
                <p:cNvGrpSpPr>
                  <a:grpSpLocks/>
                </p:cNvGrpSpPr>
                <p:nvPr/>
              </p:nvGrpSpPr>
              <p:grpSpPr bwMode="auto">
                <a:xfrm>
                  <a:off x="48" y="96"/>
                  <a:ext cx="768" cy="614"/>
                  <a:chOff x="0" y="0"/>
                  <a:chExt cx="768" cy="614"/>
                </a:xfrm>
              </p:grpSpPr>
              <p:pic>
                <p:nvPicPr>
                  <p:cNvPr id="85093" name="Picture 36"/>
                  <p:cNvPicPr>
                    <a:picLocks noChangeAspect="1" noChangeArrowheads="1"/>
                  </p:cNvPicPr>
                  <p:nvPr/>
                </p:nvPicPr>
                <p:blipFill>
                  <a:blip r:embed="rId3"/>
                  <a:srcRect/>
                  <a:stretch>
                    <a:fillRect/>
                  </a:stretch>
                </p:blipFill>
                <p:spPr bwMode="auto">
                  <a:xfrm>
                    <a:off x="248" y="8"/>
                    <a:ext cx="320" cy="262"/>
                  </a:xfrm>
                  <a:prstGeom prst="rect">
                    <a:avLst/>
                  </a:prstGeom>
                  <a:noFill/>
                  <a:ln w="9525">
                    <a:noFill/>
                    <a:miter lim="800000"/>
                    <a:headEnd/>
                    <a:tailEnd/>
                  </a:ln>
                </p:spPr>
              </p:pic>
              <p:pic>
                <p:nvPicPr>
                  <p:cNvPr id="85094" name="Picture 37"/>
                  <p:cNvPicPr>
                    <a:picLocks noChangeAspect="1" noChangeArrowheads="1"/>
                  </p:cNvPicPr>
                  <p:nvPr/>
                </p:nvPicPr>
                <p:blipFill>
                  <a:blip r:embed="rId7"/>
                  <a:srcRect/>
                  <a:stretch>
                    <a:fillRect/>
                  </a:stretch>
                </p:blipFill>
                <p:spPr bwMode="auto">
                  <a:xfrm>
                    <a:off x="0" y="0"/>
                    <a:ext cx="320" cy="278"/>
                  </a:xfrm>
                  <a:prstGeom prst="rect">
                    <a:avLst/>
                  </a:prstGeom>
                  <a:noFill/>
                  <a:ln w="9525">
                    <a:noFill/>
                    <a:miter lim="800000"/>
                    <a:headEnd/>
                    <a:tailEnd/>
                  </a:ln>
                </p:spPr>
              </p:pic>
              <p:pic>
                <p:nvPicPr>
                  <p:cNvPr id="85095" name="Picture 38"/>
                  <p:cNvPicPr>
                    <a:picLocks noChangeAspect="1" noChangeArrowheads="1"/>
                  </p:cNvPicPr>
                  <p:nvPr/>
                </p:nvPicPr>
                <p:blipFill>
                  <a:blip r:embed="rId7"/>
                  <a:srcRect/>
                  <a:stretch>
                    <a:fillRect/>
                  </a:stretch>
                </p:blipFill>
                <p:spPr bwMode="auto">
                  <a:xfrm>
                    <a:off x="448" y="0"/>
                    <a:ext cx="320" cy="278"/>
                  </a:xfrm>
                  <a:prstGeom prst="rect">
                    <a:avLst/>
                  </a:prstGeom>
                  <a:noFill/>
                  <a:ln w="9525">
                    <a:noFill/>
                    <a:miter lim="800000"/>
                    <a:headEnd/>
                    <a:tailEnd/>
                  </a:ln>
                </p:spPr>
              </p:pic>
              <p:pic>
                <p:nvPicPr>
                  <p:cNvPr id="85096" name="Picture 39"/>
                  <p:cNvPicPr>
                    <a:picLocks noChangeAspect="1" noChangeArrowheads="1"/>
                  </p:cNvPicPr>
                  <p:nvPr/>
                </p:nvPicPr>
                <p:blipFill>
                  <a:blip r:embed="rId5"/>
                  <a:srcRect/>
                  <a:stretch>
                    <a:fillRect/>
                  </a:stretch>
                </p:blipFill>
                <p:spPr bwMode="auto">
                  <a:xfrm>
                    <a:off x="448" y="168"/>
                    <a:ext cx="320" cy="278"/>
                  </a:xfrm>
                  <a:prstGeom prst="rect">
                    <a:avLst/>
                  </a:prstGeom>
                  <a:noFill/>
                  <a:ln w="9525">
                    <a:noFill/>
                    <a:miter lim="800000"/>
                    <a:headEnd/>
                    <a:tailEnd/>
                  </a:ln>
                </p:spPr>
              </p:pic>
              <p:pic>
                <p:nvPicPr>
                  <p:cNvPr id="85097" name="Picture 40"/>
                  <p:cNvPicPr>
                    <a:picLocks noChangeAspect="1" noChangeArrowheads="1"/>
                  </p:cNvPicPr>
                  <p:nvPr/>
                </p:nvPicPr>
                <p:blipFill>
                  <a:blip r:embed="rId6"/>
                  <a:srcRect/>
                  <a:stretch>
                    <a:fillRect/>
                  </a:stretch>
                </p:blipFill>
                <p:spPr bwMode="auto">
                  <a:xfrm>
                    <a:off x="448" y="336"/>
                    <a:ext cx="320" cy="278"/>
                  </a:xfrm>
                  <a:prstGeom prst="rect">
                    <a:avLst/>
                  </a:prstGeom>
                  <a:noFill/>
                  <a:ln w="9525">
                    <a:noFill/>
                    <a:miter lim="800000"/>
                    <a:headEnd/>
                    <a:tailEnd/>
                  </a:ln>
                </p:spPr>
              </p:pic>
              <p:pic>
                <p:nvPicPr>
                  <p:cNvPr id="85098" name="Picture 41"/>
                  <p:cNvPicPr>
                    <a:picLocks noChangeAspect="1" noChangeArrowheads="1"/>
                  </p:cNvPicPr>
                  <p:nvPr/>
                </p:nvPicPr>
                <p:blipFill>
                  <a:blip r:embed="rId4"/>
                  <a:srcRect/>
                  <a:stretch>
                    <a:fillRect/>
                  </a:stretch>
                </p:blipFill>
                <p:spPr bwMode="auto">
                  <a:xfrm>
                    <a:off x="248" y="168"/>
                    <a:ext cx="320" cy="278"/>
                  </a:xfrm>
                  <a:prstGeom prst="rect">
                    <a:avLst/>
                  </a:prstGeom>
                  <a:noFill/>
                  <a:ln w="9525">
                    <a:noFill/>
                    <a:miter lim="800000"/>
                    <a:headEnd/>
                    <a:tailEnd/>
                  </a:ln>
                </p:spPr>
              </p:pic>
              <p:pic>
                <p:nvPicPr>
                  <p:cNvPr id="85099" name="Picture 42"/>
                  <p:cNvPicPr>
                    <a:picLocks noChangeAspect="1" noChangeArrowheads="1"/>
                  </p:cNvPicPr>
                  <p:nvPr/>
                </p:nvPicPr>
                <p:blipFill>
                  <a:blip r:embed="rId3"/>
                  <a:srcRect/>
                  <a:stretch>
                    <a:fillRect/>
                  </a:stretch>
                </p:blipFill>
                <p:spPr bwMode="auto">
                  <a:xfrm>
                    <a:off x="0" y="175"/>
                    <a:ext cx="320" cy="263"/>
                  </a:xfrm>
                  <a:prstGeom prst="rect">
                    <a:avLst/>
                  </a:prstGeom>
                  <a:noFill/>
                  <a:ln w="9525">
                    <a:noFill/>
                    <a:miter lim="800000"/>
                    <a:headEnd/>
                    <a:tailEnd/>
                  </a:ln>
                </p:spPr>
              </p:pic>
              <p:pic>
                <p:nvPicPr>
                  <p:cNvPr id="85100" name="Picture 43"/>
                  <p:cNvPicPr>
                    <a:picLocks noChangeAspect="1" noChangeArrowheads="1"/>
                  </p:cNvPicPr>
                  <p:nvPr/>
                </p:nvPicPr>
                <p:blipFill>
                  <a:blip r:embed="rId3"/>
                  <a:srcRect/>
                  <a:stretch>
                    <a:fillRect/>
                  </a:stretch>
                </p:blipFill>
                <p:spPr bwMode="auto">
                  <a:xfrm>
                    <a:off x="0" y="344"/>
                    <a:ext cx="320" cy="262"/>
                  </a:xfrm>
                  <a:prstGeom prst="rect">
                    <a:avLst/>
                  </a:prstGeom>
                  <a:noFill/>
                  <a:ln w="9525">
                    <a:noFill/>
                    <a:miter lim="800000"/>
                    <a:headEnd/>
                    <a:tailEnd/>
                  </a:ln>
                </p:spPr>
              </p:pic>
              <p:pic>
                <p:nvPicPr>
                  <p:cNvPr id="85101" name="Picture 44"/>
                  <p:cNvPicPr>
                    <a:picLocks noChangeAspect="1" noChangeArrowheads="1"/>
                  </p:cNvPicPr>
                  <p:nvPr/>
                </p:nvPicPr>
                <p:blipFill>
                  <a:blip r:embed="rId4"/>
                  <a:srcRect/>
                  <a:stretch>
                    <a:fillRect/>
                  </a:stretch>
                </p:blipFill>
                <p:spPr bwMode="auto">
                  <a:xfrm>
                    <a:off x="248" y="336"/>
                    <a:ext cx="320" cy="278"/>
                  </a:xfrm>
                  <a:prstGeom prst="rect">
                    <a:avLst/>
                  </a:prstGeom>
                  <a:noFill/>
                  <a:ln w="9525">
                    <a:noFill/>
                    <a:miter lim="800000"/>
                    <a:headEnd/>
                    <a:tailEnd/>
                  </a:ln>
                </p:spPr>
              </p:pic>
            </p:grpSp>
          </p:grpSp>
        </p:grpSp>
        <p:grpSp>
          <p:nvGrpSpPr>
            <p:cNvPr id="10" name="Group 45"/>
            <p:cNvGrpSpPr>
              <a:grpSpLocks/>
            </p:cNvGrpSpPr>
            <p:nvPr/>
          </p:nvGrpSpPr>
          <p:grpSpPr bwMode="auto">
            <a:xfrm>
              <a:off x="2016" y="0"/>
              <a:ext cx="1800" cy="1704"/>
              <a:chOff x="0" y="0"/>
              <a:chExt cx="1800" cy="1704"/>
            </a:xfrm>
          </p:grpSpPr>
          <p:grpSp>
            <p:nvGrpSpPr>
              <p:cNvPr id="11" name="Group 46"/>
              <p:cNvGrpSpPr>
                <a:grpSpLocks/>
              </p:cNvGrpSpPr>
              <p:nvPr/>
            </p:nvGrpSpPr>
            <p:grpSpPr bwMode="auto">
              <a:xfrm>
                <a:off x="0" y="0"/>
                <a:ext cx="864" cy="1704"/>
                <a:chOff x="0" y="0"/>
                <a:chExt cx="864" cy="1704"/>
              </a:xfrm>
            </p:grpSpPr>
            <p:sp>
              <p:nvSpPr>
                <p:cNvPr id="45103" name="AutoShape 47"/>
                <p:cNvSpPr>
                  <a:spLocks/>
                </p:cNvSpPr>
                <p:nvPr/>
              </p:nvSpPr>
              <p:spPr bwMode="auto">
                <a:xfrm>
                  <a:off x="-6" y="888"/>
                  <a:ext cx="864" cy="816"/>
                </a:xfrm>
                <a:prstGeom prst="roundRect">
                  <a:avLst>
                    <a:gd name="adj" fmla="val 14704"/>
                  </a:avLst>
                </a:prstGeom>
                <a:solidFill>
                  <a:schemeClr val="accent1"/>
                </a:solidFill>
                <a:ln w="25400">
                  <a:solidFill>
                    <a:srgbClr val="910000"/>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pic>
              <p:nvPicPr>
                <p:cNvPr id="85072" name="Picture 48"/>
                <p:cNvPicPr>
                  <a:picLocks noChangeAspect="1" noChangeArrowheads="1"/>
                </p:cNvPicPr>
                <p:nvPr/>
              </p:nvPicPr>
              <p:blipFill>
                <a:blip r:embed="rId8"/>
                <a:srcRect/>
                <a:stretch>
                  <a:fillRect/>
                </a:stretch>
              </p:blipFill>
              <p:spPr bwMode="auto">
                <a:xfrm>
                  <a:off x="480" y="952"/>
                  <a:ext cx="320" cy="278"/>
                </a:xfrm>
                <a:prstGeom prst="rect">
                  <a:avLst/>
                </a:prstGeom>
                <a:noFill/>
                <a:ln w="9525">
                  <a:noFill/>
                  <a:miter lim="800000"/>
                  <a:headEnd/>
                  <a:tailEnd/>
                </a:ln>
              </p:spPr>
            </p:pic>
            <p:pic>
              <p:nvPicPr>
                <p:cNvPr id="85073" name="Picture 49"/>
                <p:cNvPicPr>
                  <a:picLocks noChangeAspect="1" noChangeArrowheads="1"/>
                </p:cNvPicPr>
                <p:nvPr/>
              </p:nvPicPr>
              <p:blipFill>
                <a:blip r:embed="rId7"/>
                <a:srcRect/>
                <a:stretch>
                  <a:fillRect/>
                </a:stretch>
              </p:blipFill>
              <p:spPr bwMode="auto">
                <a:xfrm>
                  <a:off x="272" y="952"/>
                  <a:ext cx="320" cy="278"/>
                </a:xfrm>
                <a:prstGeom prst="rect">
                  <a:avLst/>
                </a:prstGeom>
                <a:noFill/>
                <a:ln w="9525">
                  <a:noFill/>
                  <a:miter lim="800000"/>
                  <a:headEnd/>
                  <a:tailEnd/>
                </a:ln>
              </p:spPr>
            </p:pic>
            <p:pic>
              <p:nvPicPr>
                <p:cNvPr id="85074" name="Picture 50"/>
                <p:cNvPicPr>
                  <a:picLocks noChangeAspect="1" noChangeArrowheads="1"/>
                </p:cNvPicPr>
                <p:nvPr/>
              </p:nvPicPr>
              <p:blipFill>
                <a:blip r:embed="rId9"/>
                <a:srcRect/>
                <a:stretch>
                  <a:fillRect/>
                </a:stretch>
              </p:blipFill>
              <p:spPr bwMode="auto">
                <a:xfrm>
                  <a:off x="72" y="952"/>
                  <a:ext cx="320" cy="278"/>
                </a:xfrm>
                <a:prstGeom prst="rect">
                  <a:avLst/>
                </a:prstGeom>
                <a:noFill/>
                <a:ln w="9525">
                  <a:noFill/>
                  <a:miter lim="800000"/>
                  <a:headEnd/>
                  <a:tailEnd/>
                </a:ln>
              </p:spPr>
            </p:pic>
            <p:pic>
              <p:nvPicPr>
                <p:cNvPr id="85075" name="Picture 51"/>
                <p:cNvPicPr>
                  <a:picLocks noChangeAspect="1" noChangeArrowheads="1"/>
                </p:cNvPicPr>
                <p:nvPr/>
              </p:nvPicPr>
              <p:blipFill>
                <a:blip r:embed="rId10"/>
                <a:srcRect/>
                <a:stretch>
                  <a:fillRect/>
                </a:stretch>
              </p:blipFill>
              <p:spPr bwMode="auto">
                <a:xfrm>
                  <a:off x="384" y="1128"/>
                  <a:ext cx="320" cy="262"/>
                </a:xfrm>
                <a:prstGeom prst="rect">
                  <a:avLst/>
                </a:prstGeom>
                <a:noFill/>
                <a:ln w="9525">
                  <a:noFill/>
                  <a:miter lim="800000"/>
                  <a:headEnd/>
                  <a:tailEnd/>
                </a:ln>
              </p:spPr>
            </p:pic>
            <p:pic>
              <p:nvPicPr>
                <p:cNvPr id="85076" name="Picture 52"/>
                <p:cNvPicPr>
                  <a:picLocks noChangeAspect="1" noChangeArrowheads="1"/>
                </p:cNvPicPr>
                <p:nvPr/>
              </p:nvPicPr>
              <p:blipFill>
                <a:blip r:embed="rId7"/>
                <a:srcRect/>
                <a:stretch>
                  <a:fillRect/>
                </a:stretch>
              </p:blipFill>
              <p:spPr bwMode="auto">
                <a:xfrm>
                  <a:off x="176" y="1120"/>
                  <a:ext cx="320" cy="278"/>
                </a:xfrm>
                <a:prstGeom prst="rect">
                  <a:avLst/>
                </a:prstGeom>
                <a:noFill/>
                <a:ln w="9525">
                  <a:noFill/>
                  <a:miter lim="800000"/>
                  <a:headEnd/>
                  <a:tailEnd/>
                </a:ln>
              </p:spPr>
            </p:pic>
            <p:pic>
              <p:nvPicPr>
                <p:cNvPr id="85077" name="Picture 53"/>
                <p:cNvPicPr>
                  <a:picLocks noChangeAspect="1" noChangeArrowheads="1"/>
                </p:cNvPicPr>
                <p:nvPr/>
              </p:nvPicPr>
              <p:blipFill>
                <a:blip r:embed="rId9"/>
                <a:srcRect/>
                <a:stretch>
                  <a:fillRect/>
                </a:stretch>
              </p:blipFill>
              <p:spPr bwMode="auto">
                <a:xfrm>
                  <a:off x="272" y="1312"/>
                  <a:ext cx="320" cy="278"/>
                </a:xfrm>
                <a:prstGeom prst="rect">
                  <a:avLst/>
                </a:prstGeom>
                <a:noFill/>
                <a:ln w="9525">
                  <a:noFill/>
                  <a:miter lim="800000"/>
                  <a:headEnd/>
                  <a:tailEnd/>
                </a:ln>
              </p:spPr>
            </p:pic>
            <p:pic>
              <p:nvPicPr>
                <p:cNvPr id="85078" name="Picture 54"/>
                <p:cNvPicPr>
                  <a:picLocks noChangeAspect="1" noChangeArrowheads="1"/>
                </p:cNvPicPr>
                <p:nvPr/>
              </p:nvPicPr>
              <p:blipFill>
                <a:blip r:embed="rId10"/>
                <a:srcRect/>
                <a:stretch>
                  <a:fillRect/>
                </a:stretch>
              </p:blipFill>
              <p:spPr bwMode="auto">
                <a:xfrm>
                  <a:off x="480" y="1320"/>
                  <a:ext cx="320" cy="262"/>
                </a:xfrm>
                <a:prstGeom prst="rect">
                  <a:avLst/>
                </a:prstGeom>
                <a:noFill/>
                <a:ln w="9525">
                  <a:noFill/>
                  <a:miter lim="800000"/>
                  <a:headEnd/>
                  <a:tailEnd/>
                </a:ln>
              </p:spPr>
            </p:pic>
            <p:pic>
              <p:nvPicPr>
                <p:cNvPr id="85079" name="Picture 55"/>
                <p:cNvPicPr>
                  <a:picLocks noChangeAspect="1" noChangeArrowheads="1"/>
                </p:cNvPicPr>
                <p:nvPr/>
              </p:nvPicPr>
              <p:blipFill>
                <a:blip r:embed="rId6"/>
                <a:srcRect/>
                <a:stretch>
                  <a:fillRect/>
                </a:stretch>
              </p:blipFill>
              <p:spPr bwMode="auto">
                <a:xfrm>
                  <a:off x="72" y="1312"/>
                  <a:ext cx="320" cy="278"/>
                </a:xfrm>
                <a:prstGeom prst="rect">
                  <a:avLst/>
                </a:prstGeom>
                <a:noFill/>
                <a:ln w="9525">
                  <a:noFill/>
                  <a:miter lim="800000"/>
                  <a:headEnd/>
                  <a:tailEnd/>
                </a:ln>
              </p:spPr>
            </p:pic>
            <p:sp>
              <p:nvSpPr>
                <p:cNvPr id="45112" name="AutoShape 56"/>
                <p:cNvSpPr>
                  <a:spLocks/>
                </p:cNvSpPr>
                <p:nvPr/>
              </p:nvSpPr>
              <p:spPr bwMode="auto">
                <a:xfrm>
                  <a:off x="-6" y="0"/>
                  <a:ext cx="864" cy="816"/>
                </a:xfrm>
                <a:prstGeom prst="roundRect">
                  <a:avLst>
                    <a:gd name="adj" fmla="val 14704"/>
                  </a:avLst>
                </a:prstGeom>
                <a:solidFill>
                  <a:schemeClr val="accent1"/>
                </a:solidFill>
                <a:ln w="25400">
                  <a:solidFill>
                    <a:srgbClr val="910000"/>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grpSp>
              <p:nvGrpSpPr>
                <p:cNvPr id="12" name="Group 57"/>
                <p:cNvGrpSpPr>
                  <a:grpSpLocks/>
                </p:cNvGrpSpPr>
                <p:nvPr/>
              </p:nvGrpSpPr>
              <p:grpSpPr bwMode="auto">
                <a:xfrm>
                  <a:off x="64" y="168"/>
                  <a:ext cx="728" cy="470"/>
                  <a:chOff x="0" y="0"/>
                  <a:chExt cx="728" cy="470"/>
                </a:xfrm>
              </p:grpSpPr>
              <p:pic>
                <p:nvPicPr>
                  <p:cNvPr id="85082" name="Picture 58"/>
                  <p:cNvPicPr>
                    <a:picLocks noChangeAspect="1" noChangeArrowheads="1"/>
                  </p:cNvPicPr>
                  <p:nvPr/>
                </p:nvPicPr>
                <p:blipFill>
                  <a:blip r:embed="rId8"/>
                  <a:srcRect/>
                  <a:stretch>
                    <a:fillRect/>
                  </a:stretch>
                </p:blipFill>
                <p:spPr bwMode="auto">
                  <a:xfrm>
                    <a:off x="104" y="0"/>
                    <a:ext cx="320" cy="278"/>
                  </a:xfrm>
                  <a:prstGeom prst="rect">
                    <a:avLst/>
                  </a:prstGeom>
                  <a:noFill/>
                  <a:ln w="9525">
                    <a:noFill/>
                    <a:miter lim="800000"/>
                    <a:headEnd/>
                    <a:tailEnd/>
                  </a:ln>
                </p:spPr>
              </p:pic>
              <p:pic>
                <p:nvPicPr>
                  <p:cNvPr id="85083" name="Picture 59"/>
                  <p:cNvPicPr>
                    <a:picLocks noChangeAspect="1" noChangeArrowheads="1"/>
                  </p:cNvPicPr>
                  <p:nvPr/>
                </p:nvPicPr>
                <p:blipFill>
                  <a:blip r:embed="rId10"/>
                  <a:srcRect/>
                  <a:stretch>
                    <a:fillRect/>
                  </a:stretch>
                </p:blipFill>
                <p:spPr bwMode="auto">
                  <a:xfrm>
                    <a:off x="312" y="8"/>
                    <a:ext cx="320" cy="262"/>
                  </a:xfrm>
                  <a:prstGeom prst="rect">
                    <a:avLst/>
                  </a:prstGeom>
                  <a:noFill/>
                  <a:ln w="9525">
                    <a:noFill/>
                    <a:miter lim="800000"/>
                    <a:headEnd/>
                    <a:tailEnd/>
                  </a:ln>
                </p:spPr>
              </p:pic>
              <p:pic>
                <p:nvPicPr>
                  <p:cNvPr id="85084" name="Picture 60"/>
                  <p:cNvPicPr>
                    <a:picLocks noChangeAspect="1" noChangeArrowheads="1"/>
                  </p:cNvPicPr>
                  <p:nvPr/>
                </p:nvPicPr>
                <p:blipFill>
                  <a:blip r:embed="rId9"/>
                  <a:srcRect/>
                  <a:stretch>
                    <a:fillRect/>
                  </a:stretch>
                </p:blipFill>
                <p:spPr bwMode="auto">
                  <a:xfrm>
                    <a:off x="200" y="192"/>
                    <a:ext cx="320" cy="278"/>
                  </a:xfrm>
                  <a:prstGeom prst="rect">
                    <a:avLst/>
                  </a:prstGeom>
                  <a:noFill/>
                  <a:ln w="9525">
                    <a:noFill/>
                    <a:miter lim="800000"/>
                    <a:headEnd/>
                    <a:tailEnd/>
                  </a:ln>
                </p:spPr>
              </p:pic>
              <p:pic>
                <p:nvPicPr>
                  <p:cNvPr id="85085" name="Picture 61"/>
                  <p:cNvPicPr>
                    <a:picLocks noChangeAspect="1" noChangeArrowheads="1"/>
                  </p:cNvPicPr>
                  <p:nvPr/>
                </p:nvPicPr>
                <p:blipFill>
                  <a:blip r:embed="rId10"/>
                  <a:srcRect/>
                  <a:stretch>
                    <a:fillRect/>
                  </a:stretch>
                </p:blipFill>
                <p:spPr bwMode="auto">
                  <a:xfrm>
                    <a:off x="408" y="199"/>
                    <a:ext cx="320" cy="263"/>
                  </a:xfrm>
                  <a:prstGeom prst="rect">
                    <a:avLst/>
                  </a:prstGeom>
                  <a:noFill/>
                  <a:ln w="9525">
                    <a:noFill/>
                    <a:miter lim="800000"/>
                    <a:headEnd/>
                    <a:tailEnd/>
                  </a:ln>
                </p:spPr>
              </p:pic>
              <p:pic>
                <p:nvPicPr>
                  <p:cNvPr id="85086" name="Picture 62"/>
                  <p:cNvPicPr>
                    <a:picLocks noChangeAspect="1" noChangeArrowheads="1"/>
                  </p:cNvPicPr>
                  <p:nvPr/>
                </p:nvPicPr>
                <p:blipFill>
                  <a:blip r:embed="rId6"/>
                  <a:srcRect/>
                  <a:stretch>
                    <a:fillRect/>
                  </a:stretch>
                </p:blipFill>
                <p:spPr bwMode="auto">
                  <a:xfrm>
                    <a:off x="0" y="192"/>
                    <a:ext cx="320" cy="278"/>
                  </a:xfrm>
                  <a:prstGeom prst="rect">
                    <a:avLst/>
                  </a:prstGeom>
                  <a:noFill/>
                  <a:ln w="9525">
                    <a:noFill/>
                    <a:miter lim="800000"/>
                    <a:headEnd/>
                    <a:tailEnd/>
                  </a:ln>
                </p:spPr>
              </p:pic>
            </p:grpSp>
          </p:grpSp>
          <p:grpSp>
            <p:nvGrpSpPr>
              <p:cNvPr id="13" name="Group 63"/>
              <p:cNvGrpSpPr>
                <a:grpSpLocks/>
              </p:cNvGrpSpPr>
              <p:nvPr/>
            </p:nvGrpSpPr>
            <p:grpSpPr bwMode="auto">
              <a:xfrm>
                <a:off x="936" y="448"/>
                <a:ext cx="864" cy="816"/>
                <a:chOff x="0" y="0"/>
                <a:chExt cx="864" cy="816"/>
              </a:xfrm>
            </p:grpSpPr>
            <p:sp>
              <p:nvSpPr>
                <p:cNvPr id="45120" name="AutoShape 64"/>
                <p:cNvSpPr>
                  <a:spLocks/>
                </p:cNvSpPr>
                <p:nvPr/>
              </p:nvSpPr>
              <p:spPr bwMode="auto">
                <a:xfrm>
                  <a:off x="0" y="0"/>
                  <a:ext cx="864" cy="816"/>
                </a:xfrm>
                <a:prstGeom prst="roundRect">
                  <a:avLst>
                    <a:gd name="adj" fmla="val 14704"/>
                  </a:avLst>
                </a:prstGeom>
                <a:solidFill>
                  <a:schemeClr val="accent1"/>
                </a:solidFill>
                <a:ln w="25400">
                  <a:solidFill>
                    <a:srgbClr val="910000"/>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grpSp>
              <p:nvGrpSpPr>
                <p:cNvPr id="14" name="Group 65"/>
                <p:cNvGrpSpPr>
                  <a:grpSpLocks/>
                </p:cNvGrpSpPr>
                <p:nvPr/>
              </p:nvGrpSpPr>
              <p:grpSpPr bwMode="auto">
                <a:xfrm>
                  <a:off x="64" y="80"/>
                  <a:ext cx="728" cy="654"/>
                  <a:chOff x="0" y="0"/>
                  <a:chExt cx="728" cy="654"/>
                </a:xfrm>
              </p:grpSpPr>
              <p:pic>
                <p:nvPicPr>
                  <p:cNvPr id="85065" name="Picture 66"/>
                  <p:cNvPicPr>
                    <a:picLocks noChangeAspect="1" noChangeArrowheads="1"/>
                  </p:cNvPicPr>
                  <p:nvPr/>
                </p:nvPicPr>
                <p:blipFill>
                  <a:blip r:embed="rId9"/>
                  <a:srcRect/>
                  <a:stretch>
                    <a:fillRect/>
                  </a:stretch>
                </p:blipFill>
                <p:spPr bwMode="auto">
                  <a:xfrm>
                    <a:off x="200" y="0"/>
                    <a:ext cx="320" cy="278"/>
                  </a:xfrm>
                  <a:prstGeom prst="rect">
                    <a:avLst/>
                  </a:prstGeom>
                  <a:noFill/>
                  <a:ln w="9525">
                    <a:noFill/>
                    <a:miter lim="800000"/>
                    <a:headEnd/>
                    <a:tailEnd/>
                  </a:ln>
                </p:spPr>
              </p:pic>
              <p:pic>
                <p:nvPicPr>
                  <p:cNvPr id="85066" name="Picture 67"/>
                  <p:cNvPicPr>
                    <a:picLocks noChangeAspect="1" noChangeArrowheads="1"/>
                  </p:cNvPicPr>
                  <p:nvPr/>
                </p:nvPicPr>
                <p:blipFill>
                  <a:blip r:embed="rId10"/>
                  <a:srcRect/>
                  <a:stretch>
                    <a:fillRect/>
                  </a:stretch>
                </p:blipFill>
                <p:spPr bwMode="auto">
                  <a:xfrm>
                    <a:off x="312" y="191"/>
                    <a:ext cx="320" cy="263"/>
                  </a:xfrm>
                  <a:prstGeom prst="rect">
                    <a:avLst/>
                  </a:prstGeom>
                  <a:noFill/>
                  <a:ln w="9525">
                    <a:noFill/>
                    <a:miter lim="800000"/>
                    <a:headEnd/>
                    <a:tailEnd/>
                  </a:ln>
                </p:spPr>
              </p:pic>
              <p:pic>
                <p:nvPicPr>
                  <p:cNvPr id="85067" name="Picture 68"/>
                  <p:cNvPicPr>
                    <a:picLocks noChangeAspect="1" noChangeArrowheads="1"/>
                  </p:cNvPicPr>
                  <p:nvPr/>
                </p:nvPicPr>
                <p:blipFill>
                  <a:blip r:embed="rId7"/>
                  <a:srcRect/>
                  <a:stretch>
                    <a:fillRect/>
                  </a:stretch>
                </p:blipFill>
                <p:spPr bwMode="auto">
                  <a:xfrm>
                    <a:off x="104" y="184"/>
                    <a:ext cx="320" cy="278"/>
                  </a:xfrm>
                  <a:prstGeom prst="rect">
                    <a:avLst/>
                  </a:prstGeom>
                  <a:noFill/>
                  <a:ln w="9525">
                    <a:noFill/>
                    <a:miter lim="800000"/>
                    <a:headEnd/>
                    <a:tailEnd/>
                  </a:ln>
                </p:spPr>
              </p:pic>
              <p:pic>
                <p:nvPicPr>
                  <p:cNvPr id="85068" name="Picture 69"/>
                  <p:cNvPicPr>
                    <a:picLocks noChangeAspect="1" noChangeArrowheads="1"/>
                  </p:cNvPicPr>
                  <p:nvPr/>
                </p:nvPicPr>
                <p:blipFill>
                  <a:blip r:embed="rId10"/>
                  <a:srcRect/>
                  <a:stretch>
                    <a:fillRect/>
                  </a:stretch>
                </p:blipFill>
                <p:spPr bwMode="auto">
                  <a:xfrm>
                    <a:off x="408" y="384"/>
                    <a:ext cx="320" cy="262"/>
                  </a:xfrm>
                  <a:prstGeom prst="rect">
                    <a:avLst/>
                  </a:prstGeom>
                  <a:noFill/>
                  <a:ln w="9525">
                    <a:noFill/>
                    <a:miter lim="800000"/>
                    <a:headEnd/>
                    <a:tailEnd/>
                  </a:ln>
                </p:spPr>
              </p:pic>
              <p:pic>
                <p:nvPicPr>
                  <p:cNvPr id="85069" name="Picture 70"/>
                  <p:cNvPicPr>
                    <a:picLocks noChangeAspect="1" noChangeArrowheads="1"/>
                  </p:cNvPicPr>
                  <p:nvPr/>
                </p:nvPicPr>
                <p:blipFill>
                  <a:blip r:embed="rId6"/>
                  <a:srcRect/>
                  <a:stretch>
                    <a:fillRect/>
                  </a:stretch>
                </p:blipFill>
                <p:spPr bwMode="auto">
                  <a:xfrm>
                    <a:off x="0" y="375"/>
                    <a:ext cx="320" cy="279"/>
                  </a:xfrm>
                  <a:prstGeom prst="rect">
                    <a:avLst/>
                  </a:prstGeom>
                  <a:noFill/>
                  <a:ln w="9525">
                    <a:noFill/>
                    <a:miter lim="800000"/>
                    <a:headEnd/>
                    <a:tailEnd/>
                  </a:ln>
                </p:spPr>
              </p:pic>
              <p:pic>
                <p:nvPicPr>
                  <p:cNvPr id="85070" name="Picture 71"/>
                  <p:cNvPicPr>
                    <a:picLocks noChangeAspect="1" noChangeArrowheads="1"/>
                  </p:cNvPicPr>
                  <p:nvPr/>
                </p:nvPicPr>
                <p:blipFill>
                  <a:blip r:embed="rId8"/>
                  <a:srcRect/>
                  <a:stretch>
                    <a:fillRect/>
                  </a:stretch>
                </p:blipFill>
                <p:spPr bwMode="auto">
                  <a:xfrm>
                    <a:off x="200" y="375"/>
                    <a:ext cx="320" cy="279"/>
                  </a:xfrm>
                  <a:prstGeom prst="rect">
                    <a:avLst/>
                  </a:prstGeom>
                  <a:noFill/>
                  <a:ln w="9525">
                    <a:noFill/>
                    <a:miter lim="800000"/>
                    <a:headEnd/>
                    <a:tailEnd/>
                  </a:ln>
                </p:spPr>
              </p:pic>
            </p:grpSp>
          </p:grpSp>
        </p:grpSp>
        <p:grpSp>
          <p:nvGrpSpPr>
            <p:cNvPr id="15" name="Group 72"/>
            <p:cNvGrpSpPr>
              <a:grpSpLocks/>
            </p:cNvGrpSpPr>
            <p:nvPr/>
          </p:nvGrpSpPr>
          <p:grpSpPr bwMode="auto">
            <a:xfrm>
              <a:off x="4032" y="0"/>
              <a:ext cx="1800" cy="1784"/>
              <a:chOff x="0" y="0"/>
              <a:chExt cx="1800" cy="1784"/>
            </a:xfrm>
          </p:grpSpPr>
          <p:grpSp>
            <p:nvGrpSpPr>
              <p:cNvPr id="16" name="Group 73"/>
              <p:cNvGrpSpPr>
                <a:grpSpLocks/>
              </p:cNvGrpSpPr>
              <p:nvPr/>
            </p:nvGrpSpPr>
            <p:grpSpPr bwMode="auto">
              <a:xfrm>
                <a:off x="0" y="0"/>
                <a:ext cx="864" cy="1784"/>
                <a:chOff x="0" y="0"/>
                <a:chExt cx="864" cy="1784"/>
              </a:xfrm>
            </p:grpSpPr>
            <p:sp>
              <p:nvSpPr>
                <p:cNvPr id="45130" name="AutoShape 74"/>
                <p:cNvSpPr>
                  <a:spLocks/>
                </p:cNvSpPr>
                <p:nvPr/>
              </p:nvSpPr>
              <p:spPr bwMode="auto">
                <a:xfrm>
                  <a:off x="0" y="0"/>
                  <a:ext cx="864" cy="816"/>
                </a:xfrm>
                <a:prstGeom prst="roundRect">
                  <a:avLst>
                    <a:gd name="adj" fmla="val 14704"/>
                  </a:avLst>
                </a:prstGeom>
                <a:solidFill>
                  <a:schemeClr val="accent1"/>
                </a:solidFill>
                <a:ln w="25400">
                  <a:solidFill>
                    <a:srgbClr val="00531C"/>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sp>
              <p:nvSpPr>
                <p:cNvPr id="45131" name="AutoShape 75"/>
                <p:cNvSpPr>
                  <a:spLocks/>
                </p:cNvSpPr>
                <p:nvPr/>
              </p:nvSpPr>
              <p:spPr bwMode="auto">
                <a:xfrm>
                  <a:off x="0" y="968"/>
                  <a:ext cx="864" cy="816"/>
                </a:xfrm>
                <a:prstGeom prst="roundRect">
                  <a:avLst>
                    <a:gd name="adj" fmla="val 14704"/>
                  </a:avLst>
                </a:prstGeom>
                <a:solidFill>
                  <a:schemeClr val="accent1"/>
                </a:solidFill>
                <a:ln w="25400">
                  <a:solidFill>
                    <a:srgbClr val="00531C"/>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grpSp>
              <p:nvGrpSpPr>
                <p:cNvPr id="17" name="Group 76"/>
                <p:cNvGrpSpPr>
                  <a:grpSpLocks/>
                </p:cNvGrpSpPr>
                <p:nvPr/>
              </p:nvGrpSpPr>
              <p:grpSpPr bwMode="auto">
                <a:xfrm>
                  <a:off x="64" y="96"/>
                  <a:ext cx="728" cy="622"/>
                  <a:chOff x="0" y="0"/>
                  <a:chExt cx="728" cy="622"/>
                </a:xfrm>
              </p:grpSpPr>
              <p:pic>
                <p:nvPicPr>
                  <p:cNvPr id="85053" name="Picture 77"/>
                  <p:cNvPicPr>
                    <a:picLocks noChangeAspect="1" noChangeArrowheads="1"/>
                  </p:cNvPicPr>
                  <p:nvPr/>
                </p:nvPicPr>
                <p:blipFill>
                  <a:blip r:embed="rId7"/>
                  <a:srcRect/>
                  <a:stretch>
                    <a:fillRect/>
                  </a:stretch>
                </p:blipFill>
                <p:spPr bwMode="auto">
                  <a:xfrm>
                    <a:off x="0" y="0"/>
                    <a:ext cx="320" cy="278"/>
                  </a:xfrm>
                  <a:prstGeom prst="rect">
                    <a:avLst/>
                  </a:prstGeom>
                  <a:noFill/>
                  <a:ln w="9525">
                    <a:noFill/>
                    <a:miter lim="800000"/>
                    <a:headEnd/>
                    <a:tailEnd/>
                  </a:ln>
                </p:spPr>
              </p:pic>
              <p:pic>
                <p:nvPicPr>
                  <p:cNvPr id="85054" name="Picture 78"/>
                  <p:cNvPicPr>
                    <a:picLocks noChangeAspect="1" noChangeArrowheads="1"/>
                  </p:cNvPicPr>
                  <p:nvPr/>
                </p:nvPicPr>
                <p:blipFill>
                  <a:blip r:embed="rId11"/>
                  <a:srcRect/>
                  <a:stretch>
                    <a:fillRect/>
                  </a:stretch>
                </p:blipFill>
                <p:spPr bwMode="auto">
                  <a:xfrm>
                    <a:off x="408" y="8"/>
                    <a:ext cx="320" cy="262"/>
                  </a:xfrm>
                  <a:prstGeom prst="rect">
                    <a:avLst/>
                  </a:prstGeom>
                  <a:noFill/>
                  <a:ln w="9525">
                    <a:noFill/>
                    <a:miter lim="800000"/>
                    <a:headEnd/>
                    <a:tailEnd/>
                  </a:ln>
                </p:spPr>
              </p:pic>
              <p:pic>
                <p:nvPicPr>
                  <p:cNvPr id="85055" name="Picture 79"/>
                  <p:cNvPicPr>
                    <a:picLocks noChangeAspect="1" noChangeArrowheads="1"/>
                  </p:cNvPicPr>
                  <p:nvPr/>
                </p:nvPicPr>
                <p:blipFill>
                  <a:blip r:embed="rId11"/>
                  <a:srcRect/>
                  <a:stretch>
                    <a:fillRect/>
                  </a:stretch>
                </p:blipFill>
                <p:spPr bwMode="auto">
                  <a:xfrm>
                    <a:off x="200" y="8"/>
                    <a:ext cx="320" cy="262"/>
                  </a:xfrm>
                  <a:prstGeom prst="rect">
                    <a:avLst/>
                  </a:prstGeom>
                  <a:noFill/>
                  <a:ln w="9525">
                    <a:noFill/>
                    <a:miter lim="800000"/>
                    <a:headEnd/>
                    <a:tailEnd/>
                  </a:ln>
                </p:spPr>
              </p:pic>
              <p:pic>
                <p:nvPicPr>
                  <p:cNvPr id="85056" name="Picture 80"/>
                  <p:cNvPicPr>
                    <a:picLocks noChangeAspect="1" noChangeArrowheads="1"/>
                  </p:cNvPicPr>
                  <p:nvPr/>
                </p:nvPicPr>
                <p:blipFill>
                  <a:blip r:embed="rId7"/>
                  <a:srcRect/>
                  <a:stretch>
                    <a:fillRect/>
                  </a:stretch>
                </p:blipFill>
                <p:spPr bwMode="auto">
                  <a:xfrm>
                    <a:off x="312" y="168"/>
                    <a:ext cx="320" cy="278"/>
                  </a:xfrm>
                  <a:prstGeom prst="rect">
                    <a:avLst/>
                  </a:prstGeom>
                  <a:noFill/>
                  <a:ln w="9525">
                    <a:noFill/>
                    <a:miter lim="800000"/>
                    <a:headEnd/>
                    <a:tailEnd/>
                  </a:ln>
                </p:spPr>
              </p:pic>
              <p:pic>
                <p:nvPicPr>
                  <p:cNvPr id="85057" name="Picture 81"/>
                  <p:cNvPicPr>
                    <a:picLocks noChangeAspect="1" noChangeArrowheads="1"/>
                  </p:cNvPicPr>
                  <p:nvPr/>
                </p:nvPicPr>
                <p:blipFill>
                  <a:blip r:embed="rId12"/>
                  <a:srcRect/>
                  <a:stretch>
                    <a:fillRect/>
                  </a:stretch>
                </p:blipFill>
                <p:spPr bwMode="auto">
                  <a:xfrm>
                    <a:off x="104" y="168"/>
                    <a:ext cx="320" cy="278"/>
                  </a:xfrm>
                  <a:prstGeom prst="rect">
                    <a:avLst/>
                  </a:prstGeom>
                  <a:noFill/>
                  <a:ln w="9525">
                    <a:noFill/>
                    <a:miter lim="800000"/>
                    <a:headEnd/>
                    <a:tailEnd/>
                  </a:ln>
                </p:spPr>
              </p:pic>
              <p:pic>
                <p:nvPicPr>
                  <p:cNvPr id="85058" name="Picture 82"/>
                  <p:cNvPicPr>
                    <a:picLocks noChangeAspect="1" noChangeArrowheads="1"/>
                  </p:cNvPicPr>
                  <p:nvPr/>
                </p:nvPicPr>
                <p:blipFill>
                  <a:blip r:embed="rId13"/>
                  <a:srcRect/>
                  <a:stretch>
                    <a:fillRect/>
                  </a:stretch>
                </p:blipFill>
                <p:spPr bwMode="auto">
                  <a:xfrm>
                    <a:off x="0" y="344"/>
                    <a:ext cx="320" cy="278"/>
                  </a:xfrm>
                  <a:prstGeom prst="rect">
                    <a:avLst/>
                  </a:prstGeom>
                  <a:noFill/>
                  <a:ln w="9525">
                    <a:noFill/>
                    <a:miter lim="800000"/>
                    <a:headEnd/>
                    <a:tailEnd/>
                  </a:ln>
                </p:spPr>
              </p:pic>
              <p:pic>
                <p:nvPicPr>
                  <p:cNvPr id="85059" name="Picture 83"/>
                  <p:cNvPicPr>
                    <a:picLocks noChangeAspect="1" noChangeArrowheads="1"/>
                  </p:cNvPicPr>
                  <p:nvPr/>
                </p:nvPicPr>
                <p:blipFill>
                  <a:blip r:embed="rId6"/>
                  <a:srcRect/>
                  <a:stretch>
                    <a:fillRect/>
                  </a:stretch>
                </p:blipFill>
                <p:spPr bwMode="auto">
                  <a:xfrm>
                    <a:off x="408" y="344"/>
                    <a:ext cx="320" cy="278"/>
                  </a:xfrm>
                  <a:prstGeom prst="rect">
                    <a:avLst/>
                  </a:prstGeom>
                  <a:noFill/>
                  <a:ln w="9525">
                    <a:noFill/>
                    <a:miter lim="800000"/>
                    <a:headEnd/>
                    <a:tailEnd/>
                  </a:ln>
                </p:spPr>
              </p:pic>
              <p:pic>
                <p:nvPicPr>
                  <p:cNvPr id="85060" name="Picture 84"/>
                  <p:cNvPicPr>
                    <a:picLocks noChangeAspect="1" noChangeArrowheads="1"/>
                  </p:cNvPicPr>
                  <p:nvPr/>
                </p:nvPicPr>
                <p:blipFill>
                  <a:blip r:embed="rId11"/>
                  <a:srcRect/>
                  <a:stretch>
                    <a:fillRect/>
                  </a:stretch>
                </p:blipFill>
                <p:spPr bwMode="auto">
                  <a:xfrm>
                    <a:off x="200" y="352"/>
                    <a:ext cx="320" cy="262"/>
                  </a:xfrm>
                  <a:prstGeom prst="rect">
                    <a:avLst/>
                  </a:prstGeom>
                  <a:noFill/>
                  <a:ln w="9525">
                    <a:noFill/>
                    <a:miter lim="800000"/>
                    <a:headEnd/>
                    <a:tailEnd/>
                  </a:ln>
                </p:spPr>
              </p:pic>
            </p:grpSp>
            <p:pic>
              <p:nvPicPr>
                <p:cNvPr id="85047" name="Picture 85"/>
                <p:cNvPicPr>
                  <a:picLocks noChangeAspect="1" noChangeArrowheads="1"/>
                </p:cNvPicPr>
                <p:nvPr/>
              </p:nvPicPr>
              <p:blipFill>
                <a:blip r:embed="rId7"/>
                <a:srcRect/>
                <a:stretch>
                  <a:fillRect/>
                </a:stretch>
              </p:blipFill>
              <p:spPr bwMode="auto">
                <a:xfrm>
                  <a:off x="264" y="1040"/>
                  <a:ext cx="320" cy="278"/>
                </a:xfrm>
                <a:prstGeom prst="rect">
                  <a:avLst/>
                </a:prstGeom>
                <a:noFill/>
                <a:ln w="9525">
                  <a:noFill/>
                  <a:miter lim="800000"/>
                  <a:headEnd/>
                  <a:tailEnd/>
                </a:ln>
              </p:spPr>
            </p:pic>
            <p:pic>
              <p:nvPicPr>
                <p:cNvPr id="85048" name="Picture 86"/>
                <p:cNvPicPr>
                  <a:picLocks noChangeAspect="1" noChangeArrowheads="1"/>
                </p:cNvPicPr>
                <p:nvPr/>
              </p:nvPicPr>
              <p:blipFill>
                <a:blip r:embed="rId7"/>
                <a:srcRect/>
                <a:stretch>
                  <a:fillRect/>
                </a:stretch>
              </p:blipFill>
              <p:spPr bwMode="auto">
                <a:xfrm>
                  <a:off x="376" y="1232"/>
                  <a:ext cx="320" cy="278"/>
                </a:xfrm>
                <a:prstGeom prst="rect">
                  <a:avLst/>
                </a:prstGeom>
                <a:noFill/>
                <a:ln w="9525">
                  <a:noFill/>
                  <a:miter lim="800000"/>
                  <a:headEnd/>
                  <a:tailEnd/>
                </a:ln>
              </p:spPr>
            </p:pic>
            <p:pic>
              <p:nvPicPr>
                <p:cNvPr id="85049" name="Picture 87"/>
                <p:cNvPicPr>
                  <a:picLocks noChangeAspect="1" noChangeArrowheads="1"/>
                </p:cNvPicPr>
                <p:nvPr/>
              </p:nvPicPr>
              <p:blipFill>
                <a:blip r:embed="rId12"/>
                <a:srcRect/>
                <a:stretch>
                  <a:fillRect/>
                </a:stretch>
              </p:blipFill>
              <p:spPr bwMode="auto">
                <a:xfrm>
                  <a:off x="168" y="1232"/>
                  <a:ext cx="320" cy="278"/>
                </a:xfrm>
                <a:prstGeom prst="rect">
                  <a:avLst/>
                </a:prstGeom>
                <a:noFill/>
                <a:ln w="9525">
                  <a:noFill/>
                  <a:miter lim="800000"/>
                  <a:headEnd/>
                  <a:tailEnd/>
                </a:ln>
              </p:spPr>
            </p:pic>
            <p:pic>
              <p:nvPicPr>
                <p:cNvPr id="85050" name="Picture 88"/>
                <p:cNvPicPr>
                  <a:picLocks noChangeAspect="1" noChangeArrowheads="1"/>
                </p:cNvPicPr>
                <p:nvPr/>
              </p:nvPicPr>
              <p:blipFill>
                <a:blip r:embed="rId13"/>
                <a:srcRect/>
                <a:stretch>
                  <a:fillRect/>
                </a:stretch>
              </p:blipFill>
              <p:spPr bwMode="auto">
                <a:xfrm>
                  <a:off x="64" y="1408"/>
                  <a:ext cx="320" cy="278"/>
                </a:xfrm>
                <a:prstGeom prst="rect">
                  <a:avLst/>
                </a:prstGeom>
                <a:noFill/>
                <a:ln w="9525">
                  <a:noFill/>
                  <a:miter lim="800000"/>
                  <a:headEnd/>
                  <a:tailEnd/>
                </a:ln>
              </p:spPr>
            </p:pic>
            <p:pic>
              <p:nvPicPr>
                <p:cNvPr id="85051" name="Picture 89"/>
                <p:cNvPicPr>
                  <a:picLocks noChangeAspect="1" noChangeArrowheads="1"/>
                </p:cNvPicPr>
                <p:nvPr/>
              </p:nvPicPr>
              <p:blipFill>
                <a:blip r:embed="rId6"/>
                <a:srcRect/>
                <a:stretch>
                  <a:fillRect/>
                </a:stretch>
              </p:blipFill>
              <p:spPr bwMode="auto">
                <a:xfrm>
                  <a:off x="472" y="1408"/>
                  <a:ext cx="320" cy="278"/>
                </a:xfrm>
                <a:prstGeom prst="rect">
                  <a:avLst/>
                </a:prstGeom>
                <a:noFill/>
                <a:ln w="9525">
                  <a:noFill/>
                  <a:miter lim="800000"/>
                  <a:headEnd/>
                  <a:tailEnd/>
                </a:ln>
              </p:spPr>
            </p:pic>
            <p:pic>
              <p:nvPicPr>
                <p:cNvPr id="85052" name="Picture 90"/>
                <p:cNvPicPr>
                  <a:picLocks noChangeAspect="1" noChangeArrowheads="1"/>
                </p:cNvPicPr>
                <p:nvPr/>
              </p:nvPicPr>
              <p:blipFill>
                <a:blip r:embed="rId11"/>
                <a:srcRect/>
                <a:stretch>
                  <a:fillRect/>
                </a:stretch>
              </p:blipFill>
              <p:spPr bwMode="auto">
                <a:xfrm>
                  <a:off x="264" y="1416"/>
                  <a:ext cx="320" cy="262"/>
                </a:xfrm>
                <a:prstGeom prst="rect">
                  <a:avLst/>
                </a:prstGeom>
                <a:noFill/>
                <a:ln w="9525">
                  <a:noFill/>
                  <a:miter lim="800000"/>
                  <a:headEnd/>
                  <a:tailEnd/>
                </a:ln>
              </p:spPr>
            </p:pic>
          </p:grpSp>
          <p:grpSp>
            <p:nvGrpSpPr>
              <p:cNvPr id="18" name="Group 91"/>
              <p:cNvGrpSpPr>
                <a:grpSpLocks/>
              </p:cNvGrpSpPr>
              <p:nvPr/>
            </p:nvGrpSpPr>
            <p:grpSpPr bwMode="auto">
              <a:xfrm>
                <a:off x="936" y="0"/>
                <a:ext cx="864" cy="1784"/>
                <a:chOff x="0" y="0"/>
                <a:chExt cx="864" cy="1784"/>
              </a:xfrm>
            </p:grpSpPr>
            <p:sp>
              <p:nvSpPr>
                <p:cNvPr id="45148" name="AutoShape 92"/>
                <p:cNvSpPr>
                  <a:spLocks/>
                </p:cNvSpPr>
                <p:nvPr/>
              </p:nvSpPr>
              <p:spPr bwMode="auto">
                <a:xfrm>
                  <a:off x="0" y="0"/>
                  <a:ext cx="864" cy="816"/>
                </a:xfrm>
                <a:prstGeom prst="roundRect">
                  <a:avLst>
                    <a:gd name="adj" fmla="val 14704"/>
                  </a:avLst>
                </a:prstGeom>
                <a:solidFill>
                  <a:schemeClr val="accent1"/>
                </a:solidFill>
                <a:ln w="25400">
                  <a:solidFill>
                    <a:srgbClr val="00531C"/>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sp>
              <p:nvSpPr>
                <p:cNvPr id="45149" name="AutoShape 93"/>
                <p:cNvSpPr>
                  <a:spLocks/>
                </p:cNvSpPr>
                <p:nvPr/>
              </p:nvSpPr>
              <p:spPr bwMode="auto">
                <a:xfrm>
                  <a:off x="0" y="968"/>
                  <a:ext cx="864" cy="816"/>
                </a:xfrm>
                <a:prstGeom prst="roundRect">
                  <a:avLst>
                    <a:gd name="adj" fmla="val 14704"/>
                  </a:avLst>
                </a:prstGeom>
                <a:solidFill>
                  <a:schemeClr val="accent1"/>
                </a:solidFill>
                <a:ln w="25400">
                  <a:solidFill>
                    <a:srgbClr val="00531C"/>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grpSp>
              <p:nvGrpSpPr>
                <p:cNvPr id="19" name="Group 94"/>
                <p:cNvGrpSpPr>
                  <a:grpSpLocks/>
                </p:cNvGrpSpPr>
                <p:nvPr/>
              </p:nvGrpSpPr>
              <p:grpSpPr bwMode="auto">
                <a:xfrm>
                  <a:off x="64" y="152"/>
                  <a:ext cx="728" cy="510"/>
                  <a:chOff x="0" y="0"/>
                  <a:chExt cx="728" cy="510"/>
                </a:xfrm>
              </p:grpSpPr>
              <p:pic>
                <p:nvPicPr>
                  <p:cNvPr id="85039" name="Picture 95"/>
                  <p:cNvPicPr>
                    <a:picLocks noChangeAspect="1" noChangeArrowheads="1"/>
                  </p:cNvPicPr>
                  <p:nvPr/>
                </p:nvPicPr>
                <p:blipFill>
                  <a:blip r:embed="rId7"/>
                  <a:srcRect/>
                  <a:stretch>
                    <a:fillRect/>
                  </a:stretch>
                </p:blipFill>
                <p:spPr bwMode="auto">
                  <a:xfrm>
                    <a:off x="312" y="0"/>
                    <a:ext cx="320" cy="278"/>
                  </a:xfrm>
                  <a:prstGeom prst="rect">
                    <a:avLst/>
                  </a:prstGeom>
                  <a:noFill/>
                  <a:ln w="9525">
                    <a:noFill/>
                    <a:miter lim="800000"/>
                    <a:headEnd/>
                    <a:tailEnd/>
                  </a:ln>
                </p:spPr>
              </p:pic>
              <p:pic>
                <p:nvPicPr>
                  <p:cNvPr id="85040" name="Picture 96"/>
                  <p:cNvPicPr>
                    <a:picLocks noChangeAspect="1" noChangeArrowheads="1"/>
                  </p:cNvPicPr>
                  <p:nvPr/>
                </p:nvPicPr>
                <p:blipFill>
                  <a:blip r:embed="rId12"/>
                  <a:srcRect/>
                  <a:stretch>
                    <a:fillRect/>
                  </a:stretch>
                </p:blipFill>
                <p:spPr bwMode="auto">
                  <a:xfrm>
                    <a:off x="104" y="0"/>
                    <a:ext cx="320" cy="278"/>
                  </a:xfrm>
                  <a:prstGeom prst="rect">
                    <a:avLst/>
                  </a:prstGeom>
                  <a:noFill/>
                  <a:ln w="9525">
                    <a:noFill/>
                    <a:miter lim="800000"/>
                    <a:headEnd/>
                    <a:tailEnd/>
                  </a:ln>
                </p:spPr>
              </p:pic>
              <p:pic>
                <p:nvPicPr>
                  <p:cNvPr id="85041" name="Picture 97"/>
                  <p:cNvPicPr>
                    <a:picLocks noChangeAspect="1" noChangeArrowheads="1"/>
                  </p:cNvPicPr>
                  <p:nvPr/>
                </p:nvPicPr>
                <p:blipFill>
                  <a:blip r:embed="rId13"/>
                  <a:srcRect/>
                  <a:stretch>
                    <a:fillRect/>
                  </a:stretch>
                </p:blipFill>
                <p:spPr bwMode="auto">
                  <a:xfrm>
                    <a:off x="0" y="232"/>
                    <a:ext cx="320" cy="278"/>
                  </a:xfrm>
                  <a:prstGeom prst="rect">
                    <a:avLst/>
                  </a:prstGeom>
                  <a:noFill/>
                  <a:ln w="9525">
                    <a:noFill/>
                    <a:miter lim="800000"/>
                    <a:headEnd/>
                    <a:tailEnd/>
                  </a:ln>
                </p:spPr>
              </p:pic>
              <p:pic>
                <p:nvPicPr>
                  <p:cNvPr id="85042" name="Picture 98"/>
                  <p:cNvPicPr>
                    <a:picLocks noChangeAspect="1" noChangeArrowheads="1"/>
                  </p:cNvPicPr>
                  <p:nvPr/>
                </p:nvPicPr>
                <p:blipFill>
                  <a:blip r:embed="rId6"/>
                  <a:srcRect/>
                  <a:stretch>
                    <a:fillRect/>
                  </a:stretch>
                </p:blipFill>
                <p:spPr bwMode="auto">
                  <a:xfrm>
                    <a:off x="408" y="232"/>
                    <a:ext cx="320" cy="278"/>
                  </a:xfrm>
                  <a:prstGeom prst="rect">
                    <a:avLst/>
                  </a:prstGeom>
                  <a:noFill/>
                  <a:ln w="9525">
                    <a:noFill/>
                    <a:miter lim="800000"/>
                    <a:headEnd/>
                    <a:tailEnd/>
                  </a:ln>
                </p:spPr>
              </p:pic>
              <p:pic>
                <p:nvPicPr>
                  <p:cNvPr id="85043" name="Picture 99"/>
                  <p:cNvPicPr>
                    <a:picLocks noChangeAspect="1" noChangeArrowheads="1"/>
                  </p:cNvPicPr>
                  <p:nvPr/>
                </p:nvPicPr>
                <p:blipFill>
                  <a:blip r:embed="rId11"/>
                  <a:srcRect/>
                  <a:stretch>
                    <a:fillRect/>
                  </a:stretch>
                </p:blipFill>
                <p:spPr bwMode="auto">
                  <a:xfrm>
                    <a:off x="200" y="239"/>
                    <a:ext cx="320" cy="263"/>
                  </a:xfrm>
                  <a:prstGeom prst="rect">
                    <a:avLst/>
                  </a:prstGeom>
                  <a:noFill/>
                  <a:ln w="9525">
                    <a:noFill/>
                    <a:miter lim="800000"/>
                    <a:headEnd/>
                    <a:tailEnd/>
                  </a:ln>
                </p:spPr>
              </p:pic>
            </p:grpSp>
            <p:pic>
              <p:nvPicPr>
                <p:cNvPr id="85031" name="Picture 100"/>
                <p:cNvPicPr>
                  <a:picLocks noChangeAspect="1" noChangeArrowheads="1"/>
                </p:cNvPicPr>
                <p:nvPr/>
              </p:nvPicPr>
              <p:blipFill>
                <a:blip r:embed="rId7"/>
                <a:srcRect/>
                <a:stretch>
                  <a:fillRect/>
                </a:stretch>
              </p:blipFill>
              <p:spPr bwMode="auto">
                <a:xfrm>
                  <a:off x="64" y="1064"/>
                  <a:ext cx="320" cy="278"/>
                </a:xfrm>
                <a:prstGeom prst="rect">
                  <a:avLst/>
                </a:prstGeom>
                <a:noFill/>
                <a:ln w="9525">
                  <a:noFill/>
                  <a:miter lim="800000"/>
                  <a:headEnd/>
                  <a:tailEnd/>
                </a:ln>
              </p:spPr>
            </p:pic>
            <p:pic>
              <p:nvPicPr>
                <p:cNvPr id="85032" name="Picture 101"/>
                <p:cNvPicPr>
                  <a:picLocks noChangeAspect="1" noChangeArrowheads="1"/>
                </p:cNvPicPr>
                <p:nvPr/>
              </p:nvPicPr>
              <p:blipFill>
                <a:blip r:embed="rId11"/>
                <a:srcRect/>
                <a:stretch>
                  <a:fillRect/>
                </a:stretch>
              </p:blipFill>
              <p:spPr bwMode="auto">
                <a:xfrm>
                  <a:off x="472" y="1072"/>
                  <a:ext cx="320" cy="262"/>
                </a:xfrm>
                <a:prstGeom prst="rect">
                  <a:avLst/>
                </a:prstGeom>
                <a:noFill/>
                <a:ln w="9525">
                  <a:noFill/>
                  <a:miter lim="800000"/>
                  <a:headEnd/>
                  <a:tailEnd/>
                </a:ln>
              </p:spPr>
            </p:pic>
            <p:pic>
              <p:nvPicPr>
                <p:cNvPr id="85033" name="Picture 102"/>
                <p:cNvPicPr>
                  <a:picLocks noChangeAspect="1" noChangeArrowheads="1"/>
                </p:cNvPicPr>
                <p:nvPr/>
              </p:nvPicPr>
              <p:blipFill>
                <a:blip r:embed="rId11"/>
                <a:srcRect/>
                <a:stretch>
                  <a:fillRect/>
                </a:stretch>
              </p:blipFill>
              <p:spPr bwMode="auto">
                <a:xfrm>
                  <a:off x="264" y="1072"/>
                  <a:ext cx="320" cy="262"/>
                </a:xfrm>
                <a:prstGeom prst="rect">
                  <a:avLst/>
                </a:prstGeom>
                <a:noFill/>
                <a:ln w="9525">
                  <a:noFill/>
                  <a:miter lim="800000"/>
                  <a:headEnd/>
                  <a:tailEnd/>
                </a:ln>
              </p:spPr>
            </p:pic>
            <p:pic>
              <p:nvPicPr>
                <p:cNvPr id="85034" name="Picture 103"/>
                <p:cNvPicPr>
                  <a:picLocks noChangeAspect="1" noChangeArrowheads="1"/>
                </p:cNvPicPr>
                <p:nvPr/>
              </p:nvPicPr>
              <p:blipFill>
                <a:blip r:embed="rId7"/>
                <a:srcRect/>
                <a:stretch>
                  <a:fillRect/>
                </a:stretch>
              </p:blipFill>
              <p:spPr bwMode="auto">
                <a:xfrm>
                  <a:off x="376" y="1232"/>
                  <a:ext cx="320" cy="278"/>
                </a:xfrm>
                <a:prstGeom prst="rect">
                  <a:avLst/>
                </a:prstGeom>
                <a:noFill/>
                <a:ln w="9525">
                  <a:noFill/>
                  <a:miter lim="800000"/>
                  <a:headEnd/>
                  <a:tailEnd/>
                </a:ln>
              </p:spPr>
            </p:pic>
            <p:pic>
              <p:nvPicPr>
                <p:cNvPr id="85035" name="Picture 104"/>
                <p:cNvPicPr>
                  <a:picLocks noChangeAspect="1" noChangeArrowheads="1"/>
                </p:cNvPicPr>
                <p:nvPr/>
              </p:nvPicPr>
              <p:blipFill>
                <a:blip r:embed="rId12"/>
                <a:srcRect/>
                <a:stretch>
                  <a:fillRect/>
                </a:stretch>
              </p:blipFill>
              <p:spPr bwMode="auto">
                <a:xfrm>
                  <a:off x="168" y="1232"/>
                  <a:ext cx="320" cy="278"/>
                </a:xfrm>
                <a:prstGeom prst="rect">
                  <a:avLst/>
                </a:prstGeom>
                <a:noFill/>
                <a:ln w="9525">
                  <a:noFill/>
                  <a:miter lim="800000"/>
                  <a:headEnd/>
                  <a:tailEnd/>
                </a:ln>
              </p:spPr>
            </p:pic>
            <p:pic>
              <p:nvPicPr>
                <p:cNvPr id="85036" name="Picture 105"/>
                <p:cNvPicPr>
                  <a:picLocks noChangeAspect="1" noChangeArrowheads="1"/>
                </p:cNvPicPr>
                <p:nvPr/>
              </p:nvPicPr>
              <p:blipFill>
                <a:blip r:embed="rId13"/>
                <a:srcRect/>
                <a:stretch>
                  <a:fillRect/>
                </a:stretch>
              </p:blipFill>
              <p:spPr bwMode="auto">
                <a:xfrm>
                  <a:off x="64" y="1408"/>
                  <a:ext cx="320" cy="278"/>
                </a:xfrm>
                <a:prstGeom prst="rect">
                  <a:avLst/>
                </a:prstGeom>
                <a:noFill/>
                <a:ln w="9525">
                  <a:noFill/>
                  <a:miter lim="800000"/>
                  <a:headEnd/>
                  <a:tailEnd/>
                </a:ln>
              </p:spPr>
            </p:pic>
            <p:pic>
              <p:nvPicPr>
                <p:cNvPr id="85037" name="Picture 106"/>
                <p:cNvPicPr>
                  <a:picLocks noChangeAspect="1" noChangeArrowheads="1"/>
                </p:cNvPicPr>
                <p:nvPr/>
              </p:nvPicPr>
              <p:blipFill>
                <a:blip r:embed="rId6"/>
                <a:srcRect/>
                <a:stretch>
                  <a:fillRect/>
                </a:stretch>
              </p:blipFill>
              <p:spPr bwMode="auto">
                <a:xfrm>
                  <a:off x="472" y="1408"/>
                  <a:ext cx="320" cy="278"/>
                </a:xfrm>
                <a:prstGeom prst="rect">
                  <a:avLst/>
                </a:prstGeom>
                <a:noFill/>
                <a:ln w="9525">
                  <a:noFill/>
                  <a:miter lim="800000"/>
                  <a:headEnd/>
                  <a:tailEnd/>
                </a:ln>
              </p:spPr>
            </p:pic>
            <p:pic>
              <p:nvPicPr>
                <p:cNvPr id="85038" name="Picture 107"/>
                <p:cNvPicPr>
                  <a:picLocks noChangeAspect="1" noChangeArrowheads="1"/>
                </p:cNvPicPr>
                <p:nvPr/>
              </p:nvPicPr>
              <p:blipFill>
                <a:blip r:embed="rId11"/>
                <a:srcRect/>
                <a:stretch>
                  <a:fillRect/>
                </a:stretch>
              </p:blipFill>
              <p:spPr bwMode="auto">
                <a:xfrm>
                  <a:off x="264" y="1416"/>
                  <a:ext cx="320" cy="262"/>
                </a:xfrm>
                <a:prstGeom prst="rect">
                  <a:avLst/>
                </a:prstGeom>
                <a:noFill/>
                <a:ln w="9525">
                  <a:noFill/>
                  <a:miter lim="800000"/>
                  <a:headEnd/>
                  <a:tailEnd/>
                </a:ln>
              </p:spPr>
            </p:pic>
          </p:grpSp>
        </p:grpSp>
      </p:grpSp>
      <p:grpSp>
        <p:nvGrpSpPr>
          <p:cNvPr id="20" name="Group 108"/>
          <p:cNvGrpSpPr>
            <a:grpSpLocks/>
          </p:cNvGrpSpPr>
          <p:nvPr/>
        </p:nvGrpSpPr>
        <p:grpSpPr bwMode="auto">
          <a:xfrm>
            <a:off x="3622675" y="1279525"/>
            <a:ext cx="1817688" cy="823913"/>
            <a:chOff x="0" y="0"/>
            <a:chExt cx="1272" cy="576"/>
          </a:xfrm>
        </p:grpSpPr>
        <p:sp>
          <p:nvSpPr>
            <p:cNvPr id="85018" name="AutoShape 109"/>
            <p:cNvSpPr>
              <a:spLocks/>
            </p:cNvSpPr>
            <p:nvPr/>
          </p:nvSpPr>
          <p:spPr bwMode="auto">
            <a:xfrm>
              <a:off x="0" y="0"/>
              <a:ext cx="1272" cy="576"/>
            </a:xfrm>
            <a:prstGeom prst="roundRect">
              <a:avLst>
                <a:gd name="adj" fmla="val 20833"/>
              </a:avLst>
            </a:prstGeom>
            <a:solidFill>
              <a:schemeClr val="accent1"/>
            </a:solidFill>
            <a:ln w="25400">
              <a:solidFill>
                <a:schemeClr val="tx1"/>
              </a:solidFill>
              <a:round/>
              <a:headEnd/>
              <a:tailEnd/>
            </a:ln>
          </p:spPr>
          <p:txBody>
            <a:bodyPr/>
            <a:lstStyle/>
            <a:p>
              <a:endParaRPr lang="en-GB"/>
            </a:p>
          </p:txBody>
        </p:sp>
        <p:grpSp>
          <p:nvGrpSpPr>
            <p:cNvPr id="21" name="Group 110"/>
            <p:cNvGrpSpPr>
              <a:grpSpLocks/>
            </p:cNvGrpSpPr>
            <p:nvPr/>
          </p:nvGrpSpPr>
          <p:grpSpPr bwMode="auto">
            <a:xfrm>
              <a:off x="104" y="144"/>
              <a:ext cx="1072" cy="278"/>
              <a:chOff x="0" y="0"/>
              <a:chExt cx="1072" cy="278"/>
            </a:xfrm>
          </p:grpSpPr>
          <p:pic>
            <p:nvPicPr>
              <p:cNvPr id="85020" name="Picture 111"/>
              <p:cNvPicPr>
                <a:picLocks noChangeAspect="1" noChangeArrowheads="1"/>
              </p:cNvPicPr>
              <p:nvPr/>
            </p:nvPicPr>
            <p:blipFill>
              <a:blip r:embed="rId12"/>
              <a:srcRect/>
              <a:stretch>
                <a:fillRect/>
              </a:stretch>
            </p:blipFill>
            <p:spPr bwMode="auto">
              <a:xfrm>
                <a:off x="752" y="0"/>
                <a:ext cx="320" cy="278"/>
              </a:xfrm>
              <a:prstGeom prst="rect">
                <a:avLst/>
              </a:prstGeom>
              <a:noFill/>
              <a:ln w="9525">
                <a:noFill/>
                <a:miter lim="800000"/>
                <a:headEnd/>
                <a:tailEnd/>
              </a:ln>
            </p:spPr>
          </p:pic>
          <p:pic>
            <p:nvPicPr>
              <p:cNvPr id="85021" name="Picture 112"/>
              <p:cNvPicPr>
                <a:picLocks noChangeAspect="1" noChangeArrowheads="1"/>
              </p:cNvPicPr>
              <p:nvPr/>
            </p:nvPicPr>
            <p:blipFill>
              <a:blip r:embed="rId10"/>
              <a:srcRect/>
              <a:stretch>
                <a:fillRect/>
              </a:stretch>
            </p:blipFill>
            <p:spPr bwMode="auto">
              <a:xfrm>
                <a:off x="376" y="8"/>
                <a:ext cx="320" cy="262"/>
              </a:xfrm>
              <a:prstGeom prst="rect">
                <a:avLst/>
              </a:prstGeom>
              <a:noFill/>
              <a:ln w="9525">
                <a:noFill/>
                <a:miter lim="800000"/>
                <a:headEnd/>
                <a:tailEnd/>
              </a:ln>
            </p:spPr>
          </p:pic>
          <p:pic>
            <p:nvPicPr>
              <p:cNvPr id="85022" name="Picture 113"/>
              <p:cNvPicPr>
                <a:picLocks noChangeAspect="1" noChangeArrowheads="1"/>
              </p:cNvPicPr>
              <p:nvPr/>
            </p:nvPicPr>
            <p:blipFill>
              <a:blip r:embed="rId5"/>
              <a:srcRect/>
              <a:stretch>
                <a:fillRect/>
              </a:stretch>
            </p:blipFill>
            <p:spPr bwMode="auto">
              <a:xfrm>
                <a:off x="0" y="0"/>
                <a:ext cx="320" cy="278"/>
              </a:xfrm>
              <a:prstGeom prst="rect">
                <a:avLst/>
              </a:prstGeom>
              <a:noFill/>
              <a:ln w="9525">
                <a:noFill/>
                <a:miter lim="800000"/>
                <a:headEnd/>
                <a:tailEnd/>
              </a:ln>
            </p:spPr>
          </p:pic>
        </p:grpSp>
      </p:grpSp>
      <p:grpSp>
        <p:nvGrpSpPr>
          <p:cNvPr id="22" name="Group 114"/>
          <p:cNvGrpSpPr>
            <a:grpSpLocks/>
          </p:cNvGrpSpPr>
          <p:nvPr/>
        </p:nvGrpSpPr>
        <p:grpSpPr bwMode="auto">
          <a:xfrm>
            <a:off x="1028700" y="2446338"/>
            <a:ext cx="7007225" cy="1017587"/>
            <a:chOff x="0" y="0"/>
            <a:chExt cx="4904" cy="712"/>
          </a:xfrm>
        </p:grpSpPr>
        <p:grpSp>
          <p:nvGrpSpPr>
            <p:cNvPr id="23" name="Group 115"/>
            <p:cNvGrpSpPr>
              <a:grpSpLocks/>
            </p:cNvGrpSpPr>
            <p:nvPr/>
          </p:nvGrpSpPr>
          <p:grpSpPr bwMode="auto">
            <a:xfrm>
              <a:off x="0" y="0"/>
              <a:ext cx="872" cy="712"/>
              <a:chOff x="0" y="0"/>
              <a:chExt cx="872" cy="712"/>
            </a:xfrm>
          </p:grpSpPr>
          <p:sp>
            <p:nvSpPr>
              <p:cNvPr id="45172" name="AutoShape 116"/>
              <p:cNvSpPr>
                <a:spLocks/>
              </p:cNvSpPr>
              <p:nvPr/>
            </p:nvSpPr>
            <p:spPr bwMode="auto">
              <a:xfrm>
                <a:off x="0" y="0"/>
                <a:ext cx="872" cy="712"/>
              </a:xfrm>
              <a:prstGeom prst="roundRect">
                <a:avLst>
                  <a:gd name="adj" fmla="val 16852"/>
                </a:avLst>
              </a:prstGeom>
              <a:solidFill>
                <a:schemeClr val="accent1"/>
              </a:solidFill>
              <a:ln w="25400">
                <a:solidFill>
                  <a:srgbClr val="003C83"/>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grpSp>
            <p:nvGrpSpPr>
              <p:cNvPr id="24" name="Group 117"/>
              <p:cNvGrpSpPr>
                <a:grpSpLocks/>
              </p:cNvGrpSpPr>
              <p:nvPr/>
            </p:nvGrpSpPr>
            <p:grpSpPr bwMode="auto">
              <a:xfrm>
                <a:off x="96" y="64"/>
                <a:ext cx="688" cy="582"/>
                <a:chOff x="0" y="0"/>
                <a:chExt cx="688" cy="582"/>
              </a:xfrm>
            </p:grpSpPr>
            <p:pic>
              <p:nvPicPr>
                <p:cNvPr id="85014" name="Picture 118"/>
                <p:cNvPicPr>
                  <a:picLocks noChangeAspect="1" noChangeArrowheads="1"/>
                </p:cNvPicPr>
                <p:nvPr/>
              </p:nvPicPr>
              <p:blipFill>
                <a:blip r:embed="rId7"/>
                <a:srcRect/>
                <a:stretch>
                  <a:fillRect/>
                </a:stretch>
              </p:blipFill>
              <p:spPr bwMode="auto">
                <a:xfrm>
                  <a:off x="368" y="0"/>
                  <a:ext cx="320" cy="278"/>
                </a:xfrm>
                <a:prstGeom prst="rect">
                  <a:avLst/>
                </a:prstGeom>
                <a:noFill/>
                <a:ln w="9525">
                  <a:noFill/>
                  <a:miter lim="800000"/>
                  <a:headEnd/>
                  <a:tailEnd/>
                </a:ln>
              </p:spPr>
            </p:pic>
            <p:pic>
              <p:nvPicPr>
                <p:cNvPr id="85015" name="Picture 119"/>
                <p:cNvPicPr>
                  <a:picLocks noChangeAspect="1" noChangeArrowheads="1"/>
                </p:cNvPicPr>
                <p:nvPr/>
              </p:nvPicPr>
              <p:blipFill>
                <a:blip r:embed="rId7"/>
                <a:srcRect/>
                <a:stretch>
                  <a:fillRect/>
                </a:stretch>
              </p:blipFill>
              <p:spPr bwMode="auto">
                <a:xfrm>
                  <a:off x="0" y="304"/>
                  <a:ext cx="320" cy="278"/>
                </a:xfrm>
                <a:prstGeom prst="rect">
                  <a:avLst/>
                </a:prstGeom>
                <a:noFill/>
                <a:ln w="9525">
                  <a:noFill/>
                  <a:miter lim="800000"/>
                  <a:headEnd/>
                  <a:tailEnd/>
                </a:ln>
              </p:spPr>
            </p:pic>
            <p:pic>
              <p:nvPicPr>
                <p:cNvPr id="85016" name="Picture 120"/>
                <p:cNvPicPr>
                  <a:picLocks noChangeAspect="1" noChangeArrowheads="1"/>
                </p:cNvPicPr>
                <p:nvPr/>
              </p:nvPicPr>
              <p:blipFill>
                <a:blip r:embed="rId3"/>
                <a:srcRect/>
                <a:stretch>
                  <a:fillRect/>
                </a:stretch>
              </p:blipFill>
              <p:spPr bwMode="auto">
                <a:xfrm>
                  <a:off x="368" y="312"/>
                  <a:ext cx="320" cy="262"/>
                </a:xfrm>
                <a:prstGeom prst="rect">
                  <a:avLst/>
                </a:prstGeom>
                <a:noFill/>
                <a:ln w="9525">
                  <a:noFill/>
                  <a:miter lim="800000"/>
                  <a:headEnd/>
                  <a:tailEnd/>
                </a:ln>
              </p:spPr>
            </p:pic>
            <p:pic>
              <p:nvPicPr>
                <p:cNvPr id="85017" name="Picture 121"/>
                <p:cNvPicPr>
                  <a:picLocks noChangeAspect="1" noChangeArrowheads="1"/>
                </p:cNvPicPr>
                <p:nvPr/>
              </p:nvPicPr>
              <p:blipFill>
                <a:blip r:embed="rId5"/>
                <a:srcRect/>
                <a:stretch>
                  <a:fillRect/>
                </a:stretch>
              </p:blipFill>
              <p:spPr bwMode="auto">
                <a:xfrm>
                  <a:off x="0" y="0"/>
                  <a:ext cx="320" cy="278"/>
                </a:xfrm>
                <a:prstGeom prst="rect">
                  <a:avLst/>
                </a:prstGeom>
                <a:noFill/>
                <a:ln w="9525">
                  <a:noFill/>
                  <a:miter lim="800000"/>
                  <a:headEnd/>
                  <a:tailEnd/>
                </a:ln>
              </p:spPr>
            </p:pic>
          </p:grpSp>
        </p:grpSp>
        <p:grpSp>
          <p:nvGrpSpPr>
            <p:cNvPr id="25" name="Group 122"/>
            <p:cNvGrpSpPr>
              <a:grpSpLocks/>
            </p:cNvGrpSpPr>
            <p:nvPr/>
          </p:nvGrpSpPr>
          <p:grpSpPr bwMode="auto">
            <a:xfrm>
              <a:off x="2016" y="0"/>
              <a:ext cx="872" cy="712"/>
              <a:chOff x="0" y="0"/>
              <a:chExt cx="872" cy="712"/>
            </a:xfrm>
          </p:grpSpPr>
          <p:sp>
            <p:nvSpPr>
              <p:cNvPr id="45179" name="AutoShape 123"/>
              <p:cNvSpPr>
                <a:spLocks/>
              </p:cNvSpPr>
              <p:nvPr/>
            </p:nvSpPr>
            <p:spPr bwMode="auto">
              <a:xfrm>
                <a:off x="0" y="0"/>
                <a:ext cx="867" cy="712"/>
              </a:xfrm>
              <a:prstGeom prst="roundRect">
                <a:avLst>
                  <a:gd name="adj" fmla="val 16852"/>
                </a:avLst>
              </a:prstGeom>
              <a:solidFill>
                <a:schemeClr val="accent1"/>
              </a:solidFill>
              <a:ln w="25400">
                <a:solidFill>
                  <a:srgbClr val="910000"/>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grpSp>
            <p:nvGrpSpPr>
              <p:cNvPr id="26" name="Group 124"/>
              <p:cNvGrpSpPr>
                <a:grpSpLocks/>
              </p:cNvGrpSpPr>
              <p:nvPr/>
            </p:nvGrpSpPr>
            <p:grpSpPr bwMode="auto">
              <a:xfrm>
                <a:off x="120" y="80"/>
                <a:ext cx="632" cy="574"/>
                <a:chOff x="0" y="0"/>
                <a:chExt cx="632" cy="574"/>
              </a:xfrm>
            </p:grpSpPr>
            <p:pic>
              <p:nvPicPr>
                <p:cNvPr id="85009" name="Picture 125"/>
                <p:cNvPicPr>
                  <a:picLocks noChangeAspect="1" noChangeArrowheads="1"/>
                </p:cNvPicPr>
                <p:nvPr/>
              </p:nvPicPr>
              <p:blipFill>
                <a:blip r:embed="rId10"/>
                <a:srcRect/>
                <a:stretch>
                  <a:fillRect/>
                </a:stretch>
              </p:blipFill>
              <p:spPr bwMode="auto">
                <a:xfrm>
                  <a:off x="0" y="0"/>
                  <a:ext cx="320" cy="262"/>
                </a:xfrm>
                <a:prstGeom prst="rect">
                  <a:avLst/>
                </a:prstGeom>
                <a:noFill/>
                <a:ln w="9525">
                  <a:noFill/>
                  <a:miter lim="800000"/>
                  <a:headEnd/>
                  <a:tailEnd/>
                </a:ln>
              </p:spPr>
            </p:pic>
            <p:pic>
              <p:nvPicPr>
                <p:cNvPr id="85010" name="Picture 126"/>
                <p:cNvPicPr>
                  <a:picLocks noChangeAspect="1" noChangeArrowheads="1"/>
                </p:cNvPicPr>
                <p:nvPr/>
              </p:nvPicPr>
              <p:blipFill>
                <a:blip r:embed="rId8"/>
                <a:srcRect/>
                <a:stretch>
                  <a:fillRect/>
                </a:stretch>
              </p:blipFill>
              <p:spPr bwMode="auto">
                <a:xfrm>
                  <a:off x="312" y="136"/>
                  <a:ext cx="320" cy="278"/>
                </a:xfrm>
                <a:prstGeom prst="rect">
                  <a:avLst/>
                </a:prstGeom>
                <a:noFill/>
                <a:ln w="9525">
                  <a:noFill/>
                  <a:miter lim="800000"/>
                  <a:headEnd/>
                  <a:tailEnd/>
                </a:ln>
              </p:spPr>
            </p:pic>
            <p:pic>
              <p:nvPicPr>
                <p:cNvPr id="85011" name="Picture 127"/>
                <p:cNvPicPr>
                  <a:picLocks noChangeAspect="1" noChangeArrowheads="1"/>
                </p:cNvPicPr>
                <p:nvPr/>
              </p:nvPicPr>
              <p:blipFill>
                <a:blip r:embed="rId9"/>
                <a:srcRect/>
                <a:stretch>
                  <a:fillRect/>
                </a:stretch>
              </p:blipFill>
              <p:spPr bwMode="auto">
                <a:xfrm>
                  <a:off x="0" y="296"/>
                  <a:ext cx="320" cy="278"/>
                </a:xfrm>
                <a:prstGeom prst="rect">
                  <a:avLst/>
                </a:prstGeom>
                <a:noFill/>
                <a:ln w="9525">
                  <a:noFill/>
                  <a:miter lim="800000"/>
                  <a:headEnd/>
                  <a:tailEnd/>
                </a:ln>
              </p:spPr>
            </p:pic>
          </p:grpSp>
        </p:grpSp>
        <p:grpSp>
          <p:nvGrpSpPr>
            <p:cNvPr id="27" name="Group 128"/>
            <p:cNvGrpSpPr>
              <a:grpSpLocks/>
            </p:cNvGrpSpPr>
            <p:nvPr/>
          </p:nvGrpSpPr>
          <p:grpSpPr bwMode="auto">
            <a:xfrm>
              <a:off x="4032" y="0"/>
              <a:ext cx="872" cy="712"/>
              <a:chOff x="0" y="0"/>
              <a:chExt cx="872" cy="712"/>
            </a:xfrm>
          </p:grpSpPr>
          <p:sp>
            <p:nvSpPr>
              <p:cNvPr id="45185" name="AutoShape 129"/>
              <p:cNvSpPr>
                <a:spLocks/>
              </p:cNvSpPr>
              <p:nvPr/>
            </p:nvSpPr>
            <p:spPr bwMode="auto">
              <a:xfrm>
                <a:off x="0" y="0"/>
                <a:ext cx="872" cy="712"/>
              </a:xfrm>
              <a:prstGeom prst="roundRect">
                <a:avLst>
                  <a:gd name="adj" fmla="val 16852"/>
                </a:avLst>
              </a:prstGeom>
              <a:solidFill>
                <a:schemeClr val="accent1"/>
              </a:solidFill>
              <a:ln w="25400">
                <a:solidFill>
                  <a:srgbClr val="00531C"/>
                </a:solidFill>
                <a:round/>
                <a:headEnd/>
                <a:tailEnd/>
              </a:ln>
              <a:effectLst>
                <a:outerShdw dist="63500" dir="2700000" algn="ctr" rotWithShape="0">
                  <a:schemeClr val="bg2">
                    <a:alpha val="29999"/>
                  </a:schemeClr>
                </a:outerShdw>
              </a:effectLst>
            </p:spPr>
            <p:txBody>
              <a:bodyPr/>
              <a:lstStyle/>
              <a:p>
                <a:pPr>
                  <a:defRPr/>
                </a:pPr>
                <a:endParaRPr lang="en-GB">
                  <a:latin typeface="Arial" charset="0"/>
                  <a:ea typeface="ＭＳ Ｐゴシック" charset="0"/>
                  <a:cs typeface="ＭＳ Ｐゴシック" charset="0"/>
                </a:endParaRPr>
              </a:p>
            </p:txBody>
          </p:sp>
          <p:grpSp>
            <p:nvGrpSpPr>
              <p:cNvPr id="28" name="Group 130"/>
              <p:cNvGrpSpPr>
                <a:grpSpLocks/>
              </p:cNvGrpSpPr>
              <p:nvPr/>
            </p:nvGrpSpPr>
            <p:grpSpPr bwMode="auto">
              <a:xfrm>
                <a:off x="72" y="32"/>
                <a:ext cx="728" cy="654"/>
                <a:chOff x="0" y="0"/>
                <a:chExt cx="728" cy="654"/>
              </a:xfrm>
            </p:grpSpPr>
            <p:pic>
              <p:nvPicPr>
                <p:cNvPr id="85003" name="Picture 131"/>
                <p:cNvPicPr>
                  <a:picLocks noChangeAspect="1" noChangeArrowheads="1"/>
                </p:cNvPicPr>
                <p:nvPr/>
              </p:nvPicPr>
              <p:blipFill>
                <a:blip r:embed="rId11"/>
                <a:srcRect/>
                <a:stretch>
                  <a:fillRect/>
                </a:stretch>
              </p:blipFill>
              <p:spPr bwMode="auto">
                <a:xfrm>
                  <a:off x="408" y="8"/>
                  <a:ext cx="320" cy="262"/>
                </a:xfrm>
                <a:prstGeom prst="rect">
                  <a:avLst/>
                </a:prstGeom>
                <a:noFill/>
                <a:ln w="9525">
                  <a:noFill/>
                  <a:miter lim="800000"/>
                  <a:headEnd/>
                  <a:tailEnd/>
                </a:ln>
              </p:spPr>
            </p:pic>
            <p:pic>
              <p:nvPicPr>
                <p:cNvPr id="85004" name="Picture 132"/>
                <p:cNvPicPr>
                  <a:picLocks noChangeAspect="1" noChangeArrowheads="1"/>
                </p:cNvPicPr>
                <p:nvPr/>
              </p:nvPicPr>
              <p:blipFill>
                <a:blip r:embed="rId12"/>
                <a:srcRect/>
                <a:stretch>
                  <a:fillRect/>
                </a:stretch>
              </p:blipFill>
              <p:spPr bwMode="auto">
                <a:xfrm>
                  <a:off x="0" y="0"/>
                  <a:ext cx="320" cy="278"/>
                </a:xfrm>
                <a:prstGeom prst="rect">
                  <a:avLst/>
                </a:prstGeom>
                <a:noFill/>
                <a:ln w="9525">
                  <a:noFill/>
                  <a:miter lim="800000"/>
                  <a:headEnd/>
                  <a:tailEnd/>
                </a:ln>
              </p:spPr>
            </p:pic>
            <p:pic>
              <p:nvPicPr>
                <p:cNvPr id="85005" name="Picture 133"/>
                <p:cNvPicPr>
                  <a:picLocks noChangeAspect="1" noChangeArrowheads="1"/>
                </p:cNvPicPr>
                <p:nvPr/>
              </p:nvPicPr>
              <p:blipFill>
                <a:blip r:embed="rId13"/>
                <a:srcRect/>
                <a:stretch>
                  <a:fillRect/>
                </a:stretch>
              </p:blipFill>
              <p:spPr bwMode="auto">
                <a:xfrm>
                  <a:off x="0" y="375"/>
                  <a:ext cx="320" cy="279"/>
                </a:xfrm>
                <a:prstGeom prst="rect">
                  <a:avLst/>
                </a:prstGeom>
                <a:noFill/>
                <a:ln w="9525">
                  <a:noFill/>
                  <a:miter lim="800000"/>
                  <a:headEnd/>
                  <a:tailEnd/>
                </a:ln>
              </p:spPr>
            </p:pic>
            <p:pic>
              <p:nvPicPr>
                <p:cNvPr id="85006" name="Picture 134"/>
                <p:cNvPicPr>
                  <a:picLocks noChangeAspect="1" noChangeArrowheads="1"/>
                </p:cNvPicPr>
                <p:nvPr/>
              </p:nvPicPr>
              <p:blipFill>
                <a:blip r:embed="rId7"/>
                <a:srcRect/>
                <a:stretch>
                  <a:fillRect/>
                </a:stretch>
              </p:blipFill>
              <p:spPr bwMode="auto">
                <a:xfrm>
                  <a:off x="408" y="375"/>
                  <a:ext cx="320" cy="279"/>
                </a:xfrm>
                <a:prstGeom prst="rect">
                  <a:avLst/>
                </a:prstGeom>
                <a:noFill/>
                <a:ln w="9525">
                  <a:noFill/>
                  <a:miter lim="800000"/>
                  <a:headEnd/>
                  <a:tailEnd/>
                </a:ln>
              </p:spPr>
            </p:pic>
          </p:grpSp>
        </p:grpSp>
      </p:grpSp>
      <p:sp>
        <p:nvSpPr>
          <p:cNvPr id="136" name="Slide Number Placeholder 135"/>
          <p:cNvSpPr>
            <a:spLocks noGrp="1"/>
          </p:cNvSpPr>
          <p:nvPr>
            <p:ph type="sldNum" sz="quarter" idx="12"/>
          </p:nvPr>
        </p:nvSpPr>
        <p:spPr/>
        <p:txBody>
          <a:bodyPr/>
          <a:lstStyle/>
          <a:p>
            <a:pPr>
              <a:defRPr/>
            </a:pPr>
            <a:fld id="{503383CF-C032-465B-9DEB-BED697CFAC7D}" type="slidenum">
              <a:rPr lang="en-US" smtClean="0"/>
              <a:pPr>
                <a:defRPr/>
              </a:pPr>
              <a:t>129</a:t>
            </a:fld>
            <a:endParaRPr lang="en-US" dirty="0"/>
          </a:p>
        </p:txBody>
      </p:sp>
    </p:spTree>
    <p:extLst>
      <p:ext uri="{BB962C8B-B14F-4D97-AF65-F5344CB8AC3E}">
        <p14:creationId xmlns:p14="http://schemas.microsoft.com/office/powerpoint/2010/main" val="347775642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implementation</a:t>
            </a:r>
          </a:p>
        </p:txBody>
      </p:sp>
      <p:sp>
        <p:nvSpPr>
          <p:cNvPr id="3" name="Content Placeholder 2"/>
          <p:cNvSpPr>
            <a:spLocks noGrp="1"/>
          </p:cNvSpPr>
          <p:nvPr>
            <p:ph idx="1"/>
          </p:nvPr>
        </p:nvSpPr>
        <p:spPr/>
        <p:txBody>
          <a:bodyPr/>
          <a:lstStyle/>
          <a:p>
            <a:r>
              <a:rPr lang="en-US" dirty="0"/>
              <a:t>The software is implemented either by developing a program or programs or by configuring an application system.</a:t>
            </a:r>
          </a:p>
          <a:p>
            <a:r>
              <a:rPr lang="en-US" dirty="0"/>
              <a:t>Design and implementation are interleaved activities for most types of software system.</a:t>
            </a:r>
          </a:p>
          <a:p>
            <a:r>
              <a:rPr lang="en-US" dirty="0"/>
              <a:t>Programming is an individual activity with no standard process.</a:t>
            </a:r>
          </a:p>
          <a:p>
            <a:r>
              <a:rPr lang="en-US" dirty="0"/>
              <a:t>Debugging is the activity of finding program faults and correcting these faults.</a:t>
            </a:r>
          </a:p>
        </p:txBody>
      </p:sp>
      <p:sp>
        <p:nvSpPr>
          <p:cNvPr id="5" name="Slide Number Placeholder 4"/>
          <p:cNvSpPr>
            <a:spLocks noGrp="1"/>
          </p:cNvSpPr>
          <p:nvPr>
            <p:ph type="sldNum" sz="quarter" idx="12"/>
          </p:nvPr>
        </p:nvSpPr>
        <p:spPr/>
        <p:txBody>
          <a:bodyPr/>
          <a:lstStyle/>
          <a:p>
            <a:pPr>
              <a:defRPr/>
            </a:pPr>
            <a:fld id="{AFD720AD-0A16-4141-82CA-5619F80A2BC8}" type="slidenum">
              <a:rPr lang="en-US" smtClean="0"/>
              <a:pPr>
                <a:defRPr/>
              </a:pPr>
              <a:t>13</a:t>
            </a:fld>
            <a:endParaRPr lang="en-US"/>
          </a:p>
        </p:txBody>
      </p:sp>
    </p:spTree>
    <p:extLst>
      <p:ext uri="{BB962C8B-B14F-4D97-AF65-F5344CB8AC3E}">
        <p14:creationId xmlns:p14="http://schemas.microsoft.com/office/powerpoint/2010/main" val="1505493584"/>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GB">
              <a:effectLst>
                <a:outerShdw blurRad="38100" dist="38100" dir="2700000" algn="tl">
                  <a:srgbClr val="DDDDDD"/>
                </a:outerShdw>
              </a:effectLst>
              <a:ea typeface="ＭＳ Ｐゴシック" charset="0"/>
              <a:cs typeface="ＭＳ Ｐゴシック" charset="0"/>
            </a:endParaRPr>
          </a:p>
        </p:txBody>
      </p:sp>
      <p:sp>
        <p:nvSpPr>
          <p:cNvPr id="86020" name="Slide Number Placeholder 4"/>
          <p:cNvSpPr>
            <a:spLocks noGrp="1"/>
          </p:cNvSpPr>
          <p:nvPr>
            <p:ph type="sldNum" sz="quarter" idx="12"/>
          </p:nvPr>
        </p:nvSpPr>
        <p:spPr>
          <a:noFill/>
        </p:spPr>
        <p:txBody>
          <a:bodyPr/>
          <a:lstStyle/>
          <a:p>
            <a:fld id="{00CBFDE2-2A35-42F7-A40E-D5BC61D72FDB}" type="slidenum">
              <a:rPr lang="en-US" smtClean="0"/>
              <a:pPr/>
              <a:t>130</a:t>
            </a:fld>
            <a:endParaRPr lang="en-US"/>
          </a:p>
        </p:txBody>
      </p:sp>
      <p:pic>
        <p:nvPicPr>
          <p:cNvPr id="86021" name="Picture 5"/>
          <p:cNvPicPr>
            <a:picLocks noChangeAspect="1"/>
          </p:cNvPicPr>
          <p:nvPr/>
        </p:nvPicPr>
        <p:blipFill>
          <a:blip r:embed="rId2"/>
          <a:srcRect/>
          <a:stretch>
            <a:fillRect/>
          </a:stretch>
        </p:blipFill>
        <p:spPr bwMode="auto">
          <a:xfrm>
            <a:off x="-76200" y="0"/>
            <a:ext cx="9220200" cy="6781800"/>
          </a:xfrm>
          <a:prstGeom prst="rect">
            <a:avLst/>
          </a:prstGeom>
          <a:noFill/>
          <a:ln w="9525">
            <a:noFill/>
            <a:miter lim="800000"/>
            <a:headEnd/>
            <a:tailEnd/>
          </a:ln>
        </p:spPr>
      </p:pic>
    </p:spTree>
    <p:extLst>
      <p:ext uri="{BB962C8B-B14F-4D97-AF65-F5344CB8AC3E}">
        <p14:creationId xmlns:p14="http://schemas.microsoft.com/office/powerpoint/2010/main" val="2513033617"/>
      </p:ext>
    </p:extLst>
  </p:cSld>
  <p:clrMapOvr>
    <a:masterClrMapping/>
  </p:clrMapOvr>
  <p:transition spd="med">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p:txBody>
          <a:bodyPr/>
          <a:lstStyle/>
          <a:p>
            <a:pPr eaLnBrk="1" hangingPunct="1">
              <a:defRPr/>
            </a:pPr>
            <a:r>
              <a:rPr lang="en-US">
                <a:ea typeface="ヒラギノ角ゴ Pro W3" charset="-128"/>
              </a:rPr>
              <a:t>Scrum has been used by:</a:t>
            </a:r>
          </a:p>
        </p:txBody>
      </p:sp>
      <p:sp>
        <p:nvSpPr>
          <p:cNvPr id="61443" name="Rectangle 2"/>
          <p:cNvSpPr>
            <a:spLocks/>
          </p:cNvSpPr>
          <p:nvPr/>
        </p:nvSpPr>
        <p:spPr bwMode="auto">
          <a:xfrm>
            <a:off x="784225" y="1189038"/>
            <a:ext cx="2411413" cy="3692525"/>
          </a:xfrm>
          <a:prstGeom prst="rect">
            <a:avLst/>
          </a:prstGeom>
          <a:noFill/>
          <a:ln w="9525">
            <a:noFill/>
            <a:miter lim="800000"/>
            <a:headEnd/>
            <a:tailEnd/>
          </a:ln>
        </p:spPr>
        <p:txBody>
          <a:bodyPr wrap="none" lIns="0" tIns="0" rIns="0" bIns="0">
            <a:spAutoFit/>
          </a:bodyPr>
          <a:lstStyle/>
          <a:p>
            <a:pPr algn="l">
              <a:buSzPct val="100000"/>
              <a:buFont typeface="Gill Sans" charset="0"/>
              <a:buChar char="•"/>
            </a:pPr>
            <a:r>
              <a:rPr lang="en-US" sz="2000" b="1"/>
              <a:t>Microsoft</a:t>
            </a:r>
          </a:p>
          <a:p>
            <a:pPr algn="l">
              <a:buSzPct val="100000"/>
              <a:buFont typeface="Gill Sans" charset="0"/>
              <a:buChar char="•"/>
            </a:pPr>
            <a:r>
              <a:rPr lang="en-US" sz="2000" b="1"/>
              <a:t>Yahoo</a:t>
            </a:r>
          </a:p>
          <a:p>
            <a:pPr algn="l">
              <a:buSzPct val="100000"/>
              <a:buFont typeface="Gill Sans" charset="0"/>
              <a:buChar char="•"/>
            </a:pPr>
            <a:r>
              <a:rPr lang="en-US" sz="2000" b="1"/>
              <a:t>Google</a:t>
            </a:r>
          </a:p>
          <a:p>
            <a:pPr algn="l">
              <a:buSzPct val="100000"/>
              <a:buFont typeface="Gill Sans" charset="0"/>
              <a:buChar char="•"/>
            </a:pPr>
            <a:r>
              <a:rPr lang="en-US" sz="2000" b="1"/>
              <a:t>Electronic Arts</a:t>
            </a:r>
          </a:p>
          <a:p>
            <a:pPr algn="l">
              <a:buSzPct val="100000"/>
              <a:buFont typeface="Gill Sans" charset="0"/>
              <a:buChar char="•"/>
            </a:pPr>
            <a:r>
              <a:rPr lang="en-US" sz="2000" b="1"/>
              <a:t>High Moon Studios</a:t>
            </a:r>
          </a:p>
          <a:p>
            <a:pPr algn="l">
              <a:buSzPct val="100000"/>
              <a:buFont typeface="Gill Sans" charset="0"/>
              <a:buChar char="•"/>
            </a:pPr>
            <a:r>
              <a:rPr lang="en-US" sz="2000" b="1"/>
              <a:t>Lockheed Martin</a:t>
            </a:r>
          </a:p>
          <a:p>
            <a:pPr algn="l">
              <a:buSzPct val="100000"/>
              <a:buFont typeface="Gill Sans" charset="0"/>
              <a:buChar char="•"/>
            </a:pPr>
            <a:r>
              <a:rPr lang="en-US" sz="2000" b="1"/>
              <a:t>Philips</a:t>
            </a:r>
          </a:p>
          <a:p>
            <a:pPr algn="l">
              <a:buSzPct val="100000"/>
              <a:buFont typeface="Gill Sans" charset="0"/>
              <a:buChar char="•"/>
            </a:pPr>
            <a:r>
              <a:rPr lang="en-US" sz="2000" b="1"/>
              <a:t>Siemens</a:t>
            </a:r>
          </a:p>
          <a:p>
            <a:pPr algn="l">
              <a:buSzPct val="100000"/>
              <a:buFont typeface="Gill Sans" charset="0"/>
              <a:buChar char="•"/>
            </a:pPr>
            <a:r>
              <a:rPr lang="en-US" sz="2000" b="1"/>
              <a:t>Nokia</a:t>
            </a:r>
          </a:p>
          <a:p>
            <a:pPr algn="l">
              <a:buSzPct val="100000"/>
              <a:buFont typeface="Gill Sans" charset="0"/>
              <a:buChar char="•"/>
            </a:pPr>
            <a:r>
              <a:rPr lang="en-US" sz="2000" b="1"/>
              <a:t>Capital One</a:t>
            </a:r>
          </a:p>
          <a:p>
            <a:pPr algn="l">
              <a:buSzPct val="100000"/>
              <a:buFont typeface="Gill Sans" charset="0"/>
              <a:buChar char="•"/>
            </a:pPr>
            <a:r>
              <a:rPr lang="en-US" sz="2000" b="1"/>
              <a:t>BBC</a:t>
            </a:r>
          </a:p>
          <a:p>
            <a:pPr algn="l">
              <a:buSzPct val="100000"/>
              <a:buFont typeface="Gill Sans" charset="0"/>
              <a:buChar char="•"/>
            </a:pPr>
            <a:r>
              <a:rPr lang="en-US" sz="2000" b="1"/>
              <a:t>Intuit</a:t>
            </a:r>
          </a:p>
        </p:txBody>
      </p:sp>
      <p:sp>
        <p:nvSpPr>
          <p:cNvPr id="61444" name="Rectangle 3"/>
          <p:cNvSpPr>
            <a:spLocks/>
          </p:cNvSpPr>
          <p:nvPr/>
        </p:nvSpPr>
        <p:spPr bwMode="auto">
          <a:xfrm>
            <a:off x="4545013" y="1189038"/>
            <a:ext cx="3321050" cy="3692525"/>
          </a:xfrm>
          <a:prstGeom prst="rect">
            <a:avLst/>
          </a:prstGeom>
          <a:noFill/>
          <a:ln w="9525">
            <a:noFill/>
            <a:miter lim="800000"/>
            <a:headEnd/>
            <a:tailEnd/>
          </a:ln>
        </p:spPr>
        <p:txBody>
          <a:bodyPr wrap="none" lIns="0" tIns="0" rIns="0" bIns="0">
            <a:spAutoFit/>
          </a:bodyPr>
          <a:lstStyle/>
          <a:p>
            <a:pPr algn="l">
              <a:buSzPct val="100000"/>
              <a:buFont typeface="Gill Sans" charset="0"/>
              <a:buChar char="•"/>
            </a:pPr>
            <a:r>
              <a:rPr lang="en-US" sz="2000" b="1"/>
              <a:t>Intuit</a:t>
            </a:r>
          </a:p>
          <a:p>
            <a:pPr algn="l">
              <a:buSzPct val="100000"/>
              <a:buFont typeface="Gill Sans" charset="0"/>
              <a:buChar char="•"/>
            </a:pPr>
            <a:r>
              <a:rPr lang="en-US" sz="2000" b="1"/>
              <a:t>Nielsen Media</a:t>
            </a:r>
          </a:p>
          <a:p>
            <a:pPr algn="l">
              <a:buSzPct val="100000"/>
              <a:buFont typeface="Gill Sans" charset="0"/>
              <a:buChar char="•"/>
            </a:pPr>
            <a:r>
              <a:rPr lang="en-US" sz="2000" b="1"/>
              <a:t>First American Real Estate</a:t>
            </a:r>
          </a:p>
          <a:p>
            <a:pPr algn="l">
              <a:buSzPct val="100000"/>
              <a:buFont typeface="Gill Sans" charset="0"/>
              <a:buChar char="•"/>
            </a:pPr>
            <a:r>
              <a:rPr lang="en-US" sz="2000" b="1"/>
              <a:t>BMC Software</a:t>
            </a:r>
          </a:p>
          <a:p>
            <a:pPr algn="l">
              <a:buSzPct val="100000"/>
              <a:buFont typeface="Gill Sans" charset="0"/>
              <a:buChar char="•"/>
            </a:pPr>
            <a:r>
              <a:rPr lang="en-US" sz="2000" b="1"/>
              <a:t>Ipswitch</a:t>
            </a:r>
          </a:p>
          <a:p>
            <a:pPr algn="l">
              <a:buSzPct val="100000"/>
              <a:buFont typeface="Gill Sans" charset="0"/>
              <a:buChar char="•"/>
            </a:pPr>
            <a:r>
              <a:rPr lang="en-US" sz="2000" b="1"/>
              <a:t>John Deere</a:t>
            </a:r>
          </a:p>
          <a:p>
            <a:pPr algn="l">
              <a:buSzPct val="100000"/>
              <a:buFont typeface="Gill Sans" charset="0"/>
              <a:buChar char="•"/>
            </a:pPr>
            <a:r>
              <a:rPr lang="en-US" sz="2000" b="1"/>
              <a:t>Lexis Nexis</a:t>
            </a:r>
          </a:p>
          <a:p>
            <a:pPr algn="l">
              <a:buSzPct val="100000"/>
              <a:buFont typeface="Gill Sans" charset="0"/>
              <a:buChar char="•"/>
            </a:pPr>
            <a:r>
              <a:rPr lang="en-US" sz="2000" b="1"/>
              <a:t>Sabre</a:t>
            </a:r>
          </a:p>
          <a:p>
            <a:pPr algn="l">
              <a:buSzPct val="100000"/>
              <a:buFont typeface="Gill Sans" charset="0"/>
              <a:buChar char="•"/>
            </a:pPr>
            <a:r>
              <a:rPr lang="en-US" sz="2000" b="1"/>
              <a:t>Salesforce.com</a:t>
            </a:r>
          </a:p>
          <a:p>
            <a:pPr algn="l">
              <a:buSzPct val="100000"/>
              <a:buFont typeface="Gill Sans" charset="0"/>
              <a:buChar char="•"/>
            </a:pPr>
            <a:r>
              <a:rPr lang="en-US" sz="2000" b="1"/>
              <a:t>Time Warner</a:t>
            </a:r>
          </a:p>
          <a:p>
            <a:pPr algn="l">
              <a:buSzPct val="100000"/>
              <a:buFont typeface="Gill Sans" charset="0"/>
              <a:buChar char="•"/>
            </a:pPr>
            <a:r>
              <a:rPr lang="en-US" sz="2000" b="1"/>
              <a:t>Turner Broadcasting</a:t>
            </a:r>
          </a:p>
          <a:p>
            <a:pPr algn="l">
              <a:buSzPct val="100000"/>
              <a:buFont typeface="Gill Sans" charset="0"/>
              <a:buChar char="•"/>
            </a:pPr>
            <a:r>
              <a:rPr lang="en-US" sz="2000" b="1"/>
              <a:t>Oce</a:t>
            </a:r>
          </a:p>
        </p:txBody>
      </p:sp>
      <p:pic>
        <p:nvPicPr>
          <p:cNvPr id="61445" name="Picture 4"/>
          <p:cNvPicPr>
            <a:picLocks noChangeAspect="1"/>
          </p:cNvPicPr>
          <p:nvPr/>
        </p:nvPicPr>
        <p:blipFill>
          <a:blip r:embed="rId3"/>
          <a:srcRect/>
          <a:stretch>
            <a:fillRect/>
          </a:stretch>
        </p:blipFill>
        <p:spPr bwMode="auto">
          <a:xfrm>
            <a:off x="2133600" y="4419600"/>
            <a:ext cx="1358900" cy="995363"/>
          </a:xfrm>
          <a:prstGeom prst="rect">
            <a:avLst/>
          </a:prstGeom>
          <a:noFill/>
          <a:ln w="9525">
            <a:noFill/>
            <a:miter lim="800000"/>
            <a:headEnd/>
            <a:tailEnd/>
          </a:ln>
        </p:spPr>
      </p:pic>
      <p:pic>
        <p:nvPicPr>
          <p:cNvPr id="61446" name="Picture 5"/>
          <p:cNvPicPr>
            <a:picLocks noChangeAspect="1"/>
          </p:cNvPicPr>
          <p:nvPr/>
        </p:nvPicPr>
        <p:blipFill>
          <a:blip r:embed="rId4"/>
          <a:srcRect/>
          <a:stretch>
            <a:fillRect/>
          </a:stretch>
        </p:blipFill>
        <p:spPr bwMode="auto">
          <a:xfrm>
            <a:off x="6705600" y="2667000"/>
            <a:ext cx="1771650" cy="677863"/>
          </a:xfrm>
          <a:prstGeom prst="rect">
            <a:avLst/>
          </a:prstGeom>
          <a:noFill/>
          <a:ln w="9525">
            <a:noFill/>
            <a:miter lim="800000"/>
            <a:headEnd/>
            <a:tailEnd/>
          </a:ln>
        </p:spPr>
      </p:pic>
      <p:pic>
        <p:nvPicPr>
          <p:cNvPr id="61447" name="Picture 6"/>
          <p:cNvPicPr>
            <a:picLocks noChangeAspect="1"/>
          </p:cNvPicPr>
          <p:nvPr/>
        </p:nvPicPr>
        <p:blipFill>
          <a:blip r:embed="rId5"/>
          <a:srcRect/>
          <a:stretch>
            <a:fillRect/>
          </a:stretch>
        </p:blipFill>
        <p:spPr bwMode="auto">
          <a:xfrm>
            <a:off x="6553200" y="4876800"/>
            <a:ext cx="1752600" cy="681038"/>
          </a:xfrm>
          <a:prstGeom prst="rect">
            <a:avLst/>
          </a:prstGeom>
          <a:noFill/>
          <a:ln w="9525">
            <a:noFill/>
            <a:miter lim="800000"/>
            <a:headEnd/>
            <a:tailEnd/>
          </a:ln>
        </p:spPr>
      </p:pic>
      <p:pic>
        <p:nvPicPr>
          <p:cNvPr id="61448" name="Picture 7"/>
          <p:cNvPicPr>
            <a:picLocks noChangeAspect="1"/>
          </p:cNvPicPr>
          <p:nvPr/>
        </p:nvPicPr>
        <p:blipFill>
          <a:blip r:embed="rId6"/>
          <a:srcRect/>
          <a:stretch>
            <a:fillRect/>
          </a:stretch>
        </p:blipFill>
        <p:spPr bwMode="auto">
          <a:xfrm>
            <a:off x="3962400" y="5181600"/>
            <a:ext cx="1701800" cy="1193800"/>
          </a:xfrm>
          <a:prstGeom prst="rect">
            <a:avLst/>
          </a:prstGeom>
          <a:noFill/>
          <a:ln w="9525">
            <a:noFill/>
            <a:miter lim="800000"/>
            <a:headEnd/>
            <a:tailEnd/>
          </a:ln>
        </p:spPr>
      </p:pic>
      <p:pic>
        <p:nvPicPr>
          <p:cNvPr id="61449" name="Picture 8"/>
          <p:cNvPicPr>
            <a:picLocks noChangeAspect="1"/>
          </p:cNvPicPr>
          <p:nvPr/>
        </p:nvPicPr>
        <p:blipFill>
          <a:blip r:embed="rId7"/>
          <a:srcRect/>
          <a:stretch>
            <a:fillRect/>
          </a:stretch>
        </p:blipFill>
        <p:spPr bwMode="auto">
          <a:xfrm>
            <a:off x="304800" y="5486400"/>
            <a:ext cx="1873250" cy="657225"/>
          </a:xfrm>
          <a:prstGeom prst="rect">
            <a:avLst/>
          </a:prstGeom>
          <a:noFill/>
          <a:ln w="9525">
            <a:noFill/>
            <a:miter lim="800000"/>
            <a:headEnd/>
            <a:tailEnd/>
          </a:ln>
        </p:spPr>
      </p:pic>
      <p:sp>
        <p:nvSpPr>
          <p:cNvPr id="10" name="Slide Number Placeholder 9"/>
          <p:cNvSpPr>
            <a:spLocks noGrp="1"/>
          </p:cNvSpPr>
          <p:nvPr>
            <p:ph type="sldNum" sz="quarter" idx="12"/>
          </p:nvPr>
        </p:nvSpPr>
        <p:spPr/>
        <p:txBody>
          <a:bodyPr/>
          <a:lstStyle/>
          <a:p>
            <a:pPr>
              <a:defRPr/>
            </a:pPr>
            <a:fld id="{503383CF-C032-465B-9DEB-BED697CFAC7D}" type="slidenum">
              <a:rPr lang="en-US" smtClean="0"/>
              <a:pPr>
                <a:defRPr/>
              </a:pPr>
              <a:t>131</a:t>
            </a:fld>
            <a:endParaRPr lang="en-US" dirty="0"/>
          </a:p>
        </p:txBody>
      </p:sp>
    </p:spTree>
    <p:extLst>
      <p:ext uri="{BB962C8B-B14F-4D97-AF65-F5344CB8AC3E}">
        <p14:creationId xmlns:p14="http://schemas.microsoft.com/office/powerpoint/2010/main" val="3573042928"/>
      </p:ext>
    </p:extLst>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p:txBody>
          <a:bodyPr/>
          <a:lstStyle/>
          <a:p>
            <a:pPr eaLnBrk="1" hangingPunct="1">
              <a:defRPr/>
            </a:pPr>
            <a:r>
              <a:rPr lang="en-US">
                <a:ea typeface="ヒラギノ角ゴ Pro W3" charset="-128"/>
              </a:rPr>
              <a:t>Scrum has been used for:</a:t>
            </a:r>
          </a:p>
        </p:txBody>
      </p:sp>
      <p:sp>
        <p:nvSpPr>
          <p:cNvPr id="62467" name="Rectangle 2"/>
          <p:cNvSpPr>
            <a:spLocks noGrp="1" noChangeArrowheads="1"/>
          </p:cNvSpPr>
          <p:nvPr>
            <p:ph type="body" idx="1"/>
          </p:nvPr>
        </p:nvSpPr>
        <p:spPr>
          <a:xfrm>
            <a:off x="307975" y="1439863"/>
            <a:ext cx="4103688" cy="4960937"/>
          </a:xfrm>
        </p:spPr>
        <p:txBody>
          <a:bodyPr/>
          <a:lstStyle/>
          <a:p>
            <a:pPr marL="628650" eaLnBrk="1" hangingPunct="1">
              <a:lnSpc>
                <a:spcPct val="80000"/>
              </a:lnSpc>
            </a:pPr>
            <a:r>
              <a:rPr lang="en-US" sz="2200">
                <a:ea typeface="ヒラギノ角ゴ Pro W3" charset="-128"/>
              </a:rPr>
              <a:t>Commercial software</a:t>
            </a:r>
          </a:p>
          <a:p>
            <a:pPr marL="628650" eaLnBrk="1" hangingPunct="1">
              <a:lnSpc>
                <a:spcPct val="80000"/>
              </a:lnSpc>
              <a:spcBef>
                <a:spcPts val="1175"/>
              </a:spcBef>
            </a:pPr>
            <a:r>
              <a:rPr lang="en-US" sz="2200">
                <a:ea typeface="ヒラギノ角ゴ Pro W3" charset="-128"/>
              </a:rPr>
              <a:t>In-house development</a:t>
            </a:r>
          </a:p>
          <a:p>
            <a:pPr marL="628650" eaLnBrk="1" hangingPunct="1">
              <a:lnSpc>
                <a:spcPct val="80000"/>
              </a:lnSpc>
              <a:spcBef>
                <a:spcPts val="1175"/>
              </a:spcBef>
            </a:pPr>
            <a:r>
              <a:rPr lang="en-US" sz="2200">
                <a:ea typeface="ヒラギノ角ゴ Pro W3" charset="-128"/>
              </a:rPr>
              <a:t>Contract development</a:t>
            </a:r>
          </a:p>
          <a:p>
            <a:pPr marL="628650" eaLnBrk="1" hangingPunct="1">
              <a:lnSpc>
                <a:spcPct val="80000"/>
              </a:lnSpc>
              <a:spcBef>
                <a:spcPts val="1175"/>
              </a:spcBef>
            </a:pPr>
            <a:r>
              <a:rPr lang="en-US" sz="2200">
                <a:ea typeface="ヒラギノ角ゴ Pro W3" charset="-128"/>
              </a:rPr>
              <a:t>Fixed-price projects</a:t>
            </a:r>
          </a:p>
          <a:p>
            <a:pPr marL="628650" eaLnBrk="1" hangingPunct="1">
              <a:lnSpc>
                <a:spcPct val="80000"/>
              </a:lnSpc>
              <a:spcBef>
                <a:spcPts val="1175"/>
              </a:spcBef>
            </a:pPr>
            <a:r>
              <a:rPr lang="en-US" sz="2200">
                <a:ea typeface="ヒラギノ角ゴ Pro W3" charset="-128"/>
              </a:rPr>
              <a:t>Financial applications</a:t>
            </a:r>
          </a:p>
          <a:p>
            <a:pPr marL="628650" eaLnBrk="1" hangingPunct="1">
              <a:lnSpc>
                <a:spcPct val="80000"/>
              </a:lnSpc>
              <a:spcBef>
                <a:spcPts val="1175"/>
              </a:spcBef>
            </a:pPr>
            <a:r>
              <a:rPr lang="en-US" sz="2200">
                <a:ea typeface="ヒラギノ角ゴ Pro W3" charset="-128"/>
              </a:rPr>
              <a:t>ISO 9001-certified applications</a:t>
            </a:r>
          </a:p>
          <a:p>
            <a:pPr marL="628650" eaLnBrk="1" hangingPunct="1">
              <a:lnSpc>
                <a:spcPct val="80000"/>
              </a:lnSpc>
              <a:spcBef>
                <a:spcPts val="1175"/>
              </a:spcBef>
            </a:pPr>
            <a:r>
              <a:rPr lang="en-US" sz="2200">
                <a:ea typeface="ヒラギノ角ゴ Pro W3" charset="-128"/>
              </a:rPr>
              <a:t>Embedded systems</a:t>
            </a:r>
          </a:p>
          <a:p>
            <a:pPr marL="628650" eaLnBrk="1" hangingPunct="1">
              <a:lnSpc>
                <a:spcPct val="80000"/>
              </a:lnSpc>
              <a:spcBef>
                <a:spcPts val="1175"/>
              </a:spcBef>
            </a:pPr>
            <a:r>
              <a:rPr lang="en-US" sz="2200">
                <a:ea typeface="ヒラギノ角ゴ Pro W3" charset="-128"/>
              </a:rPr>
              <a:t>24x7 systems with 99.999% uptime requirements</a:t>
            </a:r>
          </a:p>
          <a:p>
            <a:pPr marL="628650" eaLnBrk="1" hangingPunct="1">
              <a:lnSpc>
                <a:spcPct val="80000"/>
              </a:lnSpc>
              <a:spcBef>
                <a:spcPts val="1175"/>
              </a:spcBef>
            </a:pPr>
            <a:r>
              <a:rPr lang="en-US" sz="2200" u="sng">
                <a:ea typeface="ヒラギノ角ゴ Pro W3" charset="-128"/>
              </a:rPr>
              <a:t>the Joint Strike Fighter</a:t>
            </a:r>
          </a:p>
        </p:txBody>
      </p:sp>
      <p:sp>
        <p:nvSpPr>
          <p:cNvPr id="62468" name="Rectangle 3"/>
          <p:cNvSpPr>
            <a:spLocks/>
          </p:cNvSpPr>
          <p:nvPr/>
        </p:nvSpPr>
        <p:spPr bwMode="auto">
          <a:xfrm>
            <a:off x="4560888" y="1439863"/>
            <a:ext cx="4103687" cy="4572000"/>
          </a:xfrm>
          <a:prstGeom prst="rect">
            <a:avLst/>
          </a:prstGeom>
          <a:noFill/>
          <a:ln w="9525">
            <a:noFill/>
            <a:miter lim="800000"/>
            <a:headEnd/>
            <a:tailEnd/>
          </a:ln>
        </p:spPr>
        <p:txBody>
          <a:bodyPr lIns="0" tIns="0" rIns="0" bIns="0"/>
          <a:lstStyle/>
          <a:p>
            <a:pPr marL="252413" indent="-252413" algn="l">
              <a:lnSpc>
                <a:spcPct val="80000"/>
              </a:lnSpc>
              <a:spcBef>
                <a:spcPts val="1175"/>
              </a:spcBef>
              <a:buClr>
                <a:srgbClr val="5F7BAE"/>
              </a:buClr>
              <a:buSzPct val="150000"/>
              <a:buFont typeface="Lucida Grande" charset="0"/>
              <a:buChar char="•"/>
            </a:pPr>
            <a:r>
              <a:rPr lang="en-US" sz="2200"/>
              <a:t>Video game development</a:t>
            </a:r>
          </a:p>
          <a:p>
            <a:pPr marL="252413" indent="-252413" algn="l">
              <a:lnSpc>
                <a:spcPct val="80000"/>
              </a:lnSpc>
              <a:spcBef>
                <a:spcPts val="1175"/>
              </a:spcBef>
              <a:buClr>
                <a:srgbClr val="5F7BAE"/>
              </a:buClr>
              <a:buSzPct val="150000"/>
              <a:buFont typeface="Lucida Grande" charset="0"/>
              <a:buChar char="•"/>
            </a:pPr>
            <a:r>
              <a:rPr lang="en-US" sz="2200"/>
              <a:t>FDA-approved, life-critical systems</a:t>
            </a:r>
          </a:p>
          <a:p>
            <a:pPr marL="252413" indent="-252413" algn="l">
              <a:lnSpc>
                <a:spcPct val="80000"/>
              </a:lnSpc>
              <a:spcBef>
                <a:spcPts val="1175"/>
              </a:spcBef>
              <a:buClr>
                <a:srgbClr val="5F7BAE"/>
              </a:buClr>
              <a:buSzPct val="150000"/>
              <a:buFont typeface="Lucida Grande" charset="0"/>
              <a:buChar char="•"/>
            </a:pPr>
            <a:r>
              <a:rPr lang="en-US" sz="2200"/>
              <a:t>Satellite-control software</a:t>
            </a:r>
          </a:p>
          <a:p>
            <a:pPr marL="252413" indent="-252413" algn="l">
              <a:lnSpc>
                <a:spcPct val="80000"/>
              </a:lnSpc>
              <a:spcBef>
                <a:spcPts val="1175"/>
              </a:spcBef>
              <a:buClr>
                <a:srgbClr val="5F7BAE"/>
              </a:buClr>
              <a:buSzPct val="150000"/>
              <a:buFont typeface="Lucida Grande" charset="0"/>
              <a:buChar char="•"/>
            </a:pPr>
            <a:r>
              <a:rPr lang="en-US" sz="2200"/>
              <a:t>Websites</a:t>
            </a:r>
          </a:p>
          <a:p>
            <a:pPr marL="252413" indent="-252413" algn="l">
              <a:lnSpc>
                <a:spcPct val="80000"/>
              </a:lnSpc>
              <a:spcBef>
                <a:spcPts val="1175"/>
              </a:spcBef>
              <a:buClr>
                <a:srgbClr val="5F7BAE"/>
              </a:buClr>
              <a:buSzPct val="150000"/>
              <a:buFont typeface="Lucida Grande" charset="0"/>
              <a:buChar char="•"/>
            </a:pPr>
            <a:r>
              <a:rPr lang="en-US" sz="2200"/>
              <a:t>Handheld software</a:t>
            </a:r>
          </a:p>
          <a:p>
            <a:pPr marL="252413" indent="-252413" algn="l">
              <a:lnSpc>
                <a:spcPct val="80000"/>
              </a:lnSpc>
              <a:spcBef>
                <a:spcPts val="1175"/>
              </a:spcBef>
              <a:buClr>
                <a:srgbClr val="5F7BAE"/>
              </a:buClr>
              <a:buSzPct val="150000"/>
              <a:buFont typeface="Lucida Grande" charset="0"/>
              <a:buChar char="•"/>
            </a:pPr>
            <a:r>
              <a:rPr lang="en-US" sz="2200"/>
              <a:t>Mobile phones</a:t>
            </a:r>
          </a:p>
          <a:p>
            <a:pPr marL="252413" indent="-252413" algn="l">
              <a:lnSpc>
                <a:spcPct val="80000"/>
              </a:lnSpc>
              <a:spcBef>
                <a:spcPts val="1175"/>
              </a:spcBef>
              <a:buClr>
                <a:srgbClr val="5F7BAE"/>
              </a:buClr>
              <a:buSzPct val="150000"/>
              <a:buFont typeface="Lucida Grande" charset="0"/>
              <a:buChar char="•"/>
            </a:pPr>
            <a:r>
              <a:rPr lang="en-US" sz="2200"/>
              <a:t>Network switching applications</a:t>
            </a:r>
          </a:p>
          <a:p>
            <a:pPr marL="252413" indent="-252413" algn="l">
              <a:lnSpc>
                <a:spcPct val="80000"/>
              </a:lnSpc>
              <a:spcBef>
                <a:spcPts val="1175"/>
              </a:spcBef>
              <a:buClr>
                <a:srgbClr val="5F7BAE"/>
              </a:buClr>
              <a:buSzPct val="150000"/>
              <a:buFont typeface="Lucida Grande" charset="0"/>
              <a:buChar char="•"/>
            </a:pPr>
            <a:r>
              <a:rPr lang="en-US" sz="2200"/>
              <a:t>ISV applications</a:t>
            </a:r>
          </a:p>
          <a:p>
            <a:pPr marL="252413" indent="-252413" algn="l">
              <a:lnSpc>
                <a:spcPct val="80000"/>
              </a:lnSpc>
              <a:spcBef>
                <a:spcPts val="1175"/>
              </a:spcBef>
              <a:buClr>
                <a:srgbClr val="5F7BAE"/>
              </a:buClr>
              <a:buSzPct val="150000"/>
              <a:buFont typeface="Lucida Grande" charset="0"/>
              <a:buChar char="•"/>
            </a:pPr>
            <a:r>
              <a:rPr lang="en-US" sz="2200"/>
              <a:t>Some of the largest applications in use</a:t>
            </a:r>
          </a:p>
        </p:txBody>
      </p:sp>
      <p:sp>
        <p:nvSpPr>
          <p:cNvPr id="5" name="Slide Number Placeholder 4"/>
          <p:cNvSpPr>
            <a:spLocks noGrp="1"/>
          </p:cNvSpPr>
          <p:nvPr>
            <p:ph type="sldNum" sz="quarter" idx="12"/>
          </p:nvPr>
        </p:nvSpPr>
        <p:spPr/>
        <p:txBody>
          <a:bodyPr/>
          <a:lstStyle/>
          <a:p>
            <a:pPr>
              <a:defRPr/>
            </a:pPr>
            <a:fld id="{503383CF-C032-465B-9DEB-BED697CFAC7D}" type="slidenum">
              <a:rPr lang="en-US" smtClean="0"/>
              <a:pPr>
                <a:defRPr/>
              </a:pPr>
              <a:t>132</a:t>
            </a:fld>
            <a:endParaRPr lang="en-US" dirty="0"/>
          </a:p>
        </p:txBody>
      </p:sp>
    </p:spTree>
    <p:extLst>
      <p:ext uri="{BB962C8B-B14F-4D97-AF65-F5344CB8AC3E}">
        <p14:creationId xmlns:p14="http://schemas.microsoft.com/office/powerpoint/2010/main" val="3022798287"/>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GB"/>
              <a:t>Software validation</a:t>
            </a:r>
          </a:p>
        </p:txBody>
      </p:sp>
      <p:sp>
        <p:nvSpPr>
          <p:cNvPr id="88067" name="Rectangle 3"/>
          <p:cNvSpPr>
            <a:spLocks noGrp="1" noChangeArrowheads="1"/>
          </p:cNvSpPr>
          <p:nvPr>
            <p:ph idx="1"/>
          </p:nvPr>
        </p:nvSpPr>
        <p:spPr/>
        <p:txBody>
          <a:bodyPr/>
          <a:lstStyle/>
          <a:p>
            <a:r>
              <a:rPr lang="en-GB" dirty="0"/>
              <a:t>Verification and validation (V &amp; V) is intended to show that a system conforms to its specification and meets the requirements of the system customer.</a:t>
            </a:r>
          </a:p>
          <a:p>
            <a:r>
              <a:rPr lang="en-GB" dirty="0"/>
              <a:t>Involves checking and review processes and system testing.</a:t>
            </a:r>
          </a:p>
          <a:p>
            <a:r>
              <a:rPr lang="en-GB" dirty="0"/>
              <a:t>System testing involves executing the system with test cases that are derived from the specification of the real data to be processed by the system.</a:t>
            </a:r>
          </a:p>
          <a:p>
            <a:r>
              <a:rPr lang="en-GB" dirty="0"/>
              <a:t>Testing is the most commonly used V &amp; V activity.</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14</a:t>
            </a:fld>
            <a:endParaRPr lang="en-US"/>
          </a:p>
        </p:txBody>
      </p:sp>
    </p:spTree>
    <p:extLst>
      <p:ext uri="{BB962C8B-B14F-4D97-AF65-F5344CB8AC3E}">
        <p14:creationId xmlns:p14="http://schemas.microsoft.com/office/powerpoint/2010/main" val="190845335"/>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dirty="0"/>
              <a:t>Stages of testing</a:t>
            </a:r>
            <a:br>
              <a:rPr lang="en-GB" dirty="0"/>
            </a:br>
            <a:endParaRPr lang="en-US" dirty="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15</a:t>
            </a:fld>
            <a:endParaRPr lang="en-US"/>
          </a:p>
        </p:txBody>
      </p:sp>
      <p:pic>
        <p:nvPicPr>
          <p:cNvPr id="4" name="Picture 3" descr="2.6 Testing-process.eps"/>
          <p:cNvPicPr>
            <a:picLocks noChangeAspect="1"/>
          </p:cNvPicPr>
          <p:nvPr/>
        </p:nvPicPr>
        <p:blipFill>
          <a:blip r:embed="rId2"/>
          <a:stretch>
            <a:fillRect/>
          </a:stretch>
        </p:blipFill>
        <p:spPr>
          <a:xfrm>
            <a:off x="1486409" y="2829344"/>
            <a:ext cx="6277535" cy="1707049"/>
          </a:xfrm>
          <a:prstGeom prst="rect">
            <a:avLst/>
          </a:prstGeom>
        </p:spPr>
      </p:pic>
    </p:spTree>
    <p:extLst>
      <p:ext uri="{BB962C8B-B14F-4D97-AF65-F5344CB8AC3E}">
        <p14:creationId xmlns:p14="http://schemas.microsoft.com/office/powerpoint/2010/main" val="3977047707"/>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GB"/>
              <a:t>Testing stages</a:t>
            </a:r>
          </a:p>
        </p:txBody>
      </p:sp>
      <p:sp>
        <p:nvSpPr>
          <p:cNvPr id="115715" name="Rectangle 3"/>
          <p:cNvSpPr>
            <a:spLocks noGrp="1" noChangeArrowheads="1"/>
          </p:cNvSpPr>
          <p:nvPr>
            <p:ph idx="1"/>
          </p:nvPr>
        </p:nvSpPr>
        <p:spPr/>
        <p:txBody>
          <a:bodyPr/>
          <a:lstStyle/>
          <a:p>
            <a:r>
              <a:rPr lang="en-GB" dirty="0"/>
              <a:t>Component testing</a:t>
            </a:r>
          </a:p>
          <a:p>
            <a:pPr lvl="1"/>
            <a:r>
              <a:rPr lang="en-GB" dirty="0"/>
              <a:t>Individual components are tested independently; </a:t>
            </a:r>
          </a:p>
          <a:p>
            <a:pPr lvl="1"/>
            <a:r>
              <a:rPr lang="en-GB" dirty="0"/>
              <a:t>Components may be functions or objects or coherent groupings of these entities.</a:t>
            </a:r>
          </a:p>
          <a:p>
            <a:r>
              <a:rPr lang="en-GB" dirty="0"/>
              <a:t>System testing</a:t>
            </a:r>
          </a:p>
          <a:p>
            <a:pPr lvl="1"/>
            <a:r>
              <a:rPr lang="en-GB" dirty="0"/>
              <a:t>Testing of the system as a whole. Testing of emergent properties is particularly important.</a:t>
            </a:r>
          </a:p>
          <a:p>
            <a:r>
              <a:rPr lang="en-GB" dirty="0"/>
              <a:t>Customer testing</a:t>
            </a:r>
          </a:p>
          <a:p>
            <a:pPr lvl="1"/>
            <a:r>
              <a:rPr lang="en-GB" dirty="0"/>
              <a:t>Testing with customer data to check that the system meets the customer’s needs.</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16</a:t>
            </a:fld>
            <a:endParaRPr lang="en-US"/>
          </a:p>
        </p:txBody>
      </p:sp>
    </p:spTree>
    <p:extLst>
      <p:ext uri="{BB962C8B-B14F-4D97-AF65-F5344CB8AC3E}">
        <p14:creationId xmlns:p14="http://schemas.microsoft.com/office/powerpoint/2010/main" val="2256934904"/>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dirty="0"/>
              <a:t>Testing phases in a plan-driven software process (V-model)</a:t>
            </a:r>
            <a:endParaRPr lang="en-US" dirty="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17</a:t>
            </a:fld>
            <a:endParaRPr lang="en-US"/>
          </a:p>
        </p:txBody>
      </p:sp>
      <p:pic>
        <p:nvPicPr>
          <p:cNvPr id="4" name="Picture 3" descr="2.7 Testing-phases.eps"/>
          <p:cNvPicPr>
            <a:picLocks noChangeAspect="1"/>
          </p:cNvPicPr>
          <p:nvPr/>
        </p:nvPicPr>
        <p:blipFill>
          <a:blip r:embed="rId2"/>
          <a:stretch>
            <a:fillRect/>
          </a:stretch>
        </p:blipFill>
        <p:spPr>
          <a:xfrm>
            <a:off x="248957" y="2186304"/>
            <a:ext cx="8647437" cy="2988016"/>
          </a:xfrm>
          <a:prstGeom prst="rect">
            <a:avLst/>
          </a:prstGeom>
        </p:spPr>
      </p:pic>
    </p:spTree>
    <p:extLst>
      <p:ext uri="{BB962C8B-B14F-4D97-AF65-F5344CB8AC3E}">
        <p14:creationId xmlns:p14="http://schemas.microsoft.com/office/powerpoint/2010/main" val="2437952949"/>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GB"/>
              <a:t>Software evolution</a:t>
            </a:r>
          </a:p>
        </p:txBody>
      </p:sp>
      <p:sp>
        <p:nvSpPr>
          <p:cNvPr id="89091" name="Rectangle 3"/>
          <p:cNvSpPr>
            <a:spLocks noGrp="1" noChangeArrowheads="1"/>
          </p:cNvSpPr>
          <p:nvPr>
            <p:ph idx="1"/>
          </p:nvPr>
        </p:nvSpPr>
        <p:spPr/>
        <p:txBody>
          <a:bodyPr/>
          <a:lstStyle/>
          <a:p>
            <a:r>
              <a:rPr lang="en-GB"/>
              <a:t>Software is inherently flexible and can change. </a:t>
            </a:r>
          </a:p>
          <a:p>
            <a:r>
              <a:rPr lang="en-GB"/>
              <a:t>As requirements change through changing business circumstances, the software that supports the business must also evolve and change.</a:t>
            </a:r>
          </a:p>
          <a:p>
            <a:r>
              <a:rPr lang="en-GB"/>
              <a:t>Although there has been a demarcation between development and evolution (maintenance) this is increasingly irrelevant as fewer and fewer systems are completely new.</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18</a:t>
            </a:fld>
            <a:endParaRPr lang="en-US"/>
          </a:p>
        </p:txBody>
      </p:sp>
    </p:spTree>
    <p:extLst>
      <p:ext uri="{BB962C8B-B14F-4D97-AF65-F5344CB8AC3E}">
        <p14:creationId xmlns:p14="http://schemas.microsoft.com/office/powerpoint/2010/main" val="3376646943"/>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GB" dirty="0"/>
              <a:t>System evolution </a:t>
            </a:r>
            <a:endParaRPr lang="en-US" dirty="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19</a:t>
            </a:fld>
            <a:endParaRPr lang="en-US"/>
          </a:p>
        </p:txBody>
      </p:sp>
      <p:pic>
        <p:nvPicPr>
          <p:cNvPr id="4" name="Picture 3" descr="2.8 System evolution.eps"/>
          <p:cNvPicPr>
            <a:picLocks noChangeAspect="1"/>
          </p:cNvPicPr>
          <p:nvPr/>
        </p:nvPicPr>
        <p:blipFill>
          <a:blip r:embed="rId2"/>
          <a:stretch>
            <a:fillRect/>
          </a:stretch>
        </p:blipFill>
        <p:spPr>
          <a:xfrm>
            <a:off x="764178" y="2563931"/>
            <a:ext cx="7567072" cy="2328330"/>
          </a:xfrm>
          <a:prstGeom prst="rect">
            <a:avLst/>
          </a:prstGeom>
        </p:spPr>
      </p:pic>
    </p:spTree>
    <p:extLst>
      <p:ext uri="{BB962C8B-B14F-4D97-AF65-F5344CB8AC3E}">
        <p14:creationId xmlns:p14="http://schemas.microsoft.com/office/powerpoint/2010/main" val="2080095689"/>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lstStyle/>
          <a:p>
            <a:r>
              <a:rPr lang="en-GB" dirty="0">
                <a:solidFill>
                  <a:srgbClr val="FF0000"/>
                </a:solidFill>
              </a:rPr>
              <a:t>Software process activities</a:t>
            </a:r>
          </a:p>
          <a:p>
            <a:r>
              <a:rPr lang="en-GB" dirty="0">
                <a:solidFill>
                  <a:srgbClr val="FF0000"/>
                </a:solidFill>
              </a:rPr>
              <a:t>Software process models</a:t>
            </a:r>
          </a:p>
          <a:p>
            <a:r>
              <a:rPr lang="en-GB" dirty="0">
                <a:solidFill>
                  <a:srgbClr val="FF0000"/>
                </a:solidFill>
              </a:rPr>
              <a:t>Waterfall</a:t>
            </a:r>
          </a:p>
          <a:p>
            <a:r>
              <a:rPr lang="en-GB" dirty="0"/>
              <a:t>Iterative</a:t>
            </a:r>
          </a:p>
          <a:p>
            <a:r>
              <a:rPr lang="en-GB" dirty="0"/>
              <a:t>Incremental</a:t>
            </a:r>
          </a:p>
          <a:p>
            <a:r>
              <a:rPr lang="en-GB" dirty="0"/>
              <a:t>Spiral</a:t>
            </a:r>
          </a:p>
          <a:p>
            <a:r>
              <a:rPr lang="en-GB" dirty="0"/>
              <a:t>Agile </a:t>
            </a:r>
          </a:p>
          <a:p>
            <a:r>
              <a:rPr lang="en-GB" dirty="0"/>
              <a:t>XP</a:t>
            </a:r>
          </a:p>
          <a:p>
            <a:r>
              <a:rPr lang="en-GB" dirty="0"/>
              <a:t>SCRUM</a:t>
            </a:r>
            <a:endParaRPr lang="en-US"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a:t>
            </a:fld>
            <a:endParaRPr lang="en-US"/>
          </a:p>
        </p:txBody>
      </p:sp>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7888"/>
            <a:ext cx="9144000" cy="1143000"/>
          </a:xfrm>
        </p:spPr>
        <p:txBody>
          <a:bodyPr/>
          <a:lstStyle/>
          <a:p>
            <a:pPr algn="ctr"/>
            <a:r>
              <a:rPr lang="en-US" dirty="0"/>
              <a:t>Software process models</a:t>
            </a:r>
          </a:p>
        </p:txBody>
      </p:sp>
      <p:sp>
        <p:nvSpPr>
          <p:cNvPr id="5" name="Slide Number Placeholder 4"/>
          <p:cNvSpPr>
            <a:spLocks noGrp="1"/>
          </p:cNvSpPr>
          <p:nvPr>
            <p:ph type="sldNum" sz="quarter" idx="12"/>
          </p:nvPr>
        </p:nvSpPr>
        <p:spPr/>
        <p:txBody>
          <a:bodyPr/>
          <a:lstStyle/>
          <a:p>
            <a:pPr>
              <a:defRPr/>
            </a:pPr>
            <a:fld id="{AFD720AD-0A16-4141-82CA-5619F80A2BC8}" type="slidenum">
              <a:rPr lang="en-US" smtClean="0"/>
              <a:pPr>
                <a:defRPr/>
              </a:pPr>
              <a:t>20</a:t>
            </a:fld>
            <a:endParaRPr lang="en-US"/>
          </a:p>
        </p:txBody>
      </p:sp>
    </p:spTree>
    <p:extLst>
      <p:ext uri="{BB962C8B-B14F-4D97-AF65-F5344CB8AC3E}">
        <p14:creationId xmlns:p14="http://schemas.microsoft.com/office/powerpoint/2010/main" val="2830541669"/>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GB"/>
              <a:t>Software process models</a:t>
            </a:r>
            <a:endParaRPr lang="en-GB" dirty="0"/>
          </a:p>
        </p:txBody>
      </p:sp>
      <p:sp>
        <p:nvSpPr>
          <p:cNvPr id="25603" name="Rectangle 3"/>
          <p:cNvSpPr>
            <a:spLocks noGrp="1" noChangeArrowheads="1"/>
          </p:cNvSpPr>
          <p:nvPr>
            <p:ph idx="1"/>
          </p:nvPr>
        </p:nvSpPr>
        <p:spPr/>
        <p:txBody>
          <a:bodyPr/>
          <a:lstStyle/>
          <a:p>
            <a:r>
              <a:rPr lang="en-GB" dirty="0"/>
              <a:t>The waterfall model</a:t>
            </a:r>
          </a:p>
          <a:p>
            <a:pPr lvl="1"/>
            <a:r>
              <a:rPr lang="en-GB" dirty="0"/>
              <a:t>Plan-driven model. Separate and distinct phases of specification and development.</a:t>
            </a:r>
          </a:p>
          <a:p>
            <a:r>
              <a:rPr lang="en-GB" dirty="0"/>
              <a:t>Incremental development</a:t>
            </a:r>
          </a:p>
          <a:p>
            <a:pPr lvl="1"/>
            <a:r>
              <a:rPr lang="en-GB" dirty="0"/>
              <a:t>Specification, development and validation are interleaved. May be plan-driven or agile.</a:t>
            </a:r>
          </a:p>
          <a:p>
            <a:r>
              <a:rPr lang="en-GB" dirty="0"/>
              <a:t>Integration and configuration</a:t>
            </a:r>
          </a:p>
          <a:p>
            <a:pPr lvl="1"/>
            <a:r>
              <a:rPr lang="en-GB" dirty="0"/>
              <a:t>The system is assembled from existing configurable components. May be plan-driven or agile.</a:t>
            </a:r>
          </a:p>
          <a:p>
            <a:r>
              <a:rPr lang="en-GB" dirty="0"/>
              <a:t>In practice, most large systems are developed using a process that incorporates elements from all of these models.</a:t>
            </a:r>
          </a:p>
        </p:txBody>
      </p:sp>
      <p:sp>
        <p:nvSpPr>
          <p:cNvPr id="9" name="Slide Number Placeholder 8"/>
          <p:cNvSpPr>
            <a:spLocks noGrp="1"/>
          </p:cNvSpPr>
          <p:nvPr>
            <p:ph type="sldNum" sz="quarter" idx="12"/>
          </p:nvPr>
        </p:nvSpPr>
        <p:spPr/>
        <p:txBody>
          <a:bodyPr/>
          <a:lstStyle/>
          <a:p>
            <a:pPr>
              <a:defRPr/>
            </a:pPr>
            <a:fld id="{AFD720AD-0A16-4141-82CA-5619F80A2BC8}" type="slidenum">
              <a:rPr lang="en-US" smtClean="0"/>
              <a:pPr>
                <a:defRPr/>
              </a:pPr>
              <a:t>21</a:t>
            </a:fld>
            <a:endParaRPr 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3"/>
          <a:stretch>
            <a:fillRect/>
          </a:stretch>
        </p:blipFill>
        <p:spPr>
          <a:xfrm>
            <a:off x="0" y="236911"/>
            <a:ext cx="9144000" cy="6441515"/>
          </a:xfrm>
          <a:prstGeom prst="rect">
            <a:avLst/>
          </a:prstGeom>
        </p:spPr>
      </p:pic>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22</a:t>
            </a:fld>
            <a:endParaRPr lang="en-US"/>
          </a:p>
        </p:txBody>
      </p:sp>
    </p:spTree>
    <p:extLst>
      <p:ext uri="{BB962C8B-B14F-4D97-AF65-F5344CB8AC3E}">
        <p14:creationId xmlns:p14="http://schemas.microsoft.com/office/powerpoint/2010/main" val="4289390365"/>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dirty="0"/>
              <a:t>The waterfall model</a:t>
            </a:r>
            <a:br>
              <a:rPr lang="en-GB" dirty="0"/>
            </a:br>
            <a:endParaRPr lang="en-US" dirty="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23</a:t>
            </a:fld>
            <a:endParaRPr lang="en-US"/>
          </a:p>
        </p:txBody>
      </p:sp>
      <p:pic>
        <p:nvPicPr>
          <p:cNvPr id="4" name="Picture 3" descr="2.1.Waterfall-model.eps"/>
          <p:cNvPicPr>
            <a:picLocks noChangeAspect="1"/>
          </p:cNvPicPr>
          <p:nvPr/>
        </p:nvPicPr>
        <p:blipFill>
          <a:blip r:embed="rId3"/>
          <a:stretch>
            <a:fillRect/>
          </a:stretch>
        </p:blipFill>
        <p:spPr>
          <a:xfrm>
            <a:off x="911053" y="1931942"/>
            <a:ext cx="7183698" cy="4039465"/>
          </a:xfrm>
          <a:prstGeom prst="rect">
            <a:avLst/>
          </a:prstGeom>
        </p:spPr>
      </p:pic>
    </p:spTree>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a:t>Waterfall model phases</a:t>
            </a:r>
          </a:p>
        </p:txBody>
      </p:sp>
      <p:sp>
        <p:nvSpPr>
          <p:cNvPr id="29699" name="Rectangle 3"/>
          <p:cNvSpPr>
            <a:spLocks noGrp="1" noChangeArrowheads="1"/>
          </p:cNvSpPr>
          <p:nvPr>
            <p:ph idx="1"/>
          </p:nvPr>
        </p:nvSpPr>
        <p:spPr/>
        <p:txBody>
          <a:bodyPr/>
          <a:lstStyle/>
          <a:p>
            <a:r>
              <a:rPr lang="en-GB" dirty="0"/>
              <a:t>There are separate identified phases in the waterfall model:</a:t>
            </a:r>
          </a:p>
          <a:p>
            <a:pPr lvl="1"/>
            <a:r>
              <a:rPr lang="en-GB" dirty="0"/>
              <a:t>Requirements analysis and definition</a:t>
            </a:r>
          </a:p>
          <a:p>
            <a:pPr lvl="1"/>
            <a:r>
              <a:rPr lang="en-GB" dirty="0"/>
              <a:t>System and software design</a:t>
            </a:r>
          </a:p>
          <a:p>
            <a:pPr lvl="1"/>
            <a:r>
              <a:rPr lang="en-GB" dirty="0"/>
              <a:t>Implementation and unit testing</a:t>
            </a:r>
          </a:p>
          <a:p>
            <a:pPr lvl="1"/>
            <a:r>
              <a:rPr lang="en-GB" dirty="0"/>
              <a:t>Integration and system testing</a:t>
            </a:r>
          </a:p>
          <a:p>
            <a:pPr lvl="1"/>
            <a:r>
              <a:rPr lang="en-GB" dirty="0"/>
              <a:t>Operation and maintenance</a:t>
            </a:r>
          </a:p>
          <a:p>
            <a:r>
              <a:rPr lang="en-GB" dirty="0"/>
              <a:t>The main drawback of the waterfall model is the </a:t>
            </a:r>
            <a:r>
              <a:rPr lang="en-GB" dirty="0">
                <a:solidFill>
                  <a:srgbClr val="FF0000"/>
                </a:solidFill>
              </a:rPr>
              <a:t>difficulty of accommodating change </a:t>
            </a:r>
            <a:r>
              <a:rPr lang="en-GB" dirty="0"/>
              <a:t>after the process is underway. In principle, a phase has to be complete before moving onto the next phase.</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24</a:t>
            </a:fld>
            <a:endParaRPr 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a:t>Waterfall model problems</a:t>
            </a:r>
          </a:p>
        </p:txBody>
      </p:sp>
      <p:sp>
        <p:nvSpPr>
          <p:cNvPr id="92163" name="Rectangle 3"/>
          <p:cNvSpPr>
            <a:spLocks noGrp="1" noChangeArrowheads="1"/>
          </p:cNvSpPr>
          <p:nvPr>
            <p:ph idx="1"/>
          </p:nvPr>
        </p:nvSpPr>
        <p:spPr/>
        <p:txBody>
          <a:bodyPr/>
          <a:lstStyle/>
          <a:p>
            <a:r>
              <a:rPr lang="en-GB" dirty="0">
                <a:solidFill>
                  <a:srgbClr val="FF0000"/>
                </a:solidFill>
              </a:rPr>
              <a:t>Inflexible partitioning </a:t>
            </a:r>
            <a:r>
              <a:rPr lang="en-GB" dirty="0"/>
              <a:t>of the project into distinct stages makes it difficult to respond to changing customer requirements.</a:t>
            </a:r>
          </a:p>
          <a:p>
            <a:pPr lvl="1"/>
            <a:r>
              <a:rPr lang="en-GB" dirty="0"/>
              <a:t>Therefore, this model is only appropriate </a:t>
            </a:r>
            <a:r>
              <a:rPr lang="en-GB" dirty="0">
                <a:solidFill>
                  <a:srgbClr val="FF0000"/>
                </a:solidFill>
              </a:rPr>
              <a:t>when the requirements are well-understood</a:t>
            </a:r>
            <a:r>
              <a:rPr lang="en-GB" dirty="0"/>
              <a:t> and </a:t>
            </a:r>
            <a:r>
              <a:rPr lang="en-GB" dirty="0">
                <a:solidFill>
                  <a:srgbClr val="FF0000"/>
                </a:solidFill>
              </a:rPr>
              <a:t>changes will be fairly limited during the design process.</a:t>
            </a:r>
            <a:r>
              <a:rPr lang="en-GB" dirty="0"/>
              <a:t> </a:t>
            </a:r>
          </a:p>
          <a:p>
            <a:pPr lvl="1"/>
            <a:r>
              <a:rPr lang="en-GB" dirty="0">
                <a:solidFill>
                  <a:srgbClr val="FF0000"/>
                </a:solidFill>
              </a:rPr>
              <a:t>Few business systems have stable requirements</a:t>
            </a:r>
            <a:r>
              <a:rPr lang="en-GB" dirty="0"/>
              <a:t>.</a:t>
            </a:r>
          </a:p>
          <a:p>
            <a:r>
              <a:rPr lang="en-GB" dirty="0"/>
              <a:t>The waterfall model is mostly used for </a:t>
            </a:r>
            <a:r>
              <a:rPr lang="en-GB" dirty="0">
                <a:solidFill>
                  <a:srgbClr val="FF0000"/>
                </a:solidFill>
              </a:rPr>
              <a:t>large systems engineering </a:t>
            </a:r>
            <a:r>
              <a:rPr lang="en-GB" dirty="0"/>
              <a:t>projects where a system is developed at several sites.</a:t>
            </a:r>
          </a:p>
          <a:p>
            <a:pPr lvl="1"/>
            <a:r>
              <a:rPr lang="en-GB" dirty="0"/>
              <a:t>In those circumstances, the plan-driven nature of the waterfall model helps coordinate the work. </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25</a:t>
            </a:fld>
            <a:endParaRPr lang="en-US"/>
          </a:p>
        </p:txBody>
      </p:sp>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3"/>
          <a:stretch>
            <a:fillRect/>
          </a:stretch>
        </p:blipFill>
        <p:spPr>
          <a:xfrm>
            <a:off x="249563" y="0"/>
            <a:ext cx="8894437" cy="5852161"/>
          </a:xfrm>
          <a:prstGeom prst="rect">
            <a:avLst/>
          </a:prstGeom>
        </p:spPr>
      </p:pic>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26</a:t>
            </a:fld>
            <a:endParaRPr lang="en-US"/>
          </a:p>
        </p:txBody>
      </p:sp>
    </p:spTree>
    <p:extLst>
      <p:ext uri="{BB962C8B-B14F-4D97-AF65-F5344CB8AC3E}">
        <p14:creationId xmlns:p14="http://schemas.microsoft.com/office/powerpoint/2010/main" val="3122936291"/>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27</a:t>
            </a:fld>
            <a:endParaRPr lang="en-US"/>
          </a:p>
        </p:txBody>
      </p:sp>
      <p:pic>
        <p:nvPicPr>
          <p:cNvPr id="7" name="Picture 6"/>
          <p:cNvPicPr>
            <a:picLocks noChangeAspect="1"/>
          </p:cNvPicPr>
          <p:nvPr/>
        </p:nvPicPr>
        <p:blipFill>
          <a:blip r:embed="rId3"/>
          <a:stretch>
            <a:fillRect/>
          </a:stretch>
        </p:blipFill>
        <p:spPr>
          <a:xfrm>
            <a:off x="0" y="132538"/>
            <a:ext cx="9144000" cy="6592923"/>
          </a:xfrm>
          <a:prstGeom prst="rect">
            <a:avLst/>
          </a:prstGeom>
        </p:spPr>
      </p:pic>
    </p:spTree>
    <p:extLst>
      <p:ext uri="{BB962C8B-B14F-4D97-AF65-F5344CB8AC3E}">
        <p14:creationId xmlns:p14="http://schemas.microsoft.com/office/powerpoint/2010/main" val="1696173312"/>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25880"/>
            <a:ext cx="7886700" cy="4851083"/>
          </a:xfrm>
        </p:spPr>
        <p:txBody>
          <a:bodyPr>
            <a:normAutofit/>
          </a:bodyPr>
          <a:lstStyle/>
          <a:p>
            <a:pPr marL="0" indent="0" algn="ctr">
              <a:buNone/>
            </a:pPr>
            <a:r>
              <a:rPr lang="en-US" sz="4000" b="1" dirty="0">
                <a:solidFill>
                  <a:srgbClr val="FF0000"/>
                </a:solidFill>
              </a:rPr>
              <a:t>Class task :</a:t>
            </a:r>
          </a:p>
          <a:p>
            <a:pPr marL="0" indent="0" algn="ctr">
              <a:buNone/>
            </a:pPr>
            <a:r>
              <a:rPr lang="en-US" sz="4000" b="1" dirty="0">
                <a:solidFill>
                  <a:srgbClr val="FF0000"/>
                </a:solidFill>
              </a:rPr>
              <a:t>Why do you think follows WATERFALL ?  </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28</a:t>
            </a:fld>
            <a:endParaRPr lang="en-US" dirty="0"/>
          </a:p>
        </p:txBody>
      </p:sp>
      <p:sp>
        <p:nvSpPr>
          <p:cNvPr id="7" name="Cloud 6"/>
          <p:cNvSpPr/>
          <p:nvPr/>
        </p:nvSpPr>
        <p:spPr>
          <a:xfrm>
            <a:off x="6457950" y="3193574"/>
            <a:ext cx="1874520" cy="807720"/>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Up Arrow 7"/>
          <p:cNvSpPr/>
          <p:nvPr/>
        </p:nvSpPr>
        <p:spPr>
          <a:xfrm>
            <a:off x="5326380" y="3694272"/>
            <a:ext cx="1131570" cy="793432"/>
          </a:xfrm>
          <a:prstGeom prst="curved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56634435"/>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45692"/>
            <a:ext cx="7886700" cy="1325563"/>
          </a:xfrm>
        </p:spPr>
        <p:txBody>
          <a:bodyPr>
            <a:normAutofit/>
          </a:bodyPr>
          <a:lstStyle/>
          <a:p>
            <a:pPr algn="ctr"/>
            <a:r>
              <a:rPr lang="en-US" sz="4000" b="1" dirty="0">
                <a:solidFill>
                  <a:srgbClr val="FF0000"/>
                </a:solidFill>
              </a:rPr>
              <a:t>Incremental Model</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29</a:t>
            </a:fld>
            <a:endParaRPr lang="en-US"/>
          </a:p>
        </p:txBody>
      </p:sp>
    </p:spTree>
    <p:extLst>
      <p:ext uri="{BB962C8B-B14F-4D97-AF65-F5344CB8AC3E}">
        <p14:creationId xmlns:p14="http://schemas.microsoft.com/office/powerpoint/2010/main" val="506315525"/>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GB"/>
              <a:t>The software process</a:t>
            </a:r>
            <a:endParaRPr lang="en-GB" dirty="0"/>
          </a:p>
        </p:txBody>
      </p:sp>
      <p:sp>
        <p:nvSpPr>
          <p:cNvPr id="17411" name="Rectangle 3"/>
          <p:cNvSpPr>
            <a:spLocks noGrp="1" noChangeArrowheads="1"/>
          </p:cNvSpPr>
          <p:nvPr>
            <p:ph idx="1"/>
          </p:nvPr>
        </p:nvSpPr>
        <p:spPr/>
        <p:txBody>
          <a:bodyPr/>
          <a:lstStyle/>
          <a:p>
            <a:r>
              <a:rPr lang="en-GB" dirty="0"/>
              <a:t>A structured set of activities required to develop a </a:t>
            </a:r>
            <a:br>
              <a:rPr lang="en-GB" dirty="0"/>
            </a:br>
            <a:r>
              <a:rPr lang="en-GB" dirty="0"/>
              <a:t>software system. </a:t>
            </a:r>
          </a:p>
          <a:p>
            <a:r>
              <a:rPr lang="en-GB" dirty="0"/>
              <a:t>Many different software processes but all involve:</a:t>
            </a:r>
          </a:p>
          <a:p>
            <a:pPr lvl="1"/>
            <a:r>
              <a:rPr lang="en-GB" dirty="0">
                <a:solidFill>
                  <a:srgbClr val="FF0000"/>
                </a:solidFill>
              </a:rPr>
              <a:t>Specification – defining what the system should do;</a:t>
            </a:r>
          </a:p>
          <a:p>
            <a:pPr lvl="1"/>
            <a:r>
              <a:rPr lang="en-GB" dirty="0">
                <a:solidFill>
                  <a:srgbClr val="FF0000"/>
                </a:solidFill>
              </a:rPr>
              <a:t>Design and implementation – defining the organization of the system and implementing the system;</a:t>
            </a:r>
          </a:p>
          <a:p>
            <a:pPr lvl="1"/>
            <a:r>
              <a:rPr lang="en-GB" dirty="0">
                <a:solidFill>
                  <a:srgbClr val="FF0000"/>
                </a:solidFill>
              </a:rPr>
              <a:t>Validation – checking that it does what the customer wants;</a:t>
            </a:r>
          </a:p>
          <a:p>
            <a:pPr lvl="1"/>
            <a:r>
              <a:rPr lang="en-GB" dirty="0">
                <a:solidFill>
                  <a:srgbClr val="FF0000"/>
                </a:solidFill>
              </a:rPr>
              <a:t>Evolution – changing the system in response to changing customer needs.</a:t>
            </a:r>
          </a:p>
          <a:p>
            <a:r>
              <a:rPr lang="en-GB" dirty="0"/>
              <a:t>A software </a:t>
            </a:r>
            <a:r>
              <a:rPr lang="en-GB" dirty="0">
                <a:solidFill>
                  <a:srgbClr val="FF0000"/>
                </a:solidFill>
              </a:rPr>
              <a:t>process model is an abstract representation of a process. </a:t>
            </a:r>
            <a:r>
              <a:rPr lang="en-GB" dirty="0"/>
              <a:t>It presents a description of a process from some particular perspective.</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3</a:t>
            </a:fld>
            <a:endParaRPr 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dirty="0"/>
              <a:t>Incremental development </a:t>
            </a:r>
            <a:br>
              <a:rPr lang="en-GB" dirty="0"/>
            </a:br>
            <a:endParaRPr lang="en-US" dirty="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30</a:t>
            </a:fld>
            <a:endParaRPr lang="en-US"/>
          </a:p>
        </p:txBody>
      </p:sp>
      <p:pic>
        <p:nvPicPr>
          <p:cNvPr id="4" name="Picture 3" descr="2.2 Incremental-dev.eps"/>
          <p:cNvPicPr>
            <a:picLocks noChangeAspect="1"/>
          </p:cNvPicPr>
          <p:nvPr/>
        </p:nvPicPr>
        <p:blipFill>
          <a:blip r:embed="rId3"/>
          <a:stretch>
            <a:fillRect/>
          </a:stretch>
        </p:blipFill>
        <p:spPr>
          <a:xfrm>
            <a:off x="457200" y="1892460"/>
            <a:ext cx="7517728" cy="4051928"/>
          </a:xfrm>
          <a:prstGeom prst="rect">
            <a:avLst/>
          </a:prstGeom>
        </p:spPr>
      </p:pic>
    </p:spTree>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31</a:t>
            </a:fld>
            <a:endParaRPr lang="en-US"/>
          </a:p>
        </p:txBody>
      </p:sp>
      <p:pic>
        <p:nvPicPr>
          <p:cNvPr id="1026" name="Picture 2" descr="Image result for Incremental model"/>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7697" y="822960"/>
            <a:ext cx="9055373" cy="4508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593859"/>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Incremental Model</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32</a:t>
            </a:fld>
            <a:endParaRPr lang="en-US"/>
          </a:p>
        </p:txBody>
      </p:sp>
      <p:pic>
        <p:nvPicPr>
          <p:cNvPr id="2050" name="Picture 2" descr="Image result for Incremental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29" y="1690689"/>
            <a:ext cx="8607661" cy="288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842433"/>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Software development -	Example</a:t>
            </a:r>
            <a:br>
              <a:rPr lang="en-US" dirty="0"/>
            </a:br>
            <a:r>
              <a:rPr lang="en-US" dirty="0"/>
              <a:t>Comparison with Iterative development</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33</a:t>
            </a:fld>
            <a:endParaRPr lang="en-US"/>
          </a:p>
        </p:txBody>
      </p:sp>
      <p:pic>
        <p:nvPicPr>
          <p:cNvPr id="1026" name="Picture 2" descr="Image result for example of incremental deliver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1" y="1690689"/>
            <a:ext cx="6363840" cy="407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05610"/>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When to use Incremental Model</a:t>
            </a:r>
          </a:p>
        </p:txBody>
      </p:sp>
      <p:sp>
        <p:nvSpPr>
          <p:cNvPr id="3" name="Content Placeholder 2"/>
          <p:cNvSpPr>
            <a:spLocks noGrp="1"/>
          </p:cNvSpPr>
          <p:nvPr>
            <p:ph idx="1"/>
          </p:nvPr>
        </p:nvSpPr>
        <p:spPr/>
        <p:txBody>
          <a:bodyPr/>
          <a:lstStyle/>
          <a:p>
            <a:r>
              <a:rPr lang="en-US" dirty="0"/>
              <a:t>Requirements of the </a:t>
            </a:r>
            <a:r>
              <a:rPr lang="en-US" dirty="0">
                <a:solidFill>
                  <a:srgbClr val="FF0000"/>
                </a:solidFill>
              </a:rPr>
              <a:t>system are clearly understood</a:t>
            </a:r>
          </a:p>
          <a:p>
            <a:r>
              <a:rPr lang="en-US" dirty="0"/>
              <a:t>When demand for an </a:t>
            </a:r>
            <a:r>
              <a:rPr lang="en-US" dirty="0">
                <a:solidFill>
                  <a:srgbClr val="FF0000"/>
                </a:solidFill>
              </a:rPr>
              <a:t>early release </a:t>
            </a:r>
            <a:r>
              <a:rPr lang="en-US" dirty="0"/>
              <a:t>of a product arises</a:t>
            </a:r>
          </a:p>
          <a:p>
            <a:r>
              <a:rPr lang="en-US" dirty="0"/>
              <a:t>When </a:t>
            </a:r>
            <a:r>
              <a:rPr lang="en-US" dirty="0">
                <a:solidFill>
                  <a:srgbClr val="FF0000"/>
                </a:solidFill>
              </a:rPr>
              <a:t>software engineering team are not very well skilled or trained</a:t>
            </a:r>
          </a:p>
          <a:p>
            <a:r>
              <a:rPr lang="en-US" dirty="0"/>
              <a:t>When </a:t>
            </a:r>
            <a:r>
              <a:rPr lang="en-US" dirty="0">
                <a:solidFill>
                  <a:srgbClr val="FF0000"/>
                </a:solidFill>
              </a:rPr>
              <a:t>high-risk features and goals are involved</a:t>
            </a:r>
          </a:p>
          <a:p>
            <a:r>
              <a:rPr lang="en-US" dirty="0"/>
              <a:t>Such </a:t>
            </a:r>
            <a:r>
              <a:rPr lang="en-US" dirty="0">
                <a:solidFill>
                  <a:srgbClr val="FF0000"/>
                </a:solidFill>
              </a:rPr>
              <a:t>methodology is more in use for web application </a:t>
            </a:r>
            <a:r>
              <a:rPr lang="en-US" dirty="0"/>
              <a:t>and product based companies</a:t>
            </a:r>
          </a:p>
          <a:p>
            <a:endParaRPr lang="en-US"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34</a:t>
            </a:fld>
            <a:endParaRPr lang="en-US"/>
          </a:p>
        </p:txBody>
      </p:sp>
    </p:spTree>
    <p:extLst>
      <p:ext uri="{BB962C8B-B14F-4D97-AF65-F5344CB8AC3E}">
        <p14:creationId xmlns:p14="http://schemas.microsoft.com/office/powerpoint/2010/main" val="1006789489"/>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GB" dirty="0"/>
              <a:t>Incremental development benefits</a:t>
            </a:r>
          </a:p>
        </p:txBody>
      </p:sp>
      <p:sp>
        <p:nvSpPr>
          <p:cNvPr id="33795" name="Rectangle 3"/>
          <p:cNvSpPr>
            <a:spLocks noGrp="1" noChangeArrowheads="1"/>
          </p:cNvSpPr>
          <p:nvPr>
            <p:ph idx="1"/>
          </p:nvPr>
        </p:nvSpPr>
        <p:spPr/>
        <p:txBody>
          <a:bodyPr/>
          <a:lstStyle/>
          <a:p>
            <a:r>
              <a:rPr lang="en-GB" dirty="0"/>
              <a:t>The </a:t>
            </a:r>
            <a:r>
              <a:rPr lang="en-GB" dirty="0">
                <a:solidFill>
                  <a:srgbClr val="FF0000"/>
                </a:solidFill>
              </a:rPr>
              <a:t>cost of accommodating changing customer requirements </a:t>
            </a:r>
            <a:r>
              <a:rPr lang="en-GB" dirty="0"/>
              <a:t>is </a:t>
            </a:r>
            <a:r>
              <a:rPr lang="en-GB" dirty="0">
                <a:solidFill>
                  <a:srgbClr val="FF0000"/>
                </a:solidFill>
              </a:rPr>
              <a:t>reduced. </a:t>
            </a:r>
          </a:p>
          <a:p>
            <a:pPr lvl="1"/>
            <a:r>
              <a:rPr lang="en-GB" dirty="0"/>
              <a:t>The amount of analysis and documentation that has to be redone is much less than is required with the waterfall model.</a:t>
            </a:r>
          </a:p>
          <a:p>
            <a:r>
              <a:rPr lang="en-GB" dirty="0">
                <a:solidFill>
                  <a:srgbClr val="FF0000"/>
                </a:solidFill>
              </a:rPr>
              <a:t>It is easier to get customer feedback </a:t>
            </a:r>
            <a:r>
              <a:rPr lang="en-GB" dirty="0"/>
              <a:t>on the development work that has been done. </a:t>
            </a:r>
          </a:p>
          <a:p>
            <a:pPr lvl="1"/>
            <a:r>
              <a:rPr lang="en-GB" dirty="0"/>
              <a:t>Customers can comment on demonstrations of the software and see how much has been implemented. </a:t>
            </a:r>
          </a:p>
          <a:p>
            <a:r>
              <a:rPr lang="en-GB" dirty="0"/>
              <a:t>More </a:t>
            </a:r>
            <a:r>
              <a:rPr lang="en-GB" dirty="0">
                <a:solidFill>
                  <a:srgbClr val="FF0000"/>
                </a:solidFill>
              </a:rPr>
              <a:t>rapid delivery and deployment of useful software </a:t>
            </a:r>
            <a:r>
              <a:rPr lang="en-GB" dirty="0"/>
              <a:t>to the customer is possible. </a:t>
            </a:r>
          </a:p>
          <a:p>
            <a:pPr lvl="1"/>
            <a:r>
              <a:rPr lang="en-GB" dirty="0"/>
              <a:t>Customers are able to use and gain value from the software earlier than is possible with a waterfall process. </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35</a:t>
            </a:fld>
            <a:endParaRPr 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development problems</a:t>
            </a:r>
          </a:p>
        </p:txBody>
      </p:sp>
      <p:sp>
        <p:nvSpPr>
          <p:cNvPr id="3" name="Content Placeholder 2"/>
          <p:cNvSpPr>
            <a:spLocks noGrp="1"/>
          </p:cNvSpPr>
          <p:nvPr>
            <p:ph idx="1"/>
          </p:nvPr>
        </p:nvSpPr>
        <p:spPr/>
        <p:txBody>
          <a:bodyPr/>
          <a:lstStyle/>
          <a:p>
            <a:r>
              <a:rPr lang="en-GB" dirty="0">
                <a:solidFill>
                  <a:srgbClr val="FF0000"/>
                </a:solidFill>
              </a:rPr>
              <a:t>The process is not visible. </a:t>
            </a:r>
          </a:p>
          <a:p>
            <a:pPr lvl="1"/>
            <a:r>
              <a:rPr lang="en-GB" dirty="0"/>
              <a:t>Managers need regular deliverables to measure progress. If systems are developed quickly, it is not cost-effective to produce documents that reflect every version of the system. </a:t>
            </a:r>
          </a:p>
          <a:p>
            <a:r>
              <a:rPr lang="en-GB" dirty="0">
                <a:solidFill>
                  <a:srgbClr val="FF0000"/>
                </a:solidFill>
              </a:rPr>
              <a:t>System structure tends to degrade as new increments are added</a:t>
            </a:r>
            <a:r>
              <a:rPr lang="en-GB" i="1" dirty="0">
                <a:solidFill>
                  <a:srgbClr val="FF0000"/>
                </a:solidFill>
              </a:rPr>
              <a:t>. </a:t>
            </a:r>
            <a:r>
              <a:rPr lang="en-GB" dirty="0">
                <a:solidFill>
                  <a:srgbClr val="FF0000"/>
                </a:solidFill>
              </a:rPr>
              <a:t> </a:t>
            </a:r>
          </a:p>
          <a:p>
            <a:pPr lvl="1"/>
            <a:r>
              <a:rPr lang="en-GB" dirty="0"/>
              <a:t>Unless time and money is spent on refactoring to improve the software, regular change tends to corrupt its structure. Incorporating further software changes becomes increasingly difficult and costly. </a:t>
            </a:r>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36</a:t>
            </a:fld>
            <a:endParaRPr lang="en-US"/>
          </a:p>
        </p:txBody>
      </p:sp>
    </p:spTree>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development and delivery</a:t>
            </a:r>
          </a:p>
        </p:txBody>
      </p:sp>
      <p:sp>
        <p:nvSpPr>
          <p:cNvPr id="3" name="Content Placeholder 2"/>
          <p:cNvSpPr>
            <a:spLocks noGrp="1"/>
          </p:cNvSpPr>
          <p:nvPr>
            <p:ph idx="1"/>
          </p:nvPr>
        </p:nvSpPr>
        <p:spPr/>
        <p:txBody>
          <a:bodyPr/>
          <a:lstStyle/>
          <a:p>
            <a:r>
              <a:rPr lang="en-US" dirty="0"/>
              <a:t>Incremental development</a:t>
            </a:r>
          </a:p>
          <a:p>
            <a:pPr lvl="1"/>
            <a:r>
              <a:rPr lang="en-US" dirty="0">
                <a:solidFill>
                  <a:srgbClr val="FF0000"/>
                </a:solidFill>
              </a:rPr>
              <a:t>Develop the system in increments </a:t>
            </a:r>
            <a:r>
              <a:rPr lang="en-US" dirty="0"/>
              <a:t>and evaluate each increment before proceeding to the development of the next increment;</a:t>
            </a:r>
          </a:p>
          <a:p>
            <a:pPr lvl="1"/>
            <a:r>
              <a:rPr lang="en-US" dirty="0"/>
              <a:t>Normal approach used in agile methods;</a:t>
            </a:r>
          </a:p>
          <a:p>
            <a:pPr lvl="1"/>
            <a:r>
              <a:rPr lang="en-US" dirty="0"/>
              <a:t>Evaluation done by user/customer proxy.</a:t>
            </a:r>
          </a:p>
          <a:p>
            <a:r>
              <a:rPr lang="en-US" dirty="0"/>
              <a:t>Incremental delivery</a:t>
            </a:r>
          </a:p>
          <a:p>
            <a:pPr lvl="1"/>
            <a:r>
              <a:rPr lang="en-US" dirty="0">
                <a:solidFill>
                  <a:srgbClr val="FF0000"/>
                </a:solidFill>
              </a:rPr>
              <a:t>Deploy an increment for use by end-users</a:t>
            </a:r>
            <a:r>
              <a:rPr lang="en-US" dirty="0"/>
              <a:t>;</a:t>
            </a:r>
          </a:p>
          <a:p>
            <a:pPr lvl="1"/>
            <a:r>
              <a:rPr lang="en-US" dirty="0"/>
              <a:t>More realistic evaluation about practical use of software;</a:t>
            </a:r>
          </a:p>
          <a:p>
            <a:pPr lvl="1"/>
            <a:r>
              <a:rPr lang="en-US" dirty="0"/>
              <a:t>Difficult to implement for replacement systems as increments have less functionality than the system being replaced.</a:t>
            </a:r>
          </a:p>
          <a:p>
            <a:pPr lvl="1"/>
            <a:endParaRPr lang="en-US" dirty="0"/>
          </a:p>
        </p:txBody>
      </p:sp>
      <p:sp>
        <p:nvSpPr>
          <p:cNvPr id="5" name="Slide Number Placeholder 4"/>
          <p:cNvSpPr>
            <a:spLocks noGrp="1"/>
          </p:cNvSpPr>
          <p:nvPr>
            <p:ph type="sldNum" sz="quarter" idx="12"/>
          </p:nvPr>
        </p:nvSpPr>
        <p:spPr/>
        <p:txBody>
          <a:bodyPr/>
          <a:lstStyle/>
          <a:p>
            <a:pPr>
              <a:defRPr/>
            </a:pPr>
            <a:fld id="{AFD720AD-0A16-4141-82CA-5619F80A2BC8}" type="slidenum">
              <a:rPr lang="en-US" smtClean="0"/>
              <a:pPr>
                <a:defRPr/>
              </a:pPr>
              <a:t>37</a:t>
            </a:fld>
            <a:endParaRPr lang="en-US"/>
          </a:p>
        </p:txBody>
      </p:sp>
    </p:spTree>
    <p:extLst>
      <p:ext uri="{BB962C8B-B14F-4D97-AF65-F5344CB8AC3E}">
        <p14:creationId xmlns:p14="http://schemas.microsoft.com/office/powerpoint/2010/main" val="1711313142"/>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GB" dirty="0"/>
              <a:t>Incremental delivery </a:t>
            </a:r>
            <a:endParaRPr lang="en-US" dirty="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38</a:t>
            </a:fld>
            <a:endParaRPr lang="en-US"/>
          </a:p>
        </p:txBody>
      </p:sp>
      <p:pic>
        <p:nvPicPr>
          <p:cNvPr id="4" name="Picture 3" descr="2.10 Incremental-delivery.eps"/>
          <p:cNvPicPr>
            <a:picLocks noChangeAspect="1"/>
          </p:cNvPicPr>
          <p:nvPr/>
        </p:nvPicPr>
        <p:blipFill>
          <a:blip r:embed="rId2"/>
          <a:stretch>
            <a:fillRect/>
          </a:stretch>
        </p:blipFill>
        <p:spPr>
          <a:xfrm>
            <a:off x="457200" y="2353036"/>
            <a:ext cx="8172017" cy="2767244"/>
          </a:xfrm>
          <a:prstGeom prst="rect">
            <a:avLst/>
          </a:prstGeom>
        </p:spPr>
      </p:pic>
    </p:spTree>
    <p:extLst>
      <p:ext uri="{BB962C8B-B14F-4D97-AF65-F5344CB8AC3E}">
        <p14:creationId xmlns:p14="http://schemas.microsoft.com/office/powerpoint/2010/main" val="4158436725"/>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GB"/>
              <a:t>Incremental delivery</a:t>
            </a:r>
          </a:p>
        </p:txBody>
      </p:sp>
      <p:sp>
        <p:nvSpPr>
          <p:cNvPr id="108547" name="Rectangle 3"/>
          <p:cNvSpPr>
            <a:spLocks noGrp="1" noChangeArrowheads="1"/>
          </p:cNvSpPr>
          <p:nvPr>
            <p:ph idx="1"/>
          </p:nvPr>
        </p:nvSpPr>
        <p:spPr/>
        <p:txBody>
          <a:bodyPr/>
          <a:lstStyle/>
          <a:p>
            <a:r>
              <a:rPr lang="en-GB" dirty="0"/>
              <a:t>Rather than </a:t>
            </a:r>
            <a:r>
              <a:rPr lang="en-GB" dirty="0">
                <a:solidFill>
                  <a:srgbClr val="FF0000"/>
                </a:solidFill>
              </a:rPr>
              <a:t>deliver the system as a single delivery</a:t>
            </a:r>
            <a:r>
              <a:rPr lang="en-GB" dirty="0"/>
              <a:t>, the development and </a:t>
            </a:r>
            <a:r>
              <a:rPr lang="en-GB" dirty="0">
                <a:solidFill>
                  <a:srgbClr val="FF0000"/>
                </a:solidFill>
              </a:rPr>
              <a:t>delivery is broken down into increments </a:t>
            </a:r>
            <a:r>
              <a:rPr lang="en-GB" dirty="0"/>
              <a:t>with each increment delivering part of the required functionality.</a:t>
            </a:r>
          </a:p>
          <a:p>
            <a:r>
              <a:rPr lang="en-GB" dirty="0">
                <a:solidFill>
                  <a:srgbClr val="FF0000"/>
                </a:solidFill>
              </a:rPr>
              <a:t>User requirements are prioritised and the highest priority requirements are included in early increments.</a:t>
            </a:r>
          </a:p>
          <a:p>
            <a:r>
              <a:rPr lang="en-GB" dirty="0"/>
              <a:t>Once the development of an increment is started, the requirements are frozen though requirements for later increments can continue to evolve.</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39</a:t>
            </a:fld>
            <a:endParaRPr lang="en-US"/>
          </a:p>
        </p:txBody>
      </p:sp>
    </p:spTree>
    <p:extLst>
      <p:ext uri="{BB962C8B-B14F-4D97-AF65-F5344CB8AC3E}">
        <p14:creationId xmlns:p14="http://schemas.microsoft.com/office/powerpoint/2010/main" val="2947040168"/>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process descriptions</a:t>
            </a:r>
            <a:endParaRPr lang="en-US" dirty="0"/>
          </a:p>
        </p:txBody>
      </p:sp>
      <p:sp>
        <p:nvSpPr>
          <p:cNvPr id="3" name="Content Placeholder 2"/>
          <p:cNvSpPr>
            <a:spLocks noGrp="1"/>
          </p:cNvSpPr>
          <p:nvPr>
            <p:ph idx="1"/>
          </p:nvPr>
        </p:nvSpPr>
        <p:spPr/>
        <p:txBody>
          <a:bodyPr/>
          <a:lstStyle/>
          <a:p>
            <a:r>
              <a:rPr lang="en-GB" dirty="0"/>
              <a:t>When we describe and discuss processes, we usually talk about the activities in these processes such as specifying a data model, designing a user interface, etc. and the ordering of these activities.</a:t>
            </a:r>
          </a:p>
          <a:p>
            <a:r>
              <a:rPr lang="en-GB" dirty="0"/>
              <a:t>Process descriptions may also include:</a:t>
            </a:r>
          </a:p>
          <a:p>
            <a:pPr lvl="1"/>
            <a:r>
              <a:rPr lang="en-GB" dirty="0">
                <a:solidFill>
                  <a:srgbClr val="FF0000"/>
                </a:solidFill>
              </a:rPr>
              <a:t>Products</a:t>
            </a:r>
            <a:r>
              <a:rPr lang="en-GB" dirty="0"/>
              <a:t>, which are the outcomes of a process activity; </a:t>
            </a:r>
          </a:p>
          <a:p>
            <a:pPr lvl="1"/>
            <a:r>
              <a:rPr lang="en-GB" dirty="0">
                <a:solidFill>
                  <a:srgbClr val="FF0000"/>
                </a:solidFill>
              </a:rPr>
              <a:t>Roles</a:t>
            </a:r>
            <a:r>
              <a:rPr lang="en-GB" dirty="0"/>
              <a:t>, which reflect the responsibilities of the people involved in the process;</a:t>
            </a:r>
          </a:p>
          <a:p>
            <a:pPr lvl="1"/>
            <a:r>
              <a:rPr lang="en-GB" dirty="0">
                <a:solidFill>
                  <a:srgbClr val="FF0000"/>
                </a:solidFill>
              </a:rPr>
              <a:t>Pre- and post-conditions</a:t>
            </a:r>
            <a:r>
              <a:rPr lang="en-GB" dirty="0"/>
              <a:t>, which are statements that are true before and after a process activity has been enacted or a product produced.   </a:t>
            </a:r>
            <a:endParaRPr lang="en-US"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4</a:t>
            </a:fld>
            <a:endParaRPr lang="en-US"/>
          </a:p>
        </p:txBody>
      </p:sp>
    </p:spTree>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GB" dirty="0"/>
              <a:t>Incremental delivery advantages</a:t>
            </a:r>
          </a:p>
        </p:txBody>
      </p:sp>
      <p:sp>
        <p:nvSpPr>
          <p:cNvPr id="109571" name="Rectangle 3"/>
          <p:cNvSpPr>
            <a:spLocks noGrp="1" noChangeArrowheads="1"/>
          </p:cNvSpPr>
          <p:nvPr>
            <p:ph idx="1"/>
          </p:nvPr>
        </p:nvSpPr>
        <p:spPr/>
        <p:txBody>
          <a:bodyPr/>
          <a:lstStyle/>
          <a:p>
            <a:r>
              <a:rPr lang="en-GB" dirty="0"/>
              <a:t>Customer value can be delivered with each increment so system </a:t>
            </a:r>
            <a:r>
              <a:rPr lang="en-GB" dirty="0">
                <a:solidFill>
                  <a:srgbClr val="FF0000"/>
                </a:solidFill>
              </a:rPr>
              <a:t>functionality is available earlier</a:t>
            </a:r>
            <a:r>
              <a:rPr lang="en-GB" dirty="0"/>
              <a:t>.</a:t>
            </a:r>
          </a:p>
          <a:p>
            <a:r>
              <a:rPr lang="en-GB" dirty="0">
                <a:solidFill>
                  <a:srgbClr val="FF0000"/>
                </a:solidFill>
              </a:rPr>
              <a:t>Early increments act as a prototype </a:t>
            </a:r>
            <a:r>
              <a:rPr lang="en-GB" dirty="0"/>
              <a:t>to help elicit requirements for later increments.</a:t>
            </a:r>
          </a:p>
          <a:p>
            <a:r>
              <a:rPr lang="en-GB" dirty="0">
                <a:solidFill>
                  <a:srgbClr val="FF0000"/>
                </a:solidFill>
              </a:rPr>
              <a:t>Lower risk of overall project failure</a:t>
            </a:r>
            <a:r>
              <a:rPr lang="en-GB" dirty="0"/>
              <a:t>.</a:t>
            </a:r>
          </a:p>
          <a:p>
            <a:r>
              <a:rPr lang="en-GB" dirty="0"/>
              <a:t>The highest </a:t>
            </a:r>
            <a:r>
              <a:rPr lang="en-GB" dirty="0">
                <a:solidFill>
                  <a:srgbClr val="FF0000"/>
                </a:solidFill>
              </a:rPr>
              <a:t>priority system services tend to receive the most testing</a:t>
            </a:r>
            <a:r>
              <a:rPr lang="en-GB" dirty="0"/>
              <a:t>.</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40</a:t>
            </a:fld>
            <a:endParaRPr lang="en-US"/>
          </a:p>
        </p:txBody>
      </p:sp>
    </p:spTree>
    <p:extLst>
      <p:ext uri="{BB962C8B-B14F-4D97-AF65-F5344CB8AC3E}">
        <p14:creationId xmlns:p14="http://schemas.microsoft.com/office/powerpoint/2010/main" val="783891707"/>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delivery problems</a:t>
            </a:r>
          </a:p>
        </p:txBody>
      </p:sp>
      <p:sp>
        <p:nvSpPr>
          <p:cNvPr id="3" name="Content Placeholder 2"/>
          <p:cNvSpPr>
            <a:spLocks noGrp="1"/>
          </p:cNvSpPr>
          <p:nvPr>
            <p:ph idx="1"/>
          </p:nvPr>
        </p:nvSpPr>
        <p:spPr>
          <a:xfrm>
            <a:off x="337800" y="1600200"/>
            <a:ext cx="8229600" cy="4525963"/>
          </a:xfrm>
        </p:spPr>
        <p:txBody>
          <a:bodyPr/>
          <a:lstStyle/>
          <a:p>
            <a:r>
              <a:rPr lang="en-GB" dirty="0"/>
              <a:t>Most systems </a:t>
            </a:r>
            <a:r>
              <a:rPr lang="en-GB" dirty="0">
                <a:solidFill>
                  <a:srgbClr val="FF0000"/>
                </a:solidFill>
              </a:rPr>
              <a:t>require a set of basic facilities that are used by different parts of the system</a:t>
            </a:r>
            <a:r>
              <a:rPr lang="en-GB" dirty="0"/>
              <a:t>. </a:t>
            </a:r>
          </a:p>
          <a:p>
            <a:pPr lvl="1"/>
            <a:r>
              <a:rPr lang="en-GB" dirty="0"/>
              <a:t>As requirements are not defined in detail until an increment is to be implemented, it can be hard to identify common facilities that are needed by all increments. </a:t>
            </a:r>
          </a:p>
          <a:p>
            <a:r>
              <a:rPr lang="en-GB" dirty="0"/>
              <a:t>The </a:t>
            </a:r>
            <a:r>
              <a:rPr lang="en-GB" dirty="0">
                <a:solidFill>
                  <a:srgbClr val="FF0000"/>
                </a:solidFill>
              </a:rPr>
              <a:t>essence of iterative processes is that the specification is </a:t>
            </a:r>
            <a:r>
              <a:rPr lang="en-GB" dirty="0"/>
              <a:t>developed in conjunction with the software. </a:t>
            </a:r>
          </a:p>
          <a:p>
            <a:pPr lvl="1"/>
            <a:r>
              <a:rPr lang="en-GB" dirty="0"/>
              <a:t>However, this conflicts with the procurement model of many organizations, where the complete system specification is part of the system development contract. </a:t>
            </a:r>
          </a:p>
          <a:p>
            <a:endParaRPr lang="en-US" dirty="0"/>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41</a:t>
            </a:fld>
            <a:endParaRPr lang="en-US"/>
          </a:p>
        </p:txBody>
      </p:sp>
    </p:spTree>
    <p:extLst>
      <p:ext uri="{BB962C8B-B14F-4D97-AF65-F5344CB8AC3E}">
        <p14:creationId xmlns:p14="http://schemas.microsoft.com/office/powerpoint/2010/main" val="1461411529"/>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89126"/>
            <a:ext cx="7886700" cy="1325563"/>
          </a:xfrm>
        </p:spPr>
        <p:txBody>
          <a:bodyPr>
            <a:normAutofit/>
          </a:bodyPr>
          <a:lstStyle/>
          <a:p>
            <a:pPr algn="ctr"/>
            <a:r>
              <a:rPr lang="en-US" sz="4400" b="1" dirty="0">
                <a:solidFill>
                  <a:srgbClr val="FF0000"/>
                </a:solidFill>
              </a:rPr>
              <a:t>Software Prototyping</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42</a:t>
            </a:fld>
            <a:endParaRPr lang="en-US"/>
          </a:p>
        </p:txBody>
      </p:sp>
    </p:spTree>
    <p:extLst>
      <p:ext uri="{BB962C8B-B14F-4D97-AF65-F5344CB8AC3E}">
        <p14:creationId xmlns:p14="http://schemas.microsoft.com/office/powerpoint/2010/main" val="3027460526"/>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p:cNvSpPr>
            <a:spLocks noGrp="1" noChangeArrowheads="1"/>
          </p:cNvSpPr>
          <p:nvPr>
            <p:ph type="title"/>
          </p:nvPr>
        </p:nvSpPr>
        <p:spPr/>
        <p:txBody>
          <a:bodyPr/>
          <a:lstStyle/>
          <a:p>
            <a:r>
              <a:rPr lang="en-US"/>
              <a:t>Software prototyping</a:t>
            </a:r>
          </a:p>
        </p:txBody>
      </p:sp>
      <p:sp>
        <p:nvSpPr>
          <p:cNvPr id="1178627" name="Rectangle 3"/>
          <p:cNvSpPr>
            <a:spLocks noGrp="1" noChangeArrowheads="1"/>
          </p:cNvSpPr>
          <p:nvPr>
            <p:ph idx="1"/>
          </p:nvPr>
        </p:nvSpPr>
        <p:spPr/>
        <p:txBody>
          <a:bodyPr/>
          <a:lstStyle/>
          <a:p>
            <a:r>
              <a:rPr lang="en-US" dirty="0"/>
              <a:t>A prototype is an initial version of a system used to demonstrate concepts and try out design options.</a:t>
            </a:r>
          </a:p>
          <a:p>
            <a:r>
              <a:rPr lang="en-US" dirty="0"/>
              <a:t>A prototype can be used in:</a:t>
            </a:r>
          </a:p>
          <a:p>
            <a:pPr lvl="1"/>
            <a:r>
              <a:rPr lang="en-US" dirty="0"/>
              <a:t>The requirements engineering process to help with requirements elicitation and validation;</a:t>
            </a:r>
          </a:p>
          <a:p>
            <a:pPr lvl="1"/>
            <a:r>
              <a:rPr lang="en-US" dirty="0"/>
              <a:t>In design processes to explore options and develop a UI design;</a:t>
            </a:r>
          </a:p>
          <a:p>
            <a:pPr lvl="1"/>
            <a:r>
              <a:rPr lang="en-US" dirty="0"/>
              <a:t>In the testing process to run back-to-back tests.</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43</a:t>
            </a:fld>
            <a:endParaRPr lang="en-US"/>
          </a:p>
        </p:txBody>
      </p:sp>
    </p:spTree>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44</a:t>
            </a:fld>
            <a:endParaRPr lang="en-US"/>
          </a:p>
        </p:txBody>
      </p:sp>
      <p:pic>
        <p:nvPicPr>
          <p:cNvPr id="7" name="Picture 6"/>
          <p:cNvPicPr>
            <a:picLocks noChangeAspect="1"/>
          </p:cNvPicPr>
          <p:nvPr/>
        </p:nvPicPr>
        <p:blipFill>
          <a:blip r:embed="rId3"/>
          <a:stretch>
            <a:fillRect/>
          </a:stretch>
        </p:blipFill>
        <p:spPr>
          <a:xfrm>
            <a:off x="456298" y="107132"/>
            <a:ext cx="8231404" cy="6643735"/>
          </a:xfrm>
          <a:prstGeom prst="rect">
            <a:avLst/>
          </a:prstGeom>
        </p:spPr>
      </p:pic>
    </p:spTree>
    <p:extLst>
      <p:ext uri="{BB962C8B-B14F-4D97-AF65-F5344CB8AC3E}">
        <p14:creationId xmlns:p14="http://schemas.microsoft.com/office/powerpoint/2010/main" val="1253430198"/>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Grp="1" noChangeArrowheads="1"/>
          </p:cNvSpPr>
          <p:nvPr>
            <p:ph type="title"/>
          </p:nvPr>
        </p:nvSpPr>
        <p:spPr/>
        <p:txBody>
          <a:bodyPr/>
          <a:lstStyle/>
          <a:p>
            <a:r>
              <a:rPr lang="en-US"/>
              <a:t>Benefits of prototyping</a:t>
            </a:r>
          </a:p>
        </p:txBody>
      </p:sp>
      <p:sp>
        <p:nvSpPr>
          <p:cNvPr id="1182723" name="Rectangle 3"/>
          <p:cNvSpPr>
            <a:spLocks noGrp="1" noChangeArrowheads="1"/>
          </p:cNvSpPr>
          <p:nvPr>
            <p:ph idx="1"/>
          </p:nvPr>
        </p:nvSpPr>
        <p:spPr/>
        <p:txBody>
          <a:bodyPr/>
          <a:lstStyle/>
          <a:p>
            <a:r>
              <a:rPr lang="en-US"/>
              <a:t>Improved system usability.</a:t>
            </a:r>
          </a:p>
          <a:p>
            <a:r>
              <a:rPr lang="en-US"/>
              <a:t>A closer match to users’ real needs.</a:t>
            </a:r>
          </a:p>
          <a:p>
            <a:r>
              <a:rPr lang="en-US"/>
              <a:t>Improved design quality.</a:t>
            </a:r>
          </a:p>
          <a:p>
            <a:r>
              <a:rPr lang="en-US"/>
              <a:t>Improved maintainability.</a:t>
            </a:r>
          </a:p>
          <a:p>
            <a:r>
              <a:rPr lang="en-US"/>
              <a:t>Reduced development effort.</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45</a:t>
            </a:fld>
            <a:endParaRPr lang="en-US"/>
          </a:p>
        </p:txBody>
      </p:sp>
    </p:spTree>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GB" dirty="0"/>
              <a:t>The process of prototype development</a:t>
            </a:r>
            <a:br>
              <a:rPr lang="en-GB" dirty="0"/>
            </a:br>
            <a:endParaRPr lang="en-US" dirty="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46</a:t>
            </a:fld>
            <a:endParaRPr lang="en-US"/>
          </a:p>
        </p:txBody>
      </p:sp>
      <p:pic>
        <p:nvPicPr>
          <p:cNvPr id="4" name="Picture 3" descr="2.9 PrototypeProcess.eps"/>
          <p:cNvPicPr>
            <a:picLocks noChangeAspect="1"/>
          </p:cNvPicPr>
          <p:nvPr/>
        </p:nvPicPr>
        <p:blipFill>
          <a:blip r:embed="rId2"/>
          <a:stretch>
            <a:fillRect/>
          </a:stretch>
        </p:blipFill>
        <p:spPr>
          <a:xfrm>
            <a:off x="970575" y="2608352"/>
            <a:ext cx="7627164" cy="2162927"/>
          </a:xfrm>
          <a:prstGeom prst="rect">
            <a:avLst/>
          </a:prstGeom>
        </p:spPr>
      </p:pic>
    </p:spTree>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development</a:t>
            </a:r>
          </a:p>
        </p:txBody>
      </p:sp>
      <p:sp>
        <p:nvSpPr>
          <p:cNvPr id="3" name="Content Placeholder 2"/>
          <p:cNvSpPr>
            <a:spLocks noGrp="1"/>
          </p:cNvSpPr>
          <p:nvPr>
            <p:ph idx="1"/>
          </p:nvPr>
        </p:nvSpPr>
        <p:spPr/>
        <p:txBody>
          <a:bodyPr/>
          <a:lstStyle/>
          <a:p>
            <a:r>
              <a:rPr lang="en-US" dirty="0"/>
              <a:t>May be based on rapid prototyping languages or tools</a:t>
            </a:r>
          </a:p>
          <a:p>
            <a:r>
              <a:rPr lang="en-US" dirty="0"/>
              <a:t>May involve leaving out functionality</a:t>
            </a:r>
          </a:p>
          <a:p>
            <a:pPr lvl="1"/>
            <a:r>
              <a:rPr lang="en-US" dirty="0"/>
              <a:t>Prototype should focus on areas of the product that are not well-understood;</a:t>
            </a:r>
          </a:p>
          <a:p>
            <a:pPr lvl="1"/>
            <a:r>
              <a:rPr lang="en-US" dirty="0"/>
              <a:t>Error checking and recovery may not be included in the prototype;</a:t>
            </a:r>
          </a:p>
          <a:p>
            <a:pPr lvl="1"/>
            <a:r>
              <a:rPr lang="en-US" dirty="0"/>
              <a:t>Focus on functional rather than non-functional requirements such as reliability and security</a:t>
            </a:r>
          </a:p>
        </p:txBody>
      </p:sp>
      <p:sp>
        <p:nvSpPr>
          <p:cNvPr id="5" name="Slide Number Placeholder 4"/>
          <p:cNvSpPr>
            <a:spLocks noGrp="1"/>
          </p:cNvSpPr>
          <p:nvPr>
            <p:ph type="sldNum" sz="quarter" idx="12"/>
          </p:nvPr>
        </p:nvSpPr>
        <p:spPr/>
        <p:txBody>
          <a:bodyPr/>
          <a:lstStyle/>
          <a:p>
            <a:pPr>
              <a:defRPr/>
            </a:pPr>
            <a:fld id="{AFD720AD-0A16-4141-82CA-5619F80A2BC8}" type="slidenum">
              <a:rPr lang="en-US" smtClean="0"/>
              <a:pPr>
                <a:defRPr/>
              </a:pPr>
              <a:t>47</a:t>
            </a:fld>
            <a:endParaRPr lang="en-US"/>
          </a:p>
        </p:txBody>
      </p:sp>
    </p:spTree>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Rectangle 2"/>
          <p:cNvSpPr>
            <a:spLocks noGrp="1" noChangeArrowheads="1"/>
          </p:cNvSpPr>
          <p:nvPr>
            <p:ph type="title"/>
          </p:nvPr>
        </p:nvSpPr>
        <p:spPr/>
        <p:txBody>
          <a:bodyPr/>
          <a:lstStyle/>
          <a:p>
            <a:r>
              <a:rPr lang="en-US"/>
              <a:t>Throw-away prototypes</a:t>
            </a:r>
          </a:p>
        </p:txBody>
      </p:sp>
      <p:sp>
        <p:nvSpPr>
          <p:cNvPr id="1184771" name="Rectangle 3"/>
          <p:cNvSpPr>
            <a:spLocks noGrp="1" noChangeArrowheads="1"/>
          </p:cNvSpPr>
          <p:nvPr>
            <p:ph idx="1"/>
          </p:nvPr>
        </p:nvSpPr>
        <p:spPr/>
        <p:txBody>
          <a:bodyPr/>
          <a:lstStyle/>
          <a:p>
            <a:r>
              <a:rPr lang="en-US"/>
              <a:t>Prototypes should be discarded after development as they are not a good basis for a production system:</a:t>
            </a:r>
          </a:p>
          <a:p>
            <a:pPr lvl="1"/>
            <a:r>
              <a:rPr lang="en-US"/>
              <a:t>It may be impossible to tune the system to meet non-functional requirements;</a:t>
            </a:r>
          </a:p>
          <a:p>
            <a:pPr lvl="1"/>
            <a:r>
              <a:rPr lang="en-US"/>
              <a:t>Prototypes are normally undocumented;</a:t>
            </a:r>
          </a:p>
          <a:p>
            <a:pPr lvl="1"/>
            <a:r>
              <a:rPr lang="en-US"/>
              <a:t>The prototype structure is usually degraded through rapid change;</a:t>
            </a:r>
          </a:p>
          <a:p>
            <a:pPr lvl="1"/>
            <a:r>
              <a:rPr lang="en-US"/>
              <a:t>The prototype probably will not meet normal organisational quality standards.</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48</a:t>
            </a:fld>
            <a:endParaRPr lang="en-US"/>
          </a:p>
        </p:txBody>
      </p:sp>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49</a:t>
            </a:fld>
            <a:endParaRPr lang="en-US"/>
          </a:p>
        </p:txBody>
      </p:sp>
      <p:pic>
        <p:nvPicPr>
          <p:cNvPr id="1026" name="Picture 2" descr="Throw-away Prototyp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290" y="921436"/>
            <a:ext cx="7283905" cy="5434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911794"/>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Plan-driven and agile processes</a:t>
            </a:r>
          </a:p>
        </p:txBody>
      </p:sp>
      <p:sp>
        <p:nvSpPr>
          <p:cNvPr id="3" name="Content Placeholder 2"/>
          <p:cNvSpPr>
            <a:spLocks noGrp="1"/>
          </p:cNvSpPr>
          <p:nvPr>
            <p:ph idx="1"/>
          </p:nvPr>
        </p:nvSpPr>
        <p:spPr/>
        <p:txBody>
          <a:bodyPr/>
          <a:lstStyle/>
          <a:p>
            <a:r>
              <a:rPr lang="en-GB" dirty="0"/>
              <a:t>Plan-driven processes are processes where all of the process activities </a:t>
            </a:r>
            <a:r>
              <a:rPr lang="en-GB" dirty="0">
                <a:solidFill>
                  <a:srgbClr val="FF0000"/>
                </a:solidFill>
              </a:rPr>
              <a:t>are planned in advance </a:t>
            </a:r>
            <a:r>
              <a:rPr lang="en-GB" dirty="0"/>
              <a:t>and </a:t>
            </a:r>
            <a:r>
              <a:rPr lang="en-GB" dirty="0">
                <a:solidFill>
                  <a:srgbClr val="FF0000"/>
                </a:solidFill>
              </a:rPr>
              <a:t>progress is measured against this plan. </a:t>
            </a:r>
          </a:p>
          <a:p>
            <a:r>
              <a:rPr lang="en-GB" dirty="0"/>
              <a:t>In </a:t>
            </a:r>
            <a:r>
              <a:rPr lang="en-GB" dirty="0">
                <a:solidFill>
                  <a:srgbClr val="FF0000"/>
                </a:solidFill>
              </a:rPr>
              <a:t>agile processes, planning is incremental </a:t>
            </a:r>
            <a:r>
              <a:rPr lang="en-GB" dirty="0"/>
              <a:t>and it is easier to change the process to reflect changing customer requirements. </a:t>
            </a:r>
          </a:p>
          <a:p>
            <a:r>
              <a:rPr lang="en-GB" dirty="0"/>
              <a:t>In practice, most practical processes include elements of both plan-driven and agile approaches. </a:t>
            </a:r>
          </a:p>
          <a:p>
            <a:r>
              <a:rPr lang="en-GB" dirty="0"/>
              <a:t>There are no right or wrong software processes.</a:t>
            </a:r>
            <a:endParaRPr lang="en-US" dirty="0"/>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5</a:t>
            </a:fld>
            <a:endParaRPr lang="en-US"/>
          </a:p>
        </p:txBody>
      </p:sp>
    </p:spTree>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2009"/>
            <a:ext cx="7886700" cy="808354"/>
          </a:xfrm>
        </p:spPr>
        <p:txBody>
          <a:bodyPr/>
          <a:lstStyle/>
          <a:p>
            <a:r>
              <a:rPr lang="en-US" dirty="0"/>
              <a:t>Controlling changes with prototyping</a:t>
            </a:r>
          </a:p>
        </p:txBody>
      </p:sp>
      <p:sp>
        <p:nvSpPr>
          <p:cNvPr id="3" name="Content Placeholder 2"/>
          <p:cNvSpPr>
            <a:spLocks noGrp="1"/>
          </p:cNvSpPr>
          <p:nvPr>
            <p:ph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50</a:t>
            </a:fld>
            <a:endParaRPr lang="en-US"/>
          </a:p>
        </p:txBody>
      </p:sp>
      <p:pic>
        <p:nvPicPr>
          <p:cNvPr id="7" name="Picture 6"/>
          <p:cNvPicPr>
            <a:picLocks noChangeAspect="1"/>
          </p:cNvPicPr>
          <p:nvPr/>
        </p:nvPicPr>
        <p:blipFill>
          <a:blip r:embed="rId3"/>
          <a:stretch>
            <a:fillRect/>
          </a:stretch>
        </p:blipFill>
        <p:spPr>
          <a:xfrm>
            <a:off x="140970" y="1023455"/>
            <a:ext cx="9003030" cy="5698021"/>
          </a:xfrm>
          <a:prstGeom prst="rect">
            <a:avLst/>
          </a:prstGeom>
        </p:spPr>
      </p:pic>
    </p:spTree>
    <p:extLst>
      <p:ext uri="{BB962C8B-B14F-4D97-AF65-F5344CB8AC3E}">
        <p14:creationId xmlns:p14="http://schemas.microsoft.com/office/powerpoint/2010/main" val="2168962609"/>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sz="6600" dirty="0">
                <a:solidFill>
                  <a:srgbClr val="FF0000"/>
                </a:solidFill>
              </a:rPr>
              <a:t>      Spiral Model</a:t>
            </a:r>
            <a:endParaRPr lang="en-GB" sz="6600" dirty="0">
              <a:solidFill>
                <a:srgbClr val="FF0000"/>
              </a:solidFill>
            </a:endParaRPr>
          </a:p>
        </p:txBody>
      </p:sp>
      <p:sp>
        <p:nvSpPr>
          <p:cNvPr id="5" name="Slide Number Placeholder 4"/>
          <p:cNvSpPr>
            <a:spLocks noGrp="1"/>
          </p:cNvSpPr>
          <p:nvPr>
            <p:ph type="sldNum" sz="quarter" idx="12"/>
          </p:nvPr>
        </p:nvSpPr>
        <p:spPr/>
        <p:txBody>
          <a:bodyPr/>
          <a:lstStyle/>
          <a:p>
            <a:pPr>
              <a:defRPr/>
            </a:pPr>
            <a:fld id="{503383CF-C032-465B-9DEB-BED697CFAC7D}" type="slidenum">
              <a:rPr lang="en-US" smtClean="0"/>
              <a:pPr>
                <a:defRPr/>
              </a:pPr>
              <a:t>51</a:t>
            </a:fld>
            <a:endParaRPr lang="en-US" dirty="0"/>
          </a:p>
        </p:txBody>
      </p:sp>
    </p:spTree>
    <p:extLst>
      <p:ext uri="{BB962C8B-B14F-4D97-AF65-F5344CB8AC3E}">
        <p14:creationId xmlns:p14="http://schemas.microsoft.com/office/powerpoint/2010/main" val="3425286566"/>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GB"/>
              <a:t>Boehm’s spiral model</a:t>
            </a:r>
          </a:p>
        </p:txBody>
      </p:sp>
      <p:sp>
        <p:nvSpPr>
          <p:cNvPr id="25603" name="Rectangle 3"/>
          <p:cNvSpPr>
            <a:spLocks noGrp="1" noChangeArrowheads="1"/>
          </p:cNvSpPr>
          <p:nvPr>
            <p:ph type="body" idx="1"/>
          </p:nvPr>
        </p:nvSpPr>
        <p:spPr/>
        <p:txBody>
          <a:bodyPr/>
          <a:lstStyle/>
          <a:p>
            <a:r>
              <a:rPr lang="en-GB" dirty="0">
                <a:solidFill>
                  <a:srgbClr val="FF0000"/>
                </a:solidFill>
              </a:rPr>
              <a:t>Process is represented as a spiral</a:t>
            </a:r>
            <a:r>
              <a:rPr lang="en-GB" dirty="0"/>
              <a:t> rather than as a sequence of activities with backtracking.</a:t>
            </a:r>
          </a:p>
          <a:p>
            <a:r>
              <a:rPr lang="en-GB" dirty="0"/>
              <a:t>Each loop in the </a:t>
            </a:r>
            <a:r>
              <a:rPr lang="en-GB" dirty="0">
                <a:solidFill>
                  <a:srgbClr val="FF0000"/>
                </a:solidFill>
              </a:rPr>
              <a:t>spiral represents a phase in the process</a:t>
            </a:r>
            <a:r>
              <a:rPr lang="en-GB" dirty="0"/>
              <a:t>. </a:t>
            </a:r>
          </a:p>
          <a:p>
            <a:r>
              <a:rPr lang="en-GB" dirty="0">
                <a:solidFill>
                  <a:srgbClr val="FF0000"/>
                </a:solidFill>
              </a:rPr>
              <a:t>No fixed phases such as specification or design </a:t>
            </a:r>
            <a:r>
              <a:rPr lang="en-GB" dirty="0"/>
              <a:t>- loops in the spiral are chosen depending on what is required.</a:t>
            </a:r>
          </a:p>
          <a:p>
            <a:r>
              <a:rPr lang="en-GB" sz="3200" dirty="0">
                <a:solidFill>
                  <a:srgbClr val="FF0000"/>
                </a:solidFill>
              </a:rPr>
              <a:t>Risks are explicitly assessed and resolved throughout the process.</a:t>
            </a:r>
          </a:p>
        </p:txBody>
      </p:sp>
      <p:sp>
        <p:nvSpPr>
          <p:cNvPr id="25604" name="Slide Number Placeholder 5"/>
          <p:cNvSpPr>
            <a:spLocks noGrp="1"/>
          </p:cNvSpPr>
          <p:nvPr>
            <p:ph type="sldNum" sz="quarter" idx="12"/>
          </p:nvPr>
        </p:nvSpPr>
        <p:spPr>
          <a:noFill/>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114CE491-B155-4C95-AC7B-A7E1C2C86EA6}" type="slidenum">
              <a:rPr lang="en-US" sz="1400" b="0" smtClean="0">
                <a:latin typeface="Times New Roman" panose="02020603050405020304" pitchFamily="18" charset="0"/>
              </a:rPr>
              <a:pPr/>
              <a:t>52</a:t>
            </a:fld>
            <a:endParaRPr lang="en-US" sz="1400" b="0">
              <a:latin typeface="Times New Roman" panose="02020603050405020304" pitchFamily="18" charset="0"/>
            </a:endParaRPr>
          </a:p>
        </p:txBody>
      </p:sp>
    </p:spTree>
    <p:extLst>
      <p:ext uri="{BB962C8B-B14F-4D97-AF65-F5344CB8AC3E}">
        <p14:creationId xmlns:p14="http://schemas.microsoft.com/office/powerpoint/2010/main" val="1436566226"/>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85800" y="1371600"/>
            <a:ext cx="7435850" cy="4910138"/>
            <a:chOff x="1527" y="703"/>
            <a:chExt cx="2769" cy="1968"/>
          </a:xfrm>
        </p:grpSpPr>
        <p:sp>
          <p:nvSpPr>
            <p:cNvPr id="32775" name="Rectangle 3"/>
            <p:cNvSpPr>
              <a:spLocks noChangeArrowheads="1"/>
            </p:cNvSpPr>
            <p:nvPr/>
          </p:nvSpPr>
          <p:spPr bwMode="auto">
            <a:xfrm>
              <a:off x="1562" y="738"/>
              <a:ext cx="2734" cy="1933"/>
            </a:xfrm>
            <a:prstGeom prst="rect">
              <a:avLst/>
            </a:prstGeom>
            <a:solidFill>
              <a:srgbClr val="000000"/>
            </a:solidFill>
            <a:ln w="12700">
              <a:solidFill>
                <a:schemeClr val="tx1"/>
              </a:solidFill>
              <a:miter lim="800000"/>
              <a:headEnd/>
              <a:tailEnd/>
            </a:ln>
          </p:spPr>
          <p:txBody>
            <a:bodyPr wrap="none" anchor="ctr"/>
            <a:lstStyle/>
            <a:p>
              <a:pPr eaLnBrk="1" hangingPunct="1"/>
              <a:endParaRPr lang="en-US" sz="1200"/>
            </a:p>
          </p:txBody>
        </p:sp>
        <p:sp>
          <p:nvSpPr>
            <p:cNvPr id="32776" name="Rectangle 4"/>
            <p:cNvSpPr>
              <a:spLocks noChangeArrowheads="1"/>
            </p:cNvSpPr>
            <p:nvPr/>
          </p:nvSpPr>
          <p:spPr bwMode="auto">
            <a:xfrm>
              <a:off x="1527" y="703"/>
              <a:ext cx="2734" cy="1933"/>
            </a:xfrm>
            <a:prstGeom prst="rect">
              <a:avLst/>
            </a:prstGeom>
            <a:solidFill>
              <a:srgbClr val="96E3FE"/>
            </a:solidFill>
            <a:ln w="12700">
              <a:solidFill>
                <a:schemeClr val="tx1"/>
              </a:solidFill>
              <a:miter lim="800000"/>
              <a:headEnd/>
              <a:tailEnd/>
            </a:ln>
          </p:spPr>
          <p:txBody>
            <a:bodyPr wrap="none" anchor="ctr"/>
            <a:lstStyle/>
            <a:p>
              <a:pPr eaLnBrk="1" hangingPunct="1"/>
              <a:endParaRPr lang="en-US" sz="1200"/>
            </a:p>
          </p:txBody>
        </p:sp>
      </p:grpSp>
      <p:sp>
        <p:nvSpPr>
          <p:cNvPr id="616454" name="Rectangle 5"/>
          <p:cNvSpPr>
            <a:spLocks noGrp="1" noChangeArrowheads="1"/>
          </p:cNvSpPr>
          <p:nvPr>
            <p:ph type="title" idx="4294967295"/>
          </p:nvPr>
        </p:nvSpPr>
        <p:spPr>
          <a:xfrm>
            <a:off x="1270000" y="381000"/>
            <a:ext cx="7569200" cy="523875"/>
          </a:xfrm>
        </p:spPr>
        <p:txBody>
          <a:bodyPr lIns="63500" tIns="25400" rIns="63500" bIns="25400" anchor="t">
            <a:spAutoFit/>
          </a:bodyPr>
          <a:lstStyle/>
          <a:p>
            <a:pPr eaLnBrk="1" hangingPunct="1">
              <a:defRPr/>
            </a:pPr>
            <a:r>
              <a:rPr lang="en-US"/>
              <a:t>An Evolutionary (Spiral) Model</a:t>
            </a:r>
          </a:p>
        </p:txBody>
      </p:sp>
      <p:pic>
        <p:nvPicPr>
          <p:cNvPr id="32774" name="Picture 6"/>
          <p:cNvPicPr>
            <a:picLocks noChangeArrowheads="1"/>
          </p:cNvPicPr>
          <p:nvPr/>
        </p:nvPicPr>
        <p:blipFill>
          <a:blip r:embed="rId3"/>
          <a:srcRect/>
          <a:stretch>
            <a:fillRect/>
          </a:stretch>
        </p:blipFill>
        <p:spPr bwMode="auto">
          <a:xfrm>
            <a:off x="1057275" y="1771650"/>
            <a:ext cx="7007225" cy="4340225"/>
          </a:xfrm>
          <a:prstGeom prst="rect">
            <a:avLst/>
          </a:prstGeom>
          <a:noFill/>
          <a:ln w="12700">
            <a:noFill/>
            <a:miter lim="800000"/>
            <a:headEnd/>
            <a:tailEnd/>
          </a:ln>
        </p:spPr>
      </p:pic>
      <p:sp>
        <p:nvSpPr>
          <p:cNvPr id="9" name="Slide Number Placeholder 8"/>
          <p:cNvSpPr>
            <a:spLocks noGrp="1"/>
          </p:cNvSpPr>
          <p:nvPr>
            <p:ph type="sldNum" sz="quarter" idx="12"/>
          </p:nvPr>
        </p:nvSpPr>
        <p:spPr/>
        <p:txBody>
          <a:bodyPr/>
          <a:lstStyle/>
          <a:p>
            <a:pPr>
              <a:defRPr/>
            </a:pPr>
            <a:fld id="{A1A0B272-BBCB-4D9C-9E6A-2B6549E619B5}" type="slidenum">
              <a:rPr lang="en-US" smtClean="0"/>
              <a:pPr>
                <a:defRPr/>
              </a:pPr>
              <a:t>53</a:t>
            </a:fld>
            <a:endParaRPr lang="en-US" dirty="0"/>
          </a:p>
        </p:txBody>
      </p:sp>
    </p:spTree>
    <p:extLst>
      <p:ext uri="{BB962C8B-B14F-4D97-AF65-F5344CB8AC3E}">
        <p14:creationId xmlns:p14="http://schemas.microsoft.com/office/powerpoint/2010/main" val="3461641866"/>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GB"/>
              <a:t>Boehm’s spiral model of the software process </a:t>
            </a:r>
            <a:endParaRPr lang="en-US"/>
          </a:p>
        </p:txBody>
      </p:sp>
      <p:pic>
        <p:nvPicPr>
          <p:cNvPr id="26627" name="Picture 3" descr="2.11 Spiral-model.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8063" y="1644650"/>
            <a:ext cx="69850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Slide Number Placeholder 6"/>
          <p:cNvSpPr>
            <a:spLocks noGrp="1"/>
          </p:cNvSpPr>
          <p:nvPr>
            <p:ph type="sldNum" sz="quarter" idx="12"/>
          </p:nvPr>
        </p:nvSpPr>
        <p:spPr>
          <a:noFill/>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430EFB5B-2C6C-4297-9D54-893E9DD4DAEB}" type="slidenum">
              <a:rPr lang="en-US" sz="1400" b="0" smtClean="0">
                <a:latin typeface="Times New Roman" panose="02020603050405020304" pitchFamily="18" charset="0"/>
              </a:rPr>
              <a:pPr/>
              <a:t>54</a:t>
            </a:fld>
            <a:endParaRPr lang="en-US" sz="1400" b="0">
              <a:latin typeface="Times New Roman" panose="02020603050405020304" pitchFamily="18" charset="0"/>
            </a:endParaRPr>
          </a:p>
        </p:txBody>
      </p:sp>
    </p:spTree>
    <p:extLst>
      <p:ext uri="{BB962C8B-B14F-4D97-AF65-F5344CB8AC3E}">
        <p14:creationId xmlns:p14="http://schemas.microsoft.com/office/powerpoint/2010/main" val="3970302804"/>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GB"/>
              <a:t>Spiral model sectors</a:t>
            </a:r>
          </a:p>
        </p:txBody>
      </p:sp>
      <p:sp>
        <p:nvSpPr>
          <p:cNvPr id="27651" name="Rectangle 3"/>
          <p:cNvSpPr>
            <a:spLocks noGrp="1" noChangeArrowheads="1"/>
          </p:cNvSpPr>
          <p:nvPr>
            <p:ph type="body" idx="1"/>
          </p:nvPr>
        </p:nvSpPr>
        <p:spPr/>
        <p:txBody>
          <a:bodyPr/>
          <a:lstStyle/>
          <a:p>
            <a:r>
              <a:rPr lang="en-GB" dirty="0">
                <a:solidFill>
                  <a:srgbClr val="FF0000"/>
                </a:solidFill>
              </a:rPr>
              <a:t>Objective setting</a:t>
            </a:r>
          </a:p>
          <a:p>
            <a:pPr lvl="1"/>
            <a:r>
              <a:rPr lang="en-GB" dirty="0">
                <a:latin typeface="Arial" panose="020B0604020202020204" pitchFamily="34" charset="0"/>
              </a:rPr>
              <a:t>Specific objectives for the phase are identified.</a:t>
            </a:r>
          </a:p>
          <a:p>
            <a:r>
              <a:rPr lang="en-GB" dirty="0">
                <a:solidFill>
                  <a:srgbClr val="FF0000"/>
                </a:solidFill>
              </a:rPr>
              <a:t>Risk assessment and reduction</a:t>
            </a:r>
          </a:p>
          <a:p>
            <a:pPr lvl="1"/>
            <a:r>
              <a:rPr lang="en-GB" dirty="0">
                <a:latin typeface="Arial" panose="020B0604020202020204" pitchFamily="34" charset="0"/>
              </a:rPr>
              <a:t>Risks are assessed and activities put in place to reduce the key risks.</a:t>
            </a:r>
          </a:p>
          <a:p>
            <a:r>
              <a:rPr lang="en-GB" dirty="0">
                <a:solidFill>
                  <a:srgbClr val="FF0000"/>
                </a:solidFill>
              </a:rPr>
              <a:t>Development and validation</a:t>
            </a:r>
          </a:p>
          <a:p>
            <a:pPr lvl="1"/>
            <a:r>
              <a:rPr lang="en-GB" dirty="0">
                <a:latin typeface="Arial" panose="020B0604020202020204" pitchFamily="34" charset="0"/>
              </a:rPr>
              <a:t>A development model for the system is chosen  which can be any of the generic models.</a:t>
            </a:r>
          </a:p>
          <a:p>
            <a:r>
              <a:rPr lang="en-GB" dirty="0">
                <a:solidFill>
                  <a:srgbClr val="FF0000"/>
                </a:solidFill>
              </a:rPr>
              <a:t>Planning</a:t>
            </a:r>
          </a:p>
          <a:p>
            <a:pPr lvl="1"/>
            <a:r>
              <a:rPr lang="en-GB" dirty="0">
                <a:latin typeface="Arial" panose="020B0604020202020204" pitchFamily="34" charset="0"/>
              </a:rPr>
              <a:t>The project is reviewed and the next phase of the spiral is planned.</a:t>
            </a:r>
          </a:p>
        </p:txBody>
      </p:sp>
      <p:sp>
        <p:nvSpPr>
          <p:cNvPr id="27652" name="Slide Number Placeholder 5"/>
          <p:cNvSpPr>
            <a:spLocks noGrp="1"/>
          </p:cNvSpPr>
          <p:nvPr>
            <p:ph type="sldNum" sz="quarter" idx="12"/>
          </p:nvPr>
        </p:nvSpPr>
        <p:spPr>
          <a:noFill/>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B1050F6B-77F3-45C5-BF29-F424E36ED897}" type="slidenum">
              <a:rPr lang="en-US" sz="1400" b="0" smtClean="0">
                <a:latin typeface="Times New Roman" panose="02020603050405020304" pitchFamily="18" charset="0"/>
              </a:rPr>
              <a:pPr/>
              <a:t>55</a:t>
            </a:fld>
            <a:endParaRPr lang="en-US" sz="1400" b="0">
              <a:latin typeface="Times New Roman" panose="02020603050405020304" pitchFamily="18" charset="0"/>
            </a:endParaRPr>
          </a:p>
        </p:txBody>
      </p:sp>
    </p:spTree>
    <p:extLst>
      <p:ext uri="{BB962C8B-B14F-4D97-AF65-F5344CB8AC3E}">
        <p14:creationId xmlns:p14="http://schemas.microsoft.com/office/powerpoint/2010/main" val="1342526558"/>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t>Spiral model usage</a:t>
            </a:r>
          </a:p>
        </p:txBody>
      </p:sp>
      <p:sp>
        <p:nvSpPr>
          <p:cNvPr id="28675" name="Content Placeholder 2"/>
          <p:cNvSpPr>
            <a:spLocks noGrp="1"/>
          </p:cNvSpPr>
          <p:nvPr>
            <p:ph idx="1"/>
          </p:nvPr>
        </p:nvSpPr>
        <p:spPr/>
        <p:txBody>
          <a:bodyPr/>
          <a:lstStyle/>
          <a:p>
            <a:r>
              <a:rPr lang="en-US" dirty="0"/>
              <a:t>Spiral model has been very influential in helping people think about iteration in software processes and introducing the </a:t>
            </a:r>
            <a:r>
              <a:rPr lang="en-US" dirty="0">
                <a:solidFill>
                  <a:srgbClr val="FF0000"/>
                </a:solidFill>
              </a:rPr>
              <a:t>risk-driven approach </a:t>
            </a:r>
            <a:r>
              <a:rPr lang="en-US" dirty="0"/>
              <a:t>to development.</a:t>
            </a:r>
          </a:p>
          <a:p>
            <a:r>
              <a:rPr lang="en-US" dirty="0"/>
              <a:t>In practice, however, the model is rarely used:</a:t>
            </a:r>
          </a:p>
          <a:p>
            <a:pPr lvl="1"/>
            <a:r>
              <a:rPr lang="en-US" dirty="0"/>
              <a:t> </a:t>
            </a:r>
            <a:r>
              <a:rPr lang="en-US" altLang="en-US" dirty="0">
                <a:solidFill>
                  <a:srgbClr val="FF0000"/>
                </a:solidFill>
              </a:rPr>
              <a:t>Can be a costly </a:t>
            </a:r>
            <a:r>
              <a:rPr lang="en-US" altLang="en-US" dirty="0"/>
              <a:t>model to use </a:t>
            </a:r>
          </a:p>
          <a:p>
            <a:pPr lvl="1"/>
            <a:r>
              <a:rPr lang="en-US" dirty="0">
                <a:solidFill>
                  <a:srgbClr val="FF0000"/>
                </a:solidFill>
              </a:rPr>
              <a:t> </a:t>
            </a:r>
            <a:r>
              <a:rPr lang="en-US" altLang="en-US" dirty="0">
                <a:solidFill>
                  <a:srgbClr val="FF0000"/>
                </a:solidFill>
              </a:rPr>
              <a:t>Risk analysis requires highly specific expertise</a:t>
            </a:r>
            <a:r>
              <a:rPr lang="en-US" altLang="en-US" dirty="0"/>
              <a:t>. </a:t>
            </a:r>
          </a:p>
          <a:p>
            <a:pPr lvl="1"/>
            <a:r>
              <a:rPr lang="en-US" dirty="0"/>
              <a:t> </a:t>
            </a:r>
            <a:r>
              <a:rPr lang="en-US" dirty="0">
                <a:solidFill>
                  <a:srgbClr val="FF0000"/>
                </a:solidFill>
              </a:rPr>
              <a:t>Doesn’t work well for smaller projects.</a:t>
            </a:r>
          </a:p>
        </p:txBody>
      </p:sp>
      <p:sp>
        <p:nvSpPr>
          <p:cNvPr id="28676" name="Slide Number Placeholder 4"/>
          <p:cNvSpPr>
            <a:spLocks noGrp="1"/>
          </p:cNvSpPr>
          <p:nvPr>
            <p:ph type="sldNum" sz="quarter" idx="12"/>
          </p:nvPr>
        </p:nvSpPr>
        <p:spPr>
          <a:noFill/>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fld id="{BAE167B7-118B-4652-B6FC-E9949E7C63E7}" type="slidenum">
              <a:rPr lang="en-US" sz="1400" b="0" smtClean="0">
                <a:latin typeface="Times New Roman" panose="02020603050405020304" pitchFamily="18" charset="0"/>
              </a:rPr>
              <a:pPr/>
              <a:t>56</a:t>
            </a:fld>
            <a:endParaRPr lang="en-US" sz="1400" b="0">
              <a:latin typeface="Times New Roman" panose="02020603050405020304" pitchFamily="18" charset="0"/>
            </a:endParaRPr>
          </a:p>
        </p:txBody>
      </p:sp>
    </p:spTree>
    <p:extLst>
      <p:ext uri="{BB962C8B-B14F-4D97-AF65-F5344CB8AC3E}">
        <p14:creationId xmlns:p14="http://schemas.microsoft.com/office/powerpoint/2010/main" val="773960177"/>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marL="0" indent="0" algn="ctr">
              <a:buNone/>
            </a:pPr>
            <a:r>
              <a:rPr lang="en-US" sz="4000" dirty="0"/>
              <a:t>      </a:t>
            </a:r>
            <a:r>
              <a:rPr lang="en-US" sz="4000" b="0" dirty="0"/>
              <a:t>RAD Model</a:t>
            </a:r>
            <a:endParaRPr lang="en-GB" sz="4000" dirty="0"/>
          </a:p>
        </p:txBody>
      </p:sp>
      <p:sp>
        <p:nvSpPr>
          <p:cNvPr id="5" name="Slide Number Placeholder 4"/>
          <p:cNvSpPr>
            <a:spLocks noGrp="1"/>
          </p:cNvSpPr>
          <p:nvPr>
            <p:ph type="sldNum" sz="quarter" idx="12"/>
          </p:nvPr>
        </p:nvSpPr>
        <p:spPr/>
        <p:txBody>
          <a:bodyPr/>
          <a:lstStyle/>
          <a:p>
            <a:pPr>
              <a:defRPr/>
            </a:pPr>
            <a:fld id="{503383CF-C032-465B-9DEB-BED697CFAC7D}" type="slidenum">
              <a:rPr lang="en-US" smtClean="0"/>
              <a:pPr>
                <a:defRPr/>
              </a:pPr>
              <a:t>57</a:t>
            </a:fld>
            <a:endParaRPr lang="en-US" dirty="0"/>
          </a:p>
        </p:txBody>
      </p:sp>
    </p:spTree>
    <p:extLst>
      <p:ext uri="{BB962C8B-B14F-4D97-AF65-F5344CB8AC3E}">
        <p14:creationId xmlns:p14="http://schemas.microsoft.com/office/powerpoint/2010/main" val="2607666207"/>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noFill/>
          <a:ln/>
        </p:spPr>
        <p:txBody>
          <a:bodyPr/>
          <a:lstStyle/>
          <a:p>
            <a:r>
              <a:rPr lang="en-US" sz="4000" b="0" dirty="0"/>
              <a:t>RAD Model</a:t>
            </a:r>
          </a:p>
        </p:txBody>
      </p:sp>
      <p:pic>
        <p:nvPicPr>
          <p:cNvPr id="247837" name="Picture 29"/>
          <p:cNvPicPr>
            <a:picLocks noGrp="1" noChangeArrowheads="1"/>
          </p:cNvPicPr>
          <p:nvPr>
            <p:ph type="body" idx="1"/>
          </p:nvPr>
        </p:nvPicPr>
        <p:blipFill>
          <a:blip r:embed="rId2" cstate="print"/>
          <a:srcRect/>
          <a:stretch>
            <a:fillRect/>
          </a:stretch>
        </p:blipFill>
        <p:spPr>
          <a:xfrm>
            <a:off x="1371600" y="990600"/>
            <a:ext cx="7086600" cy="4648200"/>
          </a:xfrm>
          <a:noFill/>
          <a:ln/>
        </p:spPr>
      </p:pic>
      <p:sp>
        <p:nvSpPr>
          <p:cNvPr id="4" name="Slide Number Placeholder 3"/>
          <p:cNvSpPr>
            <a:spLocks noGrp="1"/>
          </p:cNvSpPr>
          <p:nvPr>
            <p:ph type="sldNum" sz="quarter" idx="12"/>
          </p:nvPr>
        </p:nvSpPr>
        <p:spPr/>
        <p:txBody>
          <a:bodyPr/>
          <a:lstStyle/>
          <a:p>
            <a:pPr>
              <a:defRPr/>
            </a:pPr>
            <a:fld id="{503383CF-C032-465B-9DEB-BED697CFAC7D}" type="slidenum">
              <a:rPr lang="en-US" smtClean="0"/>
              <a:pPr>
                <a:defRPr/>
              </a:pPr>
              <a:t>58</a:t>
            </a:fld>
            <a:endParaRPr lang="en-US" dirty="0"/>
          </a:p>
        </p:txBody>
      </p:sp>
    </p:spTree>
    <p:extLst>
      <p:ext uri="{BB962C8B-B14F-4D97-AF65-F5344CB8AC3E}">
        <p14:creationId xmlns:p14="http://schemas.microsoft.com/office/powerpoint/2010/main" val="1707551309"/>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8" name="Text Box 10"/>
          <p:cNvSpPr txBox="1">
            <a:spLocks noChangeArrowheads="1"/>
          </p:cNvSpPr>
          <p:nvPr/>
        </p:nvSpPr>
        <p:spPr bwMode="auto">
          <a:xfrm>
            <a:off x="1219200" y="2041525"/>
            <a:ext cx="7696200" cy="701675"/>
          </a:xfrm>
          <a:prstGeom prst="rect">
            <a:avLst/>
          </a:prstGeom>
          <a:noFill/>
          <a:ln w="9525">
            <a:noFill/>
            <a:miter lim="800000"/>
            <a:headEnd/>
            <a:tailEnd/>
          </a:ln>
        </p:spPr>
        <p:txBody>
          <a:bodyPr>
            <a:spAutoFit/>
          </a:bodyPr>
          <a:lstStyle/>
          <a:p>
            <a:pPr marL="457200" indent="-457200" algn="just" eaLnBrk="1" hangingPunct="1">
              <a:buFont typeface="Symbol" pitchFamily="18" charset="2"/>
              <a:buChar char="¨"/>
            </a:pPr>
            <a:r>
              <a:rPr lang="en-US" sz="2000" b="1">
                <a:solidFill>
                  <a:srgbClr val="0000FF"/>
                </a:solidFill>
                <a:latin typeface="Times New Roman" pitchFamily="18" charset="0"/>
                <a:cs typeface="Times New Roman" pitchFamily="18" charset="0"/>
              </a:rPr>
              <a:t>high-speed</a:t>
            </a:r>
            <a:r>
              <a:rPr lang="en-US" sz="2000" b="1">
                <a:latin typeface="Times New Roman" pitchFamily="18" charset="0"/>
                <a:cs typeface="Times New Roman" pitchFamily="18" charset="0"/>
              </a:rPr>
              <a:t> RAD is achieved by using a </a:t>
            </a:r>
            <a:r>
              <a:rPr lang="en-US" sz="2000" b="1">
                <a:solidFill>
                  <a:srgbClr val="0000FF"/>
                </a:solidFill>
                <a:latin typeface="Times New Roman" pitchFamily="18" charset="0"/>
                <a:cs typeface="Times New Roman" pitchFamily="18" charset="0"/>
              </a:rPr>
              <a:t>component-based</a:t>
            </a:r>
            <a:r>
              <a:rPr lang="en-US" sz="2000" b="1">
                <a:latin typeface="Times New Roman" pitchFamily="18" charset="0"/>
                <a:cs typeface="Times New Roman" pitchFamily="18" charset="0"/>
              </a:rPr>
              <a:t> project construction approach.</a:t>
            </a:r>
          </a:p>
        </p:txBody>
      </p:sp>
      <p:sp>
        <p:nvSpPr>
          <p:cNvPr id="247811" name="Text Box 3"/>
          <p:cNvSpPr txBox="1">
            <a:spLocks noChangeArrowheads="1"/>
          </p:cNvSpPr>
          <p:nvPr/>
        </p:nvSpPr>
        <p:spPr bwMode="auto">
          <a:xfrm>
            <a:off x="1339850" y="3468688"/>
            <a:ext cx="184150" cy="366712"/>
          </a:xfrm>
          <a:prstGeom prst="rect">
            <a:avLst/>
          </a:prstGeom>
          <a:noFill/>
          <a:ln w="9525">
            <a:noFill/>
            <a:miter lim="800000"/>
            <a:headEnd/>
            <a:tailEnd/>
          </a:ln>
        </p:spPr>
        <p:txBody>
          <a:bodyPr wrap="none">
            <a:spAutoFit/>
          </a:bodyPr>
          <a:lstStyle/>
          <a:p>
            <a:pPr algn="l" eaLnBrk="1" hangingPunct="1"/>
            <a:endParaRPr lang="en-US" sz="1800" b="1">
              <a:latin typeface="Times New Roman" pitchFamily="18" charset="0"/>
            </a:endParaRPr>
          </a:p>
        </p:txBody>
      </p:sp>
      <p:sp>
        <p:nvSpPr>
          <p:cNvPr id="247813" name="Text Box 5"/>
          <p:cNvSpPr txBox="1">
            <a:spLocks noChangeArrowheads="1"/>
          </p:cNvSpPr>
          <p:nvPr/>
        </p:nvSpPr>
        <p:spPr bwMode="auto">
          <a:xfrm>
            <a:off x="1219200" y="974725"/>
            <a:ext cx="7696200" cy="1006475"/>
          </a:xfrm>
          <a:prstGeom prst="rect">
            <a:avLst/>
          </a:prstGeom>
          <a:noFill/>
          <a:ln w="9525">
            <a:noFill/>
            <a:miter lim="800000"/>
            <a:headEnd/>
            <a:tailEnd/>
          </a:ln>
        </p:spPr>
        <p:txBody>
          <a:bodyPr>
            <a:spAutoFit/>
          </a:bodyPr>
          <a:lstStyle/>
          <a:p>
            <a:pPr marL="457200" indent="-457200" algn="just" eaLnBrk="1" hangingPunct="1">
              <a:buFont typeface="Symbol" pitchFamily="18" charset="2"/>
              <a:buChar char="¨"/>
            </a:pPr>
            <a:r>
              <a:rPr lang="en-US" sz="2000" b="1">
                <a:latin typeface="Times New Roman" pitchFamily="18" charset="0"/>
                <a:cs typeface="Times New Roman" pitchFamily="18" charset="0"/>
              </a:rPr>
              <a:t>Rapid application development (RAD) is a </a:t>
            </a:r>
            <a:r>
              <a:rPr lang="en-US" sz="2000" b="1">
                <a:solidFill>
                  <a:srgbClr val="0000FF"/>
                </a:solidFill>
                <a:latin typeface="Times New Roman" pitchFamily="18" charset="0"/>
                <a:cs typeface="Times New Roman" pitchFamily="18" charset="0"/>
              </a:rPr>
              <a:t>linear sequential</a:t>
            </a:r>
            <a:r>
              <a:rPr lang="en-US" sz="2000" b="1">
                <a:latin typeface="Times New Roman" pitchFamily="18" charset="0"/>
                <a:cs typeface="Times New Roman" pitchFamily="18" charset="0"/>
              </a:rPr>
              <a:t> S/W  development process model that emphasizes on </a:t>
            </a:r>
            <a:r>
              <a:rPr lang="en-US" sz="2000" b="1">
                <a:solidFill>
                  <a:srgbClr val="0000FF"/>
                </a:solidFill>
                <a:latin typeface="Times New Roman" pitchFamily="18" charset="0"/>
                <a:cs typeface="Times New Roman" pitchFamily="18" charset="0"/>
              </a:rPr>
              <a:t>extremely short development</a:t>
            </a:r>
            <a:r>
              <a:rPr lang="en-US" sz="2000" b="1">
                <a:latin typeface="Times New Roman" pitchFamily="18" charset="0"/>
                <a:cs typeface="Times New Roman" pitchFamily="18" charset="0"/>
              </a:rPr>
              <a:t> cycle. </a:t>
            </a:r>
            <a:endParaRPr lang="en-US" sz="2000" b="1">
              <a:latin typeface="Times New Roman" pitchFamily="18" charset="0"/>
            </a:endParaRPr>
          </a:p>
        </p:txBody>
      </p:sp>
      <p:sp>
        <p:nvSpPr>
          <p:cNvPr id="247819" name="Text Box 11"/>
          <p:cNvSpPr txBox="1">
            <a:spLocks noChangeArrowheads="1"/>
          </p:cNvSpPr>
          <p:nvPr/>
        </p:nvSpPr>
        <p:spPr bwMode="auto">
          <a:xfrm>
            <a:off x="1219200" y="3048000"/>
            <a:ext cx="7620000" cy="1311275"/>
          </a:xfrm>
          <a:prstGeom prst="rect">
            <a:avLst/>
          </a:prstGeom>
          <a:noFill/>
          <a:ln w="9525">
            <a:noFill/>
            <a:miter lim="800000"/>
            <a:headEnd/>
            <a:tailEnd/>
          </a:ln>
        </p:spPr>
        <p:txBody>
          <a:bodyPr>
            <a:spAutoFit/>
          </a:bodyPr>
          <a:lstStyle/>
          <a:p>
            <a:pPr marL="457200" indent="-457200" algn="just" eaLnBrk="1" hangingPunct="1">
              <a:buFont typeface="Symbol" pitchFamily="18" charset="2"/>
              <a:buChar char="¨"/>
            </a:pPr>
            <a:r>
              <a:rPr lang="en-US" sz="2000" b="1">
                <a:latin typeface="Times New Roman" pitchFamily="18" charset="0"/>
                <a:cs typeface="Times New Roman" pitchFamily="18" charset="0"/>
              </a:rPr>
              <a:t>If </a:t>
            </a:r>
            <a:r>
              <a:rPr lang="en-US" sz="2000" b="1">
                <a:solidFill>
                  <a:srgbClr val="FF0000"/>
                </a:solidFill>
                <a:latin typeface="Times New Roman" pitchFamily="18" charset="0"/>
                <a:cs typeface="Times New Roman" pitchFamily="18" charset="0"/>
              </a:rPr>
              <a:t>requirements</a:t>
            </a:r>
            <a:r>
              <a:rPr lang="en-US" sz="2000" b="1">
                <a:latin typeface="Times New Roman" pitchFamily="18" charset="0"/>
                <a:cs typeface="Times New Roman" pitchFamily="18" charset="0"/>
              </a:rPr>
              <a:t> are </a:t>
            </a:r>
            <a:r>
              <a:rPr lang="en-US" sz="2000" b="1">
                <a:solidFill>
                  <a:srgbClr val="0000FF"/>
                </a:solidFill>
                <a:latin typeface="Times New Roman" pitchFamily="18" charset="0"/>
                <a:cs typeface="Times New Roman" pitchFamily="18" charset="0"/>
              </a:rPr>
              <a:t>well understood</a:t>
            </a:r>
            <a:r>
              <a:rPr lang="en-US" sz="2000" b="1">
                <a:latin typeface="Times New Roman" pitchFamily="18" charset="0"/>
                <a:cs typeface="Times New Roman" pitchFamily="18" charset="0"/>
              </a:rPr>
              <a:t> and project </a:t>
            </a:r>
            <a:r>
              <a:rPr lang="en-US" sz="2000" b="1">
                <a:solidFill>
                  <a:srgbClr val="0000FF"/>
                </a:solidFill>
                <a:latin typeface="Times New Roman" pitchFamily="18" charset="0"/>
                <a:cs typeface="Times New Roman" pitchFamily="18" charset="0"/>
              </a:rPr>
              <a:t>scope is constrained</a:t>
            </a:r>
            <a:r>
              <a:rPr lang="en-US" sz="2000" b="1">
                <a:latin typeface="Times New Roman" pitchFamily="18" charset="0"/>
                <a:cs typeface="Times New Roman" pitchFamily="18" charset="0"/>
              </a:rPr>
              <a:t> (i.e. goals/ are fixed / freezed); the RAD enables a development team to create a “</a:t>
            </a:r>
            <a:r>
              <a:rPr lang="en-US" sz="2000" b="1">
                <a:solidFill>
                  <a:srgbClr val="0000FF"/>
                </a:solidFill>
                <a:latin typeface="Times New Roman" pitchFamily="18" charset="0"/>
                <a:cs typeface="Times New Roman" pitchFamily="18" charset="0"/>
              </a:rPr>
              <a:t>fully functional system</a:t>
            </a:r>
            <a:r>
              <a:rPr lang="en-US" sz="2000" b="1">
                <a:latin typeface="Times New Roman" pitchFamily="18" charset="0"/>
                <a:cs typeface="Times New Roman" pitchFamily="18" charset="0"/>
              </a:rPr>
              <a:t>” within very </a:t>
            </a:r>
            <a:r>
              <a:rPr lang="en-US" sz="2000" b="1">
                <a:solidFill>
                  <a:srgbClr val="FF0000"/>
                </a:solidFill>
                <a:latin typeface="Times New Roman" pitchFamily="18" charset="0"/>
                <a:cs typeface="Times New Roman" pitchFamily="18" charset="0"/>
              </a:rPr>
              <a:t>short time</a:t>
            </a:r>
            <a:r>
              <a:rPr lang="en-US" sz="2000" b="1">
                <a:latin typeface="Times New Roman" pitchFamily="18" charset="0"/>
                <a:cs typeface="Times New Roman" pitchFamily="18" charset="0"/>
              </a:rPr>
              <a:t> (e.g.</a:t>
            </a:r>
            <a:r>
              <a:rPr lang="en-US" sz="2000" b="1">
                <a:solidFill>
                  <a:srgbClr val="0000FF"/>
                </a:solidFill>
                <a:latin typeface="Times New Roman" pitchFamily="18" charset="0"/>
                <a:cs typeface="Times New Roman" pitchFamily="18" charset="0"/>
              </a:rPr>
              <a:t> 60-90 days</a:t>
            </a:r>
            <a:r>
              <a:rPr lang="en-US" sz="2000" b="1">
                <a:latin typeface="Times New Roman" pitchFamily="18" charset="0"/>
                <a:cs typeface="Times New Roman" pitchFamily="18" charset="0"/>
              </a:rPr>
              <a:t>). </a:t>
            </a:r>
          </a:p>
        </p:txBody>
      </p:sp>
      <p:sp>
        <p:nvSpPr>
          <p:cNvPr id="593927" name="Rectangle 28"/>
          <p:cNvSpPr>
            <a:spLocks noGrp="1" noChangeArrowheads="1"/>
          </p:cNvSpPr>
          <p:nvPr>
            <p:ph type="title" idx="4294967295"/>
          </p:nvPr>
        </p:nvSpPr>
        <p:spPr>
          <a:xfrm>
            <a:off x="2209800" y="152400"/>
            <a:ext cx="5029200" cy="609600"/>
          </a:xfrm>
        </p:spPr>
        <p:txBody>
          <a:bodyPr lIns="92075" tIns="46038" rIns="92075" bIns="46038">
            <a:normAutofit fontScale="90000"/>
          </a:bodyPr>
          <a:lstStyle/>
          <a:p>
            <a:pPr eaLnBrk="1" hangingPunct="1"/>
            <a:r>
              <a:rPr lang="en-US" sz="4000" b="0" dirty="0"/>
              <a:t>Benefits of RAD </a:t>
            </a:r>
          </a:p>
        </p:txBody>
      </p:sp>
      <p:sp>
        <p:nvSpPr>
          <p:cNvPr id="8" name="Slide Number Placeholder 7"/>
          <p:cNvSpPr>
            <a:spLocks noGrp="1"/>
          </p:cNvSpPr>
          <p:nvPr>
            <p:ph type="sldNum" sz="quarter" idx="12"/>
          </p:nvPr>
        </p:nvSpPr>
        <p:spPr/>
        <p:txBody>
          <a:bodyPr/>
          <a:lstStyle/>
          <a:p>
            <a:pPr>
              <a:defRPr/>
            </a:pPr>
            <a:fld id="{A1A0B272-BBCB-4D9C-9E6A-2B6549E619B5}" type="slidenum">
              <a:rPr lang="en-US" smtClean="0"/>
              <a:pPr>
                <a:defRPr/>
              </a:pPr>
              <a:t>59</a:t>
            </a:fld>
            <a:endParaRPr lang="en-US" dirty="0"/>
          </a:p>
        </p:txBody>
      </p:sp>
    </p:spTree>
    <p:extLst>
      <p:ext uri="{BB962C8B-B14F-4D97-AF65-F5344CB8AC3E}">
        <p14:creationId xmlns:p14="http://schemas.microsoft.com/office/powerpoint/2010/main" val="75900166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247811"/>
                                        </p:tgtEl>
                                        <p:attrNameLst>
                                          <p:attrName>style.visibility</p:attrName>
                                        </p:attrNameLst>
                                      </p:cBhvr>
                                      <p:to>
                                        <p:strVal val="visible"/>
                                      </p:to>
                                    </p:set>
                                    <p:anim calcmode="lin" valueType="num">
                                      <p:cBhvr additive="base">
                                        <p:cTn id="7" dur="500" fill="hold"/>
                                        <p:tgtEl>
                                          <p:spTgt spid="247811"/>
                                        </p:tgtEl>
                                        <p:attrNameLst>
                                          <p:attrName>ppt_x</p:attrName>
                                        </p:attrNameLst>
                                      </p:cBhvr>
                                      <p:tavLst>
                                        <p:tav tm="0">
                                          <p:val>
                                            <p:strVal val="0-#ppt_w/2"/>
                                          </p:val>
                                        </p:tav>
                                        <p:tav tm="100000">
                                          <p:val>
                                            <p:strVal val="#ppt_x"/>
                                          </p:val>
                                        </p:tav>
                                      </p:tavLst>
                                    </p:anim>
                                    <p:anim calcmode="lin" valueType="num">
                                      <p:cBhvr additive="base">
                                        <p:cTn id="8" dur="500" fill="hold"/>
                                        <p:tgtEl>
                                          <p:spTgt spid="2478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7813"/>
                                        </p:tgtEl>
                                        <p:attrNameLst>
                                          <p:attrName>style.visibility</p:attrName>
                                        </p:attrNameLst>
                                      </p:cBhvr>
                                      <p:to>
                                        <p:strVal val="visible"/>
                                      </p:to>
                                    </p:set>
                                    <p:anim calcmode="lin" valueType="num">
                                      <p:cBhvr additive="base">
                                        <p:cTn id="13" dur="500" fill="hold"/>
                                        <p:tgtEl>
                                          <p:spTgt spid="247813"/>
                                        </p:tgtEl>
                                        <p:attrNameLst>
                                          <p:attrName>ppt_x</p:attrName>
                                        </p:attrNameLst>
                                      </p:cBhvr>
                                      <p:tavLst>
                                        <p:tav tm="0">
                                          <p:val>
                                            <p:strVal val="0-#ppt_w/2"/>
                                          </p:val>
                                        </p:tav>
                                        <p:tav tm="100000">
                                          <p:val>
                                            <p:strVal val="#ppt_x"/>
                                          </p:val>
                                        </p:tav>
                                      </p:tavLst>
                                    </p:anim>
                                    <p:anim calcmode="lin" valueType="num">
                                      <p:cBhvr additive="base">
                                        <p:cTn id="14" dur="500" fill="hold"/>
                                        <p:tgtEl>
                                          <p:spTgt spid="2478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7818"/>
                                        </p:tgtEl>
                                        <p:attrNameLst>
                                          <p:attrName>style.visibility</p:attrName>
                                        </p:attrNameLst>
                                      </p:cBhvr>
                                      <p:to>
                                        <p:strVal val="visible"/>
                                      </p:to>
                                    </p:set>
                                    <p:anim calcmode="lin" valueType="num">
                                      <p:cBhvr additive="base">
                                        <p:cTn id="19" dur="500" fill="hold"/>
                                        <p:tgtEl>
                                          <p:spTgt spid="247818"/>
                                        </p:tgtEl>
                                        <p:attrNameLst>
                                          <p:attrName>ppt_x</p:attrName>
                                        </p:attrNameLst>
                                      </p:cBhvr>
                                      <p:tavLst>
                                        <p:tav tm="0">
                                          <p:val>
                                            <p:strVal val="0-#ppt_w/2"/>
                                          </p:val>
                                        </p:tav>
                                        <p:tav tm="100000">
                                          <p:val>
                                            <p:strVal val="#ppt_x"/>
                                          </p:val>
                                        </p:tav>
                                      </p:tavLst>
                                    </p:anim>
                                    <p:anim calcmode="lin" valueType="num">
                                      <p:cBhvr additive="base">
                                        <p:cTn id="20" dur="500" fill="hold"/>
                                        <p:tgtEl>
                                          <p:spTgt spid="2478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7819"/>
                                        </p:tgtEl>
                                        <p:attrNameLst>
                                          <p:attrName>style.visibility</p:attrName>
                                        </p:attrNameLst>
                                      </p:cBhvr>
                                      <p:to>
                                        <p:strVal val="visible"/>
                                      </p:to>
                                    </p:set>
                                    <p:anim calcmode="lin" valueType="num">
                                      <p:cBhvr additive="base">
                                        <p:cTn id="25" dur="500" fill="hold"/>
                                        <p:tgtEl>
                                          <p:spTgt spid="247819"/>
                                        </p:tgtEl>
                                        <p:attrNameLst>
                                          <p:attrName>ppt_x</p:attrName>
                                        </p:attrNameLst>
                                      </p:cBhvr>
                                      <p:tavLst>
                                        <p:tav tm="0">
                                          <p:val>
                                            <p:strVal val="0-#ppt_w/2"/>
                                          </p:val>
                                        </p:tav>
                                        <p:tav tm="100000">
                                          <p:val>
                                            <p:strVal val="#ppt_x"/>
                                          </p:val>
                                        </p:tav>
                                      </p:tavLst>
                                    </p:anim>
                                    <p:anim calcmode="lin" valueType="num">
                                      <p:cBhvr additive="base">
                                        <p:cTn id="26" dur="500" fill="hold"/>
                                        <p:tgtEl>
                                          <p:spTgt spid="2478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8" grpId="0" autoUpdateAnimBg="0"/>
      <p:bldP spid="247811" grpId="0" autoUpdateAnimBg="0"/>
      <p:bldP spid="247813" grpId="0" autoUpdateAnimBg="0"/>
      <p:bldP spid="24781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3138"/>
            <a:ext cx="8229600" cy="1143000"/>
          </a:xfrm>
        </p:spPr>
        <p:txBody>
          <a:bodyPr/>
          <a:lstStyle/>
          <a:p>
            <a:pPr algn="ctr"/>
            <a:r>
              <a:rPr lang="en-US" dirty="0"/>
              <a:t>Process activities</a:t>
            </a:r>
          </a:p>
        </p:txBody>
      </p:sp>
      <p:sp>
        <p:nvSpPr>
          <p:cNvPr id="5" name="Slide Number Placeholder 4"/>
          <p:cNvSpPr>
            <a:spLocks noGrp="1"/>
          </p:cNvSpPr>
          <p:nvPr>
            <p:ph type="sldNum" sz="quarter" idx="12"/>
          </p:nvPr>
        </p:nvSpPr>
        <p:spPr/>
        <p:txBody>
          <a:bodyPr/>
          <a:lstStyle/>
          <a:p>
            <a:pPr>
              <a:defRPr/>
            </a:pPr>
            <a:fld id="{AFD720AD-0A16-4141-82CA-5619F80A2BC8}" type="slidenum">
              <a:rPr lang="en-US" smtClean="0"/>
              <a:pPr>
                <a:defRPr/>
              </a:pPr>
              <a:t>6</a:t>
            </a:fld>
            <a:endParaRPr lang="en-US"/>
          </a:p>
        </p:txBody>
      </p:sp>
    </p:spTree>
    <p:extLst>
      <p:ext uri="{BB962C8B-B14F-4D97-AF65-F5344CB8AC3E}">
        <p14:creationId xmlns:p14="http://schemas.microsoft.com/office/powerpoint/2010/main" val="3662269699"/>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ext Box 2"/>
          <p:cNvSpPr txBox="1">
            <a:spLocks noChangeArrowheads="1"/>
          </p:cNvSpPr>
          <p:nvPr/>
        </p:nvSpPr>
        <p:spPr bwMode="auto">
          <a:xfrm>
            <a:off x="1279525" y="1143000"/>
            <a:ext cx="7254875" cy="519113"/>
          </a:xfrm>
          <a:prstGeom prst="rect">
            <a:avLst/>
          </a:prstGeom>
          <a:noFill/>
          <a:ln w="9525">
            <a:noFill/>
            <a:miter lim="800000"/>
            <a:headEnd/>
            <a:tailEnd/>
          </a:ln>
        </p:spPr>
        <p:txBody>
          <a:bodyPr>
            <a:spAutoFit/>
          </a:bodyPr>
          <a:lstStyle/>
          <a:p>
            <a:pPr algn="just" eaLnBrk="1" hangingPunct="1"/>
            <a:r>
              <a:rPr lang="en-US" sz="2800" b="1">
                <a:solidFill>
                  <a:srgbClr val="FF0000"/>
                </a:solidFill>
                <a:latin typeface="Times New Roman" pitchFamily="18" charset="0"/>
                <a:cs typeface="Times New Roman" pitchFamily="18" charset="0"/>
              </a:rPr>
              <a:t>1. Business Modeling</a:t>
            </a:r>
            <a:r>
              <a:rPr lang="en-US" sz="2800" b="1">
                <a:solidFill>
                  <a:schemeClr val="folHlink"/>
                </a:solidFill>
                <a:latin typeface="Times New Roman" pitchFamily="18" charset="0"/>
                <a:cs typeface="Times New Roman" pitchFamily="18" charset="0"/>
              </a:rPr>
              <a:t> </a:t>
            </a:r>
            <a:r>
              <a:rPr lang="en-US" sz="2800" b="1">
                <a:solidFill>
                  <a:schemeClr val="bg2"/>
                </a:solidFill>
                <a:latin typeface="Times New Roman" pitchFamily="18" charset="0"/>
                <a:cs typeface="Times New Roman" pitchFamily="18" charset="0"/>
              </a:rPr>
              <a:t>(Business Processes)</a:t>
            </a:r>
          </a:p>
        </p:txBody>
      </p:sp>
      <p:sp>
        <p:nvSpPr>
          <p:cNvPr id="290819" name="Text Box 3"/>
          <p:cNvSpPr txBox="1">
            <a:spLocks noChangeArrowheads="1"/>
          </p:cNvSpPr>
          <p:nvPr/>
        </p:nvSpPr>
        <p:spPr bwMode="auto">
          <a:xfrm>
            <a:off x="1600200" y="2286000"/>
            <a:ext cx="5638800" cy="396875"/>
          </a:xfrm>
          <a:prstGeom prst="rect">
            <a:avLst/>
          </a:prstGeom>
          <a:noFill/>
          <a:ln w="9525">
            <a:noFill/>
            <a:miter lim="800000"/>
            <a:headEnd/>
            <a:tailEnd/>
          </a:ln>
        </p:spPr>
        <p:txBody>
          <a:bodyPr>
            <a:spAutoFit/>
          </a:bodyPr>
          <a:lstStyle/>
          <a:p>
            <a:pPr algn="just" eaLnBrk="1" hangingPunct="1">
              <a:buFontTx/>
              <a:buChar char="•"/>
            </a:pPr>
            <a:r>
              <a:rPr lang="en-US" sz="2000" b="1">
                <a:latin typeface="Times New Roman" pitchFamily="18" charset="0"/>
              </a:rPr>
              <a:t> </a:t>
            </a:r>
            <a:r>
              <a:rPr lang="en-US" sz="2000" b="1">
                <a:solidFill>
                  <a:srgbClr val="0000FF"/>
                </a:solidFill>
                <a:latin typeface="Times New Roman" pitchFamily="18" charset="0"/>
              </a:rPr>
              <a:t>What information</a:t>
            </a:r>
            <a:r>
              <a:rPr lang="en-US" sz="2000" b="1">
                <a:latin typeface="Times New Roman" pitchFamily="18" charset="0"/>
              </a:rPr>
              <a:t> is generated?</a:t>
            </a:r>
          </a:p>
        </p:txBody>
      </p:sp>
      <p:sp>
        <p:nvSpPr>
          <p:cNvPr id="290820" name="Text Box 4"/>
          <p:cNvSpPr txBox="1">
            <a:spLocks noChangeArrowheads="1"/>
          </p:cNvSpPr>
          <p:nvPr/>
        </p:nvSpPr>
        <p:spPr bwMode="auto">
          <a:xfrm>
            <a:off x="1600200" y="2667000"/>
            <a:ext cx="3352800" cy="396875"/>
          </a:xfrm>
          <a:prstGeom prst="rect">
            <a:avLst/>
          </a:prstGeom>
          <a:noFill/>
          <a:ln w="9525">
            <a:noFill/>
            <a:miter lim="800000"/>
            <a:headEnd/>
            <a:tailEnd/>
          </a:ln>
        </p:spPr>
        <p:txBody>
          <a:bodyPr>
            <a:spAutoFit/>
          </a:bodyPr>
          <a:lstStyle/>
          <a:p>
            <a:pPr algn="just" eaLnBrk="1" hangingPunct="1">
              <a:buFontTx/>
              <a:buChar char="•"/>
            </a:pPr>
            <a:r>
              <a:rPr lang="en-US" sz="2000" b="1">
                <a:latin typeface="Times New Roman" pitchFamily="18" charset="0"/>
              </a:rPr>
              <a:t> </a:t>
            </a:r>
            <a:r>
              <a:rPr lang="en-US" sz="2000" b="1">
                <a:solidFill>
                  <a:srgbClr val="0000FF"/>
                </a:solidFill>
                <a:latin typeface="Times New Roman" pitchFamily="18" charset="0"/>
              </a:rPr>
              <a:t>Who generates</a:t>
            </a:r>
            <a:r>
              <a:rPr lang="en-US" sz="2000" b="1">
                <a:latin typeface="Times New Roman" pitchFamily="18" charset="0"/>
              </a:rPr>
              <a:t> it?</a:t>
            </a:r>
          </a:p>
        </p:txBody>
      </p:sp>
      <p:sp>
        <p:nvSpPr>
          <p:cNvPr id="290821" name="Text Box 5"/>
          <p:cNvSpPr txBox="1">
            <a:spLocks noChangeArrowheads="1"/>
          </p:cNvSpPr>
          <p:nvPr/>
        </p:nvSpPr>
        <p:spPr bwMode="auto">
          <a:xfrm>
            <a:off x="1584325" y="3581400"/>
            <a:ext cx="5883275" cy="396875"/>
          </a:xfrm>
          <a:prstGeom prst="rect">
            <a:avLst/>
          </a:prstGeom>
          <a:noFill/>
          <a:ln w="9525">
            <a:noFill/>
            <a:miter lim="800000"/>
            <a:headEnd/>
            <a:tailEnd/>
          </a:ln>
        </p:spPr>
        <p:txBody>
          <a:bodyPr>
            <a:spAutoFit/>
          </a:bodyPr>
          <a:lstStyle/>
          <a:p>
            <a:pPr algn="just" eaLnBrk="1" hangingPunct="1">
              <a:buFontTx/>
              <a:buChar char="•"/>
            </a:pPr>
            <a:r>
              <a:rPr lang="en-US" sz="2000" b="1" dirty="0">
                <a:latin typeface="Times New Roman" pitchFamily="18" charset="0"/>
              </a:rPr>
              <a:t> </a:t>
            </a:r>
            <a:r>
              <a:rPr lang="en-US" sz="2000" b="1" dirty="0">
                <a:solidFill>
                  <a:srgbClr val="0000FF"/>
                </a:solidFill>
                <a:latin typeface="Times New Roman" pitchFamily="18" charset="0"/>
              </a:rPr>
              <a:t>Where does</a:t>
            </a:r>
            <a:r>
              <a:rPr lang="en-US" sz="2000" b="1" dirty="0">
                <a:latin typeface="Times New Roman" pitchFamily="18" charset="0"/>
              </a:rPr>
              <a:t> the information go?</a:t>
            </a:r>
          </a:p>
        </p:txBody>
      </p:sp>
      <p:sp>
        <p:nvSpPr>
          <p:cNvPr id="290822" name="Text Box 6"/>
          <p:cNvSpPr txBox="1">
            <a:spLocks noChangeArrowheads="1"/>
          </p:cNvSpPr>
          <p:nvPr/>
        </p:nvSpPr>
        <p:spPr bwMode="auto">
          <a:xfrm>
            <a:off x="1600200" y="3124200"/>
            <a:ext cx="3657600" cy="396875"/>
          </a:xfrm>
          <a:prstGeom prst="rect">
            <a:avLst/>
          </a:prstGeom>
          <a:noFill/>
          <a:ln w="9525">
            <a:noFill/>
            <a:miter lim="800000"/>
            <a:headEnd/>
            <a:tailEnd/>
          </a:ln>
        </p:spPr>
        <p:txBody>
          <a:bodyPr>
            <a:spAutoFit/>
          </a:bodyPr>
          <a:lstStyle/>
          <a:p>
            <a:pPr algn="just" eaLnBrk="1" hangingPunct="1">
              <a:buFontTx/>
              <a:buChar char="•"/>
            </a:pPr>
            <a:r>
              <a:rPr lang="en-US" sz="2000" b="1">
                <a:solidFill>
                  <a:srgbClr val="0000FF"/>
                </a:solidFill>
                <a:latin typeface="Times New Roman" pitchFamily="18" charset="0"/>
              </a:rPr>
              <a:t> Who processes</a:t>
            </a:r>
            <a:r>
              <a:rPr lang="en-US" sz="2000" b="1">
                <a:latin typeface="Times New Roman" pitchFamily="18" charset="0"/>
              </a:rPr>
              <a:t> it?</a:t>
            </a:r>
          </a:p>
        </p:txBody>
      </p:sp>
      <p:sp>
        <p:nvSpPr>
          <p:cNvPr id="290823" name="Text Box 7"/>
          <p:cNvSpPr txBox="1">
            <a:spLocks noChangeArrowheads="1"/>
          </p:cNvSpPr>
          <p:nvPr/>
        </p:nvSpPr>
        <p:spPr bwMode="auto">
          <a:xfrm>
            <a:off x="1219200" y="4114800"/>
            <a:ext cx="4419600" cy="519113"/>
          </a:xfrm>
          <a:prstGeom prst="rect">
            <a:avLst/>
          </a:prstGeom>
          <a:noFill/>
          <a:ln w="9525">
            <a:noFill/>
            <a:miter lim="800000"/>
            <a:headEnd/>
            <a:tailEnd/>
          </a:ln>
        </p:spPr>
        <p:txBody>
          <a:bodyPr>
            <a:spAutoFit/>
          </a:bodyPr>
          <a:lstStyle/>
          <a:p>
            <a:pPr algn="just" eaLnBrk="1" hangingPunct="1"/>
            <a:r>
              <a:rPr lang="en-US" sz="2800" b="1" dirty="0">
                <a:solidFill>
                  <a:srgbClr val="FF0000"/>
                </a:solidFill>
                <a:latin typeface="Times New Roman" pitchFamily="18" charset="0"/>
                <a:cs typeface="Times New Roman" pitchFamily="18" charset="0"/>
              </a:rPr>
              <a:t>2. Data Modeling</a:t>
            </a:r>
            <a:r>
              <a:rPr lang="en-US" sz="2800" b="1" dirty="0">
                <a:solidFill>
                  <a:schemeClr val="folHlink"/>
                </a:solidFill>
                <a:latin typeface="Times New Roman" pitchFamily="18" charset="0"/>
                <a:cs typeface="Times New Roman" pitchFamily="18" charset="0"/>
              </a:rPr>
              <a:t> </a:t>
            </a:r>
            <a:r>
              <a:rPr lang="en-US" sz="2800" b="1" dirty="0">
                <a:solidFill>
                  <a:schemeClr val="bg2"/>
                </a:solidFill>
                <a:latin typeface="Times New Roman" pitchFamily="18" charset="0"/>
                <a:cs typeface="Times New Roman" pitchFamily="18" charset="0"/>
              </a:rPr>
              <a:t>(Entities)</a:t>
            </a:r>
            <a:endParaRPr lang="en-US" sz="2800" b="1" dirty="0">
              <a:solidFill>
                <a:schemeClr val="bg2"/>
              </a:solidFill>
              <a:latin typeface="Times New Roman" pitchFamily="18" charset="0"/>
            </a:endParaRPr>
          </a:p>
        </p:txBody>
      </p:sp>
      <p:sp>
        <p:nvSpPr>
          <p:cNvPr id="290824" name="Text Box 8"/>
          <p:cNvSpPr txBox="1">
            <a:spLocks noChangeArrowheads="1"/>
          </p:cNvSpPr>
          <p:nvPr/>
        </p:nvSpPr>
        <p:spPr bwMode="auto">
          <a:xfrm>
            <a:off x="1508125" y="4648200"/>
            <a:ext cx="7635875" cy="701675"/>
          </a:xfrm>
          <a:prstGeom prst="rect">
            <a:avLst/>
          </a:prstGeom>
          <a:noFill/>
          <a:ln w="9525">
            <a:noFill/>
            <a:miter lim="800000"/>
            <a:headEnd/>
            <a:tailEnd/>
          </a:ln>
        </p:spPr>
        <p:txBody>
          <a:bodyPr>
            <a:spAutoFit/>
          </a:bodyPr>
          <a:lstStyle/>
          <a:p>
            <a:pPr marL="457200" indent="-457200" algn="just" eaLnBrk="1" hangingPunct="1"/>
            <a:r>
              <a:rPr lang="en-US" sz="2000" b="1">
                <a:solidFill>
                  <a:srgbClr val="000000"/>
                </a:solidFill>
                <a:latin typeface="Times New Roman" pitchFamily="18" charset="0"/>
                <a:cs typeface="Times New Roman" pitchFamily="18" charset="0"/>
              </a:rPr>
              <a:t>(1) The information </a:t>
            </a:r>
            <a:r>
              <a:rPr lang="en-US" sz="2000" b="1">
                <a:solidFill>
                  <a:srgbClr val="0000FF"/>
                </a:solidFill>
                <a:latin typeface="Times New Roman" pitchFamily="18" charset="0"/>
                <a:cs typeface="Times New Roman" pitchFamily="18" charset="0"/>
              </a:rPr>
              <a:t>flow is refined</a:t>
            </a:r>
            <a:r>
              <a:rPr lang="en-US" sz="2000" b="1">
                <a:solidFill>
                  <a:srgbClr val="000000"/>
                </a:solidFill>
                <a:latin typeface="Times New Roman" pitchFamily="18" charset="0"/>
                <a:cs typeface="Times New Roman" pitchFamily="18" charset="0"/>
              </a:rPr>
              <a:t> into a set of </a:t>
            </a:r>
            <a:r>
              <a:rPr lang="en-US" sz="2000" b="1">
                <a:solidFill>
                  <a:srgbClr val="0000FF"/>
                </a:solidFill>
                <a:latin typeface="Times New Roman" pitchFamily="18" charset="0"/>
                <a:cs typeface="Times New Roman" pitchFamily="18" charset="0"/>
              </a:rPr>
              <a:t>data objects</a:t>
            </a:r>
            <a:r>
              <a:rPr lang="en-US" sz="2000" b="1">
                <a:solidFill>
                  <a:srgbClr val="000000"/>
                </a:solidFill>
                <a:latin typeface="Times New Roman" pitchFamily="18" charset="0"/>
                <a:cs typeface="Times New Roman" pitchFamily="18" charset="0"/>
              </a:rPr>
              <a:t> that are needed to support the business.</a:t>
            </a:r>
            <a:endParaRPr lang="en-US" sz="2000" b="1">
              <a:latin typeface="Times New Roman" pitchFamily="18" charset="0"/>
            </a:endParaRPr>
          </a:p>
        </p:txBody>
      </p:sp>
      <p:sp>
        <p:nvSpPr>
          <p:cNvPr id="290825" name="Text Box 9"/>
          <p:cNvSpPr txBox="1">
            <a:spLocks noChangeArrowheads="1"/>
          </p:cNvSpPr>
          <p:nvPr/>
        </p:nvSpPr>
        <p:spPr bwMode="auto">
          <a:xfrm>
            <a:off x="1508125" y="5334000"/>
            <a:ext cx="7864475" cy="396875"/>
          </a:xfrm>
          <a:prstGeom prst="rect">
            <a:avLst/>
          </a:prstGeom>
          <a:noFill/>
          <a:ln w="9525">
            <a:noFill/>
            <a:miter lim="800000"/>
            <a:headEnd/>
            <a:tailEnd/>
          </a:ln>
        </p:spPr>
        <p:txBody>
          <a:bodyPr>
            <a:spAutoFit/>
          </a:bodyPr>
          <a:lstStyle/>
          <a:p>
            <a:pPr algn="just" eaLnBrk="1" hangingPunct="1"/>
            <a:r>
              <a:rPr lang="en-US" sz="2000" b="1">
                <a:solidFill>
                  <a:srgbClr val="000000"/>
                </a:solidFill>
                <a:latin typeface="Times New Roman" pitchFamily="18" charset="0"/>
                <a:cs typeface="Times New Roman" pitchFamily="18" charset="0"/>
              </a:rPr>
              <a:t>(2) </a:t>
            </a:r>
            <a:r>
              <a:rPr lang="en-US" sz="2000" b="1">
                <a:solidFill>
                  <a:srgbClr val="0000FF"/>
                </a:solidFill>
                <a:latin typeface="Times New Roman" pitchFamily="18" charset="0"/>
                <a:cs typeface="Times New Roman" pitchFamily="18" charset="0"/>
              </a:rPr>
              <a:t>Characteristics</a:t>
            </a:r>
            <a:r>
              <a:rPr lang="en-US" sz="2000" b="1">
                <a:solidFill>
                  <a:srgbClr val="000000"/>
                </a:solidFill>
                <a:latin typeface="Times New Roman" pitchFamily="18" charset="0"/>
                <a:cs typeface="Times New Roman" pitchFamily="18" charset="0"/>
              </a:rPr>
              <a:t> (attributes) of </a:t>
            </a:r>
            <a:r>
              <a:rPr lang="en-US" sz="2000" b="1">
                <a:solidFill>
                  <a:srgbClr val="0000FF"/>
                </a:solidFill>
                <a:latin typeface="Times New Roman" pitchFamily="18" charset="0"/>
                <a:cs typeface="Times New Roman" pitchFamily="18" charset="0"/>
              </a:rPr>
              <a:t>each object</a:t>
            </a:r>
            <a:r>
              <a:rPr lang="en-US" sz="2000" b="1">
                <a:solidFill>
                  <a:srgbClr val="000000"/>
                </a:solidFill>
                <a:latin typeface="Times New Roman" pitchFamily="18" charset="0"/>
                <a:cs typeface="Times New Roman" pitchFamily="18" charset="0"/>
              </a:rPr>
              <a:t> are </a:t>
            </a:r>
            <a:r>
              <a:rPr lang="en-US" sz="2000" b="1">
                <a:solidFill>
                  <a:srgbClr val="0000FF"/>
                </a:solidFill>
                <a:latin typeface="Times New Roman" pitchFamily="18" charset="0"/>
                <a:cs typeface="Times New Roman" pitchFamily="18" charset="0"/>
              </a:rPr>
              <a:t>identified</a:t>
            </a:r>
            <a:r>
              <a:rPr lang="en-US" sz="2000" b="1">
                <a:solidFill>
                  <a:srgbClr val="000000"/>
                </a:solidFill>
                <a:latin typeface="Times New Roman" pitchFamily="18" charset="0"/>
                <a:cs typeface="Times New Roman" pitchFamily="18" charset="0"/>
              </a:rPr>
              <a:t> and</a:t>
            </a:r>
          </a:p>
        </p:txBody>
      </p:sp>
      <p:sp>
        <p:nvSpPr>
          <p:cNvPr id="290826" name="Text Box 10"/>
          <p:cNvSpPr txBox="1">
            <a:spLocks noChangeArrowheads="1"/>
          </p:cNvSpPr>
          <p:nvPr/>
        </p:nvSpPr>
        <p:spPr bwMode="auto">
          <a:xfrm>
            <a:off x="1508125" y="5775325"/>
            <a:ext cx="7864475" cy="396875"/>
          </a:xfrm>
          <a:prstGeom prst="rect">
            <a:avLst/>
          </a:prstGeom>
          <a:noFill/>
          <a:ln w="9525">
            <a:noFill/>
            <a:miter lim="800000"/>
            <a:headEnd/>
            <a:tailEnd/>
          </a:ln>
        </p:spPr>
        <p:txBody>
          <a:bodyPr>
            <a:spAutoFit/>
          </a:bodyPr>
          <a:lstStyle/>
          <a:p>
            <a:pPr algn="just" eaLnBrk="1" hangingPunct="1"/>
            <a:r>
              <a:rPr lang="en-US" sz="2000" b="1">
                <a:solidFill>
                  <a:srgbClr val="000000"/>
                </a:solidFill>
                <a:latin typeface="Times New Roman" pitchFamily="18" charset="0"/>
                <a:cs typeface="Times New Roman" pitchFamily="18" charset="0"/>
              </a:rPr>
              <a:t>(3) </a:t>
            </a:r>
            <a:r>
              <a:rPr lang="en-US" sz="2000" b="1">
                <a:solidFill>
                  <a:srgbClr val="0000FF"/>
                </a:solidFill>
                <a:latin typeface="Times New Roman" pitchFamily="18" charset="0"/>
                <a:cs typeface="Times New Roman" pitchFamily="18" charset="0"/>
              </a:rPr>
              <a:t>Relationships</a:t>
            </a:r>
            <a:r>
              <a:rPr lang="en-US" sz="2000" b="1">
                <a:solidFill>
                  <a:srgbClr val="000000"/>
                </a:solidFill>
                <a:latin typeface="Times New Roman" pitchFamily="18" charset="0"/>
                <a:cs typeface="Times New Roman" pitchFamily="18" charset="0"/>
              </a:rPr>
              <a:t> between these </a:t>
            </a:r>
            <a:r>
              <a:rPr lang="en-US" sz="2000" b="1">
                <a:solidFill>
                  <a:srgbClr val="0000FF"/>
                </a:solidFill>
                <a:latin typeface="Times New Roman" pitchFamily="18" charset="0"/>
                <a:cs typeface="Times New Roman" pitchFamily="18" charset="0"/>
              </a:rPr>
              <a:t>objects</a:t>
            </a:r>
            <a:r>
              <a:rPr lang="en-US" sz="2000" b="1">
                <a:solidFill>
                  <a:srgbClr val="000000"/>
                </a:solidFill>
                <a:latin typeface="Times New Roman" pitchFamily="18" charset="0"/>
                <a:cs typeface="Times New Roman" pitchFamily="18" charset="0"/>
              </a:rPr>
              <a:t> are defined.</a:t>
            </a:r>
          </a:p>
        </p:txBody>
      </p:sp>
      <p:sp>
        <p:nvSpPr>
          <p:cNvPr id="290830" name="Text Box 14"/>
          <p:cNvSpPr txBox="1">
            <a:spLocks noChangeArrowheads="1"/>
          </p:cNvSpPr>
          <p:nvPr/>
        </p:nvSpPr>
        <p:spPr bwMode="auto">
          <a:xfrm>
            <a:off x="1584325" y="1616075"/>
            <a:ext cx="7331075" cy="701675"/>
          </a:xfrm>
          <a:prstGeom prst="rect">
            <a:avLst/>
          </a:prstGeom>
          <a:noFill/>
          <a:ln w="9525">
            <a:noFill/>
            <a:miter lim="800000"/>
            <a:headEnd/>
            <a:tailEnd/>
          </a:ln>
        </p:spPr>
        <p:txBody>
          <a:bodyPr>
            <a:spAutoFit/>
          </a:bodyPr>
          <a:lstStyle/>
          <a:p>
            <a:pPr algn="just" eaLnBrk="1" hangingPunct="1"/>
            <a:r>
              <a:rPr lang="en-US" sz="2000" b="1" dirty="0">
                <a:solidFill>
                  <a:srgbClr val="0000FF"/>
                </a:solidFill>
                <a:latin typeface="Times New Roman" pitchFamily="18" charset="0"/>
                <a:cs typeface="Times New Roman" pitchFamily="18" charset="0"/>
              </a:rPr>
              <a:t>Information flows</a:t>
            </a:r>
            <a:r>
              <a:rPr lang="en-US" sz="2000" b="1" dirty="0">
                <a:latin typeface="Times New Roman" pitchFamily="18" charset="0"/>
                <a:cs typeface="Times New Roman" pitchFamily="18" charset="0"/>
              </a:rPr>
              <a:t> among business functions is modeled such that answers the questions:</a:t>
            </a:r>
          </a:p>
        </p:txBody>
      </p:sp>
      <p:sp>
        <p:nvSpPr>
          <p:cNvPr id="144398" name="Rectangle 15"/>
          <p:cNvSpPr>
            <a:spLocks noChangeArrowheads="1"/>
          </p:cNvSpPr>
          <p:nvPr/>
        </p:nvSpPr>
        <p:spPr bwMode="auto">
          <a:xfrm>
            <a:off x="3063699" y="225932"/>
            <a:ext cx="2465740" cy="584775"/>
          </a:xfrm>
          <a:prstGeom prst="rect">
            <a:avLst/>
          </a:prstGeom>
          <a:noFill/>
          <a:ln w="9525">
            <a:noFill/>
            <a:miter lim="800000"/>
            <a:headEnd/>
            <a:tailEnd/>
          </a:ln>
        </p:spPr>
        <p:txBody>
          <a:bodyPr wrap="none" anchor="ctr">
            <a:spAutoFit/>
          </a:bodyPr>
          <a:lstStyle/>
          <a:p>
            <a:pPr eaLnBrk="1" hangingPunct="1">
              <a:buFont typeface="Symbol" pitchFamily="18" charset="2"/>
              <a:buNone/>
            </a:pPr>
            <a:r>
              <a:rPr lang="en-US" sz="3200" b="1" dirty="0">
                <a:solidFill>
                  <a:schemeClr val="bg1"/>
                </a:solidFill>
                <a:latin typeface="Times New Roman" pitchFamily="18" charset="0"/>
                <a:cs typeface="Times New Roman" pitchFamily="18" charset="0"/>
              </a:rPr>
              <a:t>RAD Phases </a:t>
            </a:r>
            <a:endParaRPr lang="en-US" b="1" dirty="0">
              <a:solidFill>
                <a:schemeClr val="bg1"/>
              </a:solidFill>
              <a:latin typeface="Times New Roman" pitchFamily="18" charset="0"/>
              <a:cs typeface="Times New Roman" pitchFamily="18" charset="0"/>
            </a:endParaRPr>
          </a:p>
        </p:txBody>
      </p:sp>
      <p:sp>
        <p:nvSpPr>
          <p:cNvPr id="14" name="Slide Number Placeholder 13"/>
          <p:cNvSpPr>
            <a:spLocks noGrp="1"/>
          </p:cNvSpPr>
          <p:nvPr>
            <p:ph type="sldNum" sz="quarter" idx="12"/>
          </p:nvPr>
        </p:nvSpPr>
        <p:spPr/>
        <p:txBody>
          <a:bodyPr/>
          <a:lstStyle/>
          <a:p>
            <a:pPr>
              <a:defRPr/>
            </a:pPr>
            <a:fld id="{A1A0B272-BBCB-4D9C-9E6A-2B6549E619B5}" type="slidenum">
              <a:rPr lang="en-US" smtClean="0"/>
              <a:pPr>
                <a:defRPr/>
              </a:pPr>
              <a:t>60</a:t>
            </a:fld>
            <a:endParaRPr lang="en-US" dirty="0"/>
          </a:p>
        </p:txBody>
      </p:sp>
    </p:spTree>
    <p:extLst>
      <p:ext uri="{BB962C8B-B14F-4D97-AF65-F5344CB8AC3E}">
        <p14:creationId xmlns:p14="http://schemas.microsoft.com/office/powerpoint/2010/main" val="314001179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0818"/>
                                        </p:tgtEl>
                                        <p:attrNameLst>
                                          <p:attrName>style.visibility</p:attrName>
                                        </p:attrNameLst>
                                      </p:cBhvr>
                                      <p:to>
                                        <p:strVal val="visible"/>
                                      </p:to>
                                    </p:set>
                                    <p:anim calcmode="lin" valueType="num">
                                      <p:cBhvr additive="base">
                                        <p:cTn id="7" dur="500" fill="hold"/>
                                        <p:tgtEl>
                                          <p:spTgt spid="290818"/>
                                        </p:tgtEl>
                                        <p:attrNameLst>
                                          <p:attrName>ppt_x</p:attrName>
                                        </p:attrNameLst>
                                      </p:cBhvr>
                                      <p:tavLst>
                                        <p:tav tm="0">
                                          <p:val>
                                            <p:strVal val="0-#ppt_w/2"/>
                                          </p:val>
                                        </p:tav>
                                        <p:tav tm="100000">
                                          <p:val>
                                            <p:strVal val="#ppt_x"/>
                                          </p:val>
                                        </p:tav>
                                      </p:tavLst>
                                    </p:anim>
                                    <p:anim calcmode="lin" valueType="num">
                                      <p:cBhvr additive="base">
                                        <p:cTn id="8" dur="500" fill="hold"/>
                                        <p:tgtEl>
                                          <p:spTgt spid="2908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0830"/>
                                        </p:tgtEl>
                                        <p:attrNameLst>
                                          <p:attrName>style.visibility</p:attrName>
                                        </p:attrNameLst>
                                      </p:cBhvr>
                                      <p:to>
                                        <p:strVal val="visible"/>
                                      </p:to>
                                    </p:set>
                                    <p:anim calcmode="lin" valueType="num">
                                      <p:cBhvr additive="base">
                                        <p:cTn id="13" dur="500" fill="hold"/>
                                        <p:tgtEl>
                                          <p:spTgt spid="290830"/>
                                        </p:tgtEl>
                                        <p:attrNameLst>
                                          <p:attrName>ppt_x</p:attrName>
                                        </p:attrNameLst>
                                      </p:cBhvr>
                                      <p:tavLst>
                                        <p:tav tm="0">
                                          <p:val>
                                            <p:strVal val="0-#ppt_w/2"/>
                                          </p:val>
                                        </p:tav>
                                        <p:tav tm="100000">
                                          <p:val>
                                            <p:strVal val="#ppt_x"/>
                                          </p:val>
                                        </p:tav>
                                      </p:tavLst>
                                    </p:anim>
                                    <p:anim calcmode="lin" valueType="num">
                                      <p:cBhvr additive="base">
                                        <p:cTn id="14" dur="500" fill="hold"/>
                                        <p:tgtEl>
                                          <p:spTgt spid="2908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0819"/>
                                        </p:tgtEl>
                                        <p:attrNameLst>
                                          <p:attrName>style.visibility</p:attrName>
                                        </p:attrNameLst>
                                      </p:cBhvr>
                                      <p:to>
                                        <p:strVal val="visible"/>
                                      </p:to>
                                    </p:set>
                                    <p:anim calcmode="lin" valueType="num">
                                      <p:cBhvr additive="base">
                                        <p:cTn id="19" dur="500" fill="hold"/>
                                        <p:tgtEl>
                                          <p:spTgt spid="290819"/>
                                        </p:tgtEl>
                                        <p:attrNameLst>
                                          <p:attrName>ppt_x</p:attrName>
                                        </p:attrNameLst>
                                      </p:cBhvr>
                                      <p:tavLst>
                                        <p:tav tm="0">
                                          <p:val>
                                            <p:strVal val="0-#ppt_w/2"/>
                                          </p:val>
                                        </p:tav>
                                        <p:tav tm="100000">
                                          <p:val>
                                            <p:strVal val="#ppt_x"/>
                                          </p:val>
                                        </p:tav>
                                      </p:tavLst>
                                    </p:anim>
                                    <p:anim calcmode="lin" valueType="num">
                                      <p:cBhvr additive="base">
                                        <p:cTn id="20" dur="500" fill="hold"/>
                                        <p:tgtEl>
                                          <p:spTgt spid="2908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0820"/>
                                        </p:tgtEl>
                                        <p:attrNameLst>
                                          <p:attrName>style.visibility</p:attrName>
                                        </p:attrNameLst>
                                      </p:cBhvr>
                                      <p:to>
                                        <p:strVal val="visible"/>
                                      </p:to>
                                    </p:set>
                                    <p:anim calcmode="lin" valueType="num">
                                      <p:cBhvr additive="base">
                                        <p:cTn id="25" dur="500" fill="hold"/>
                                        <p:tgtEl>
                                          <p:spTgt spid="290820"/>
                                        </p:tgtEl>
                                        <p:attrNameLst>
                                          <p:attrName>ppt_x</p:attrName>
                                        </p:attrNameLst>
                                      </p:cBhvr>
                                      <p:tavLst>
                                        <p:tav tm="0">
                                          <p:val>
                                            <p:strVal val="0-#ppt_w/2"/>
                                          </p:val>
                                        </p:tav>
                                        <p:tav tm="100000">
                                          <p:val>
                                            <p:strVal val="#ppt_x"/>
                                          </p:val>
                                        </p:tav>
                                      </p:tavLst>
                                    </p:anim>
                                    <p:anim calcmode="lin" valueType="num">
                                      <p:cBhvr additive="base">
                                        <p:cTn id="26" dur="500" fill="hold"/>
                                        <p:tgtEl>
                                          <p:spTgt spid="2908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0822"/>
                                        </p:tgtEl>
                                        <p:attrNameLst>
                                          <p:attrName>style.visibility</p:attrName>
                                        </p:attrNameLst>
                                      </p:cBhvr>
                                      <p:to>
                                        <p:strVal val="visible"/>
                                      </p:to>
                                    </p:set>
                                    <p:anim calcmode="lin" valueType="num">
                                      <p:cBhvr additive="base">
                                        <p:cTn id="31" dur="500" fill="hold"/>
                                        <p:tgtEl>
                                          <p:spTgt spid="290822"/>
                                        </p:tgtEl>
                                        <p:attrNameLst>
                                          <p:attrName>ppt_x</p:attrName>
                                        </p:attrNameLst>
                                      </p:cBhvr>
                                      <p:tavLst>
                                        <p:tav tm="0">
                                          <p:val>
                                            <p:strVal val="0-#ppt_w/2"/>
                                          </p:val>
                                        </p:tav>
                                        <p:tav tm="100000">
                                          <p:val>
                                            <p:strVal val="#ppt_x"/>
                                          </p:val>
                                        </p:tav>
                                      </p:tavLst>
                                    </p:anim>
                                    <p:anim calcmode="lin" valueType="num">
                                      <p:cBhvr additive="base">
                                        <p:cTn id="32" dur="500" fill="hold"/>
                                        <p:tgtEl>
                                          <p:spTgt spid="2908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90821"/>
                                        </p:tgtEl>
                                        <p:attrNameLst>
                                          <p:attrName>style.visibility</p:attrName>
                                        </p:attrNameLst>
                                      </p:cBhvr>
                                      <p:to>
                                        <p:strVal val="visible"/>
                                      </p:to>
                                    </p:set>
                                    <p:anim calcmode="lin" valueType="num">
                                      <p:cBhvr additive="base">
                                        <p:cTn id="37" dur="500" fill="hold"/>
                                        <p:tgtEl>
                                          <p:spTgt spid="290821"/>
                                        </p:tgtEl>
                                        <p:attrNameLst>
                                          <p:attrName>ppt_x</p:attrName>
                                        </p:attrNameLst>
                                      </p:cBhvr>
                                      <p:tavLst>
                                        <p:tav tm="0">
                                          <p:val>
                                            <p:strVal val="0-#ppt_w/2"/>
                                          </p:val>
                                        </p:tav>
                                        <p:tav tm="100000">
                                          <p:val>
                                            <p:strVal val="#ppt_x"/>
                                          </p:val>
                                        </p:tav>
                                      </p:tavLst>
                                    </p:anim>
                                    <p:anim calcmode="lin" valueType="num">
                                      <p:cBhvr additive="base">
                                        <p:cTn id="38" dur="500" fill="hold"/>
                                        <p:tgtEl>
                                          <p:spTgt spid="29082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90823"/>
                                        </p:tgtEl>
                                        <p:attrNameLst>
                                          <p:attrName>style.visibility</p:attrName>
                                        </p:attrNameLst>
                                      </p:cBhvr>
                                      <p:to>
                                        <p:strVal val="visible"/>
                                      </p:to>
                                    </p:set>
                                    <p:anim calcmode="lin" valueType="num">
                                      <p:cBhvr additive="base">
                                        <p:cTn id="43" dur="500" fill="hold"/>
                                        <p:tgtEl>
                                          <p:spTgt spid="290823"/>
                                        </p:tgtEl>
                                        <p:attrNameLst>
                                          <p:attrName>ppt_x</p:attrName>
                                        </p:attrNameLst>
                                      </p:cBhvr>
                                      <p:tavLst>
                                        <p:tav tm="0">
                                          <p:val>
                                            <p:strVal val="0-#ppt_w/2"/>
                                          </p:val>
                                        </p:tav>
                                        <p:tav tm="100000">
                                          <p:val>
                                            <p:strVal val="#ppt_x"/>
                                          </p:val>
                                        </p:tav>
                                      </p:tavLst>
                                    </p:anim>
                                    <p:anim calcmode="lin" valueType="num">
                                      <p:cBhvr additive="base">
                                        <p:cTn id="44" dur="500" fill="hold"/>
                                        <p:tgtEl>
                                          <p:spTgt spid="29082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90824"/>
                                        </p:tgtEl>
                                        <p:attrNameLst>
                                          <p:attrName>style.visibility</p:attrName>
                                        </p:attrNameLst>
                                      </p:cBhvr>
                                      <p:to>
                                        <p:strVal val="visible"/>
                                      </p:to>
                                    </p:set>
                                    <p:anim calcmode="lin" valueType="num">
                                      <p:cBhvr additive="base">
                                        <p:cTn id="49" dur="500" fill="hold"/>
                                        <p:tgtEl>
                                          <p:spTgt spid="290824"/>
                                        </p:tgtEl>
                                        <p:attrNameLst>
                                          <p:attrName>ppt_x</p:attrName>
                                        </p:attrNameLst>
                                      </p:cBhvr>
                                      <p:tavLst>
                                        <p:tav tm="0">
                                          <p:val>
                                            <p:strVal val="0-#ppt_w/2"/>
                                          </p:val>
                                        </p:tav>
                                        <p:tav tm="100000">
                                          <p:val>
                                            <p:strVal val="#ppt_x"/>
                                          </p:val>
                                        </p:tav>
                                      </p:tavLst>
                                    </p:anim>
                                    <p:anim calcmode="lin" valueType="num">
                                      <p:cBhvr additive="base">
                                        <p:cTn id="50" dur="500" fill="hold"/>
                                        <p:tgtEl>
                                          <p:spTgt spid="29082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90825"/>
                                        </p:tgtEl>
                                        <p:attrNameLst>
                                          <p:attrName>style.visibility</p:attrName>
                                        </p:attrNameLst>
                                      </p:cBhvr>
                                      <p:to>
                                        <p:strVal val="visible"/>
                                      </p:to>
                                    </p:set>
                                    <p:anim calcmode="lin" valueType="num">
                                      <p:cBhvr additive="base">
                                        <p:cTn id="55" dur="500" fill="hold"/>
                                        <p:tgtEl>
                                          <p:spTgt spid="290825"/>
                                        </p:tgtEl>
                                        <p:attrNameLst>
                                          <p:attrName>ppt_x</p:attrName>
                                        </p:attrNameLst>
                                      </p:cBhvr>
                                      <p:tavLst>
                                        <p:tav tm="0">
                                          <p:val>
                                            <p:strVal val="0-#ppt_w/2"/>
                                          </p:val>
                                        </p:tav>
                                        <p:tav tm="100000">
                                          <p:val>
                                            <p:strVal val="#ppt_x"/>
                                          </p:val>
                                        </p:tav>
                                      </p:tavLst>
                                    </p:anim>
                                    <p:anim calcmode="lin" valueType="num">
                                      <p:cBhvr additive="base">
                                        <p:cTn id="56" dur="500" fill="hold"/>
                                        <p:tgtEl>
                                          <p:spTgt spid="29082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90826"/>
                                        </p:tgtEl>
                                        <p:attrNameLst>
                                          <p:attrName>style.visibility</p:attrName>
                                        </p:attrNameLst>
                                      </p:cBhvr>
                                      <p:to>
                                        <p:strVal val="visible"/>
                                      </p:to>
                                    </p:set>
                                    <p:anim calcmode="lin" valueType="num">
                                      <p:cBhvr additive="base">
                                        <p:cTn id="61" dur="500" fill="hold"/>
                                        <p:tgtEl>
                                          <p:spTgt spid="290826"/>
                                        </p:tgtEl>
                                        <p:attrNameLst>
                                          <p:attrName>ppt_x</p:attrName>
                                        </p:attrNameLst>
                                      </p:cBhvr>
                                      <p:tavLst>
                                        <p:tav tm="0">
                                          <p:val>
                                            <p:strVal val="0-#ppt_w/2"/>
                                          </p:val>
                                        </p:tav>
                                        <p:tav tm="100000">
                                          <p:val>
                                            <p:strVal val="#ppt_x"/>
                                          </p:val>
                                        </p:tav>
                                      </p:tavLst>
                                    </p:anim>
                                    <p:anim calcmode="lin" valueType="num">
                                      <p:cBhvr additive="base">
                                        <p:cTn id="62" dur="500" fill="hold"/>
                                        <p:tgtEl>
                                          <p:spTgt spid="2908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autoUpdateAnimBg="0"/>
      <p:bldP spid="290819" grpId="0" autoUpdateAnimBg="0"/>
      <p:bldP spid="290820" grpId="0" autoUpdateAnimBg="0"/>
      <p:bldP spid="290821" grpId="0" autoUpdateAnimBg="0"/>
      <p:bldP spid="290822" grpId="0" autoUpdateAnimBg="0"/>
      <p:bldP spid="290823" grpId="0" autoUpdateAnimBg="0"/>
      <p:bldP spid="290824" grpId="0" autoUpdateAnimBg="0"/>
      <p:bldP spid="290825" grpId="0" autoUpdateAnimBg="0"/>
      <p:bldP spid="290826" grpId="0" autoUpdateAnimBg="0"/>
      <p:bldP spid="290830"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Slide Number Placeholder 3"/>
          <p:cNvSpPr txBox="1">
            <a:spLocks noGrp="1"/>
          </p:cNvSpPr>
          <p:nvPr/>
        </p:nvSpPr>
        <p:spPr bwMode="auto">
          <a:xfrm>
            <a:off x="4914900" y="6324600"/>
            <a:ext cx="1905000" cy="457200"/>
          </a:xfrm>
          <a:prstGeom prst="rect">
            <a:avLst/>
          </a:prstGeom>
          <a:noFill/>
          <a:ln w="9525">
            <a:noFill/>
            <a:miter lim="800000"/>
            <a:headEnd/>
            <a:tailEnd/>
          </a:ln>
        </p:spPr>
        <p:txBody>
          <a:bodyPr wrap="none" lIns="92075" tIns="46038" rIns="92075" bIns="46038" anchor="ctr"/>
          <a:lstStyle/>
          <a:p>
            <a:pPr algn="r"/>
            <a:fld id="{3C6B1718-F85A-4AAA-95A9-F4A1779BC448}" type="slidenum">
              <a:rPr lang="en-US" sz="1400">
                <a:latin typeface="Times New Roman" pitchFamily="18" charset="0"/>
              </a:rPr>
              <a:pPr algn="r"/>
              <a:t>61</a:t>
            </a:fld>
            <a:endParaRPr lang="en-US" sz="1400">
              <a:latin typeface="Times New Roman" pitchFamily="18" charset="0"/>
            </a:endParaRPr>
          </a:p>
        </p:txBody>
      </p:sp>
      <p:sp>
        <p:nvSpPr>
          <p:cNvPr id="290827" name="Text Box 11"/>
          <p:cNvSpPr txBox="1">
            <a:spLocks noChangeArrowheads="1"/>
          </p:cNvSpPr>
          <p:nvPr/>
        </p:nvSpPr>
        <p:spPr bwMode="auto">
          <a:xfrm>
            <a:off x="1066800" y="1143000"/>
            <a:ext cx="8077200" cy="519113"/>
          </a:xfrm>
          <a:prstGeom prst="rect">
            <a:avLst/>
          </a:prstGeom>
          <a:noFill/>
          <a:ln w="9525">
            <a:noFill/>
            <a:miter lim="800000"/>
            <a:headEnd/>
            <a:tailEnd/>
          </a:ln>
        </p:spPr>
        <p:txBody>
          <a:bodyPr>
            <a:spAutoFit/>
          </a:bodyPr>
          <a:lstStyle/>
          <a:p>
            <a:pPr algn="just" eaLnBrk="1" hangingPunct="1"/>
            <a:r>
              <a:rPr lang="en-US" sz="2800" b="1">
                <a:solidFill>
                  <a:srgbClr val="FF0000"/>
                </a:solidFill>
                <a:latin typeface="Times New Roman" pitchFamily="18" charset="0"/>
                <a:cs typeface="Times New Roman" pitchFamily="18" charset="0"/>
              </a:rPr>
              <a:t>3. Process modeling </a:t>
            </a:r>
            <a:r>
              <a:rPr lang="en-US" sz="2800" b="1">
                <a:solidFill>
                  <a:schemeClr val="bg2"/>
                </a:solidFill>
                <a:latin typeface="Times New Roman" pitchFamily="18" charset="0"/>
                <a:cs typeface="Times New Roman" pitchFamily="18" charset="0"/>
              </a:rPr>
              <a:t>(Processes/Functions)</a:t>
            </a:r>
          </a:p>
        </p:txBody>
      </p:sp>
      <p:sp>
        <p:nvSpPr>
          <p:cNvPr id="290828" name="Text Box 12"/>
          <p:cNvSpPr txBox="1">
            <a:spLocks noChangeArrowheads="1"/>
          </p:cNvSpPr>
          <p:nvPr/>
        </p:nvSpPr>
        <p:spPr bwMode="auto">
          <a:xfrm>
            <a:off x="1219200" y="1676400"/>
            <a:ext cx="7696200" cy="1190625"/>
          </a:xfrm>
          <a:prstGeom prst="rect">
            <a:avLst/>
          </a:prstGeom>
          <a:noFill/>
          <a:ln w="9525">
            <a:noFill/>
            <a:miter lim="800000"/>
            <a:headEnd/>
            <a:tailEnd/>
          </a:ln>
        </p:spPr>
        <p:txBody>
          <a:bodyPr>
            <a:spAutoFit/>
          </a:bodyPr>
          <a:lstStyle/>
          <a:p>
            <a:pPr marL="457200" indent="-457200" algn="just" eaLnBrk="1" hangingPunct="1"/>
            <a:r>
              <a:rPr lang="en-US" sz="1800" b="1">
                <a:solidFill>
                  <a:srgbClr val="000000"/>
                </a:solidFill>
                <a:latin typeface="Times New Roman" pitchFamily="18" charset="0"/>
                <a:cs typeface="Times New Roman" pitchFamily="18" charset="0"/>
              </a:rPr>
              <a:t>(1) The data object defined in the data modeling phase are </a:t>
            </a:r>
            <a:r>
              <a:rPr lang="en-US" sz="1800" b="1">
                <a:solidFill>
                  <a:srgbClr val="0000FF"/>
                </a:solidFill>
                <a:latin typeface="Times New Roman" pitchFamily="18" charset="0"/>
                <a:cs typeface="Times New Roman" pitchFamily="18" charset="0"/>
              </a:rPr>
              <a:t>transformed</a:t>
            </a:r>
            <a:r>
              <a:rPr lang="en-US" sz="1800" b="1">
                <a:solidFill>
                  <a:srgbClr val="000000"/>
                </a:solidFill>
                <a:latin typeface="Times New Roman" pitchFamily="18" charset="0"/>
                <a:cs typeface="Times New Roman" pitchFamily="18" charset="0"/>
              </a:rPr>
              <a:t> to achieve the information flow necessary to implement a business function (i.e. </a:t>
            </a:r>
            <a:r>
              <a:rPr lang="en-US" sz="1800" b="1">
                <a:solidFill>
                  <a:srgbClr val="0000FF"/>
                </a:solidFill>
                <a:latin typeface="Times New Roman" pitchFamily="18" charset="0"/>
                <a:cs typeface="Times New Roman" pitchFamily="18" charset="0"/>
              </a:rPr>
              <a:t>transformation </a:t>
            </a:r>
            <a:r>
              <a:rPr lang="en-US" sz="1800" b="1">
                <a:latin typeface="Times New Roman" pitchFamily="18" charset="0"/>
                <a:cs typeface="Times New Roman" pitchFamily="18" charset="0"/>
              </a:rPr>
              <a:t>of </a:t>
            </a:r>
            <a:r>
              <a:rPr lang="en-US" sz="1800" b="1">
                <a:solidFill>
                  <a:srgbClr val="0000FF"/>
                </a:solidFill>
                <a:latin typeface="Times New Roman" pitchFamily="18" charset="0"/>
                <a:cs typeface="Times New Roman" pitchFamily="18" charset="0"/>
              </a:rPr>
              <a:t>input-object </a:t>
            </a:r>
            <a:r>
              <a:rPr lang="en-US" sz="1800" b="1">
                <a:latin typeface="Times New Roman" pitchFamily="18" charset="0"/>
                <a:cs typeface="Times New Roman" pitchFamily="18" charset="0"/>
              </a:rPr>
              <a:t>to</a:t>
            </a:r>
            <a:r>
              <a:rPr lang="en-US" sz="1800" b="1">
                <a:solidFill>
                  <a:srgbClr val="0000FF"/>
                </a:solidFill>
                <a:latin typeface="Times New Roman" pitchFamily="18" charset="0"/>
                <a:cs typeface="Times New Roman" pitchFamily="18" charset="0"/>
              </a:rPr>
              <a:t> output object</a:t>
            </a:r>
            <a:r>
              <a:rPr lang="en-US" sz="1800" b="1">
                <a:solidFill>
                  <a:srgbClr val="000000"/>
                </a:solidFill>
                <a:latin typeface="Times New Roman" pitchFamily="18" charset="0"/>
                <a:cs typeface="Times New Roman" pitchFamily="18" charset="0"/>
              </a:rPr>
              <a:t> defines flow of information in a process/function)</a:t>
            </a:r>
          </a:p>
        </p:txBody>
      </p:sp>
      <p:sp>
        <p:nvSpPr>
          <p:cNvPr id="290829" name="Text Box 13"/>
          <p:cNvSpPr txBox="1">
            <a:spLocks noChangeArrowheads="1"/>
          </p:cNvSpPr>
          <p:nvPr/>
        </p:nvSpPr>
        <p:spPr bwMode="auto">
          <a:xfrm>
            <a:off x="1219200" y="2940050"/>
            <a:ext cx="7772400" cy="641350"/>
          </a:xfrm>
          <a:prstGeom prst="rect">
            <a:avLst/>
          </a:prstGeom>
          <a:noFill/>
          <a:ln w="9525">
            <a:noFill/>
            <a:miter lim="800000"/>
            <a:headEnd/>
            <a:tailEnd/>
          </a:ln>
        </p:spPr>
        <p:txBody>
          <a:bodyPr>
            <a:spAutoFit/>
          </a:bodyPr>
          <a:lstStyle/>
          <a:p>
            <a:pPr marL="457200" indent="-457200" algn="just" eaLnBrk="1" hangingPunct="1"/>
            <a:r>
              <a:rPr lang="en-US" sz="1800" b="1">
                <a:solidFill>
                  <a:srgbClr val="000000"/>
                </a:solidFill>
                <a:latin typeface="Times New Roman" pitchFamily="18" charset="0"/>
                <a:cs typeface="Times New Roman" pitchFamily="18" charset="0"/>
              </a:rPr>
              <a:t>(2) Such </a:t>
            </a:r>
            <a:r>
              <a:rPr lang="en-US" sz="1800" b="1">
                <a:solidFill>
                  <a:srgbClr val="0000FF"/>
                </a:solidFill>
                <a:latin typeface="Times New Roman" pitchFamily="18" charset="0"/>
                <a:cs typeface="Times New Roman" pitchFamily="18" charset="0"/>
              </a:rPr>
              <a:t>processing descriptions</a:t>
            </a:r>
            <a:r>
              <a:rPr lang="en-US" sz="1800" b="1">
                <a:solidFill>
                  <a:srgbClr val="000000"/>
                </a:solidFill>
                <a:latin typeface="Times New Roman" pitchFamily="18" charset="0"/>
                <a:cs typeface="Times New Roman" pitchFamily="18" charset="0"/>
              </a:rPr>
              <a:t> are created for adding, modifying, deleting, or retrieving a data object.</a:t>
            </a:r>
          </a:p>
        </p:txBody>
      </p:sp>
      <p:sp>
        <p:nvSpPr>
          <p:cNvPr id="291842" name="Text Box 2"/>
          <p:cNvSpPr txBox="1">
            <a:spLocks noChangeArrowheads="1"/>
          </p:cNvSpPr>
          <p:nvPr/>
        </p:nvSpPr>
        <p:spPr bwMode="auto">
          <a:xfrm>
            <a:off x="1066800" y="3657600"/>
            <a:ext cx="4495800" cy="519113"/>
          </a:xfrm>
          <a:prstGeom prst="rect">
            <a:avLst/>
          </a:prstGeom>
          <a:noFill/>
          <a:ln w="9525">
            <a:noFill/>
            <a:miter lim="800000"/>
            <a:headEnd/>
            <a:tailEnd/>
          </a:ln>
        </p:spPr>
        <p:txBody>
          <a:bodyPr>
            <a:spAutoFit/>
          </a:bodyPr>
          <a:lstStyle/>
          <a:p>
            <a:pPr algn="just" eaLnBrk="1" hangingPunct="1"/>
            <a:r>
              <a:rPr lang="en-US" sz="2800" b="1">
                <a:solidFill>
                  <a:srgbClr val="FF0000"/>
                </a:solidFill>
                <a:latin typeface="Times New Roman" pitchFamily="18" charset="0"/>
                <a:cs typeface="Times New Roman" pitchFamily="18" charset="0"/>
              </a:rPr>
              <a:t>4. Application Generation</a:t>
            </a:r>
          </a:p>
        </p:txBody>
      </p:sp>
      <p:sp>
        <p:nvSpPr>
          <p:cNvPr id="291844" name="Text Box 4"/>
          <p:cNvSpPr txBox="1">
            <a:spLocks noChangeArrowheads="1"/>
          </p:cNvSpPr>
          <p:nvPr/>
        </p:nvSpPr>
        <p:spPr bwMode="auto">
          <a:xfrm>
            <a:off x="1295400" y="4706938"/>
            <a:ext cx="7696200" cy="366712"/>
          </a:xfrm>
          <a:prstGeom prst="rect">
            <a:avLst/>
          </a:prstGeom>
          <a:noFill/>
          <a:ln w="9525">
            <a:noFill/>
            <a:miter lim="800000"/>
            <a:headEnd/>
            <a:tailEnd/>
          </a:ln>
        </p:spPr>
        <p:txBody>
          <a:bodyPr>
            <a:spAutoFit/>
          </a:bodyPr>
          <a:lstStyle/>
          <a:p>
            <a:pPr marL="457200" indent="-457200" algn="just" eaLnBrk="1" hangingPunct="1"/>
            <a:r>
              <a:rPr lang="en-US" sz="1800" b="1" dirty="0">
                <a:solidFill>
                  <a:srgbClr val="000000"/>
                </a:solidFill>
                <a:latin typeface="Times New Roman" pitchFamily="18" charset="0"/>
                <a:cs typeface="Times New Roman" pitchFamily="18" charset="0"/>
              </a:rPr>
              <a:t> (1)	RAD process works to </a:t>
            </a:r>
            <a:r>
              <a:rPr lang="en-US" sz="1800" b="1" dirty="0">
                <a:solidFill>
                  <a:srgbClr val="0000FF"/>
                </a:solidFill>
                <a:latin typeface="Times New Roman" pitchFamily="18" charset="0"/>
                <a:cs typeface="Times New Roman" pitchFamily="18" charset="0"/>
              </a:rPr>
              <a:t>re-use</a:t>
            </a:r>
            <a:r>
              <a:rPr lang="en-US" sz="1800" b="1" dirty="0">
                <a:solidFill>
                  <a:srgbClr val="000000"/>
                </a:solidFill>
                <a:latin typeface="Times New Roman" pitchFamily="18" charset="0"/>
                <a:cs typeface="Times New Roman" pitchFamily="18" charset="0"/>
              </a:rPr>
              <a:t> existing </a:t>
            </a:r>
            <a:r>
              <a:rPr lang="en-US" sz="1800" b="1" dirty="0">
                <a:solidFill>
                  <a:srgbClr val="0000FF"/>
                </a:solidFill>
                <a:latin typeface="Times New Roman" pitchFamily="18" charset="0"/>
                <a:cs typeface="Times New Roman" pitchFamily="18" charset="0"/>
              </a:rPr>
              <a:t>components</a:t>
            </a:r>
            <a:r>
              <a:rPr lang="en-US" sz="1800" b="1" dirty="0">
                <a:solidFill>
                  <a:srgbClr val="000000"/>
                </a:solidFill>
                <a:latin typeface="Times New Roman" pitchFamily="18" charset="0"/>
                <a:cs typeface="Times New Roman" pitchFamily="18" charset="0"/>
              </a:rPr>
              <a:t> (when possible). </a:t>
            </a:r>
          </a:p>
        </p:txBody>
      </p:sp>
      <p:sp>
        <p:nvSpPr>
          <p:cNvPr id="291845" name="Text Box 5"/>
          <p:cNvSpPr txBox="1">
            <a:spLocks noChangeArrowheads="1"/>
          </p:cNvSpPr>
          <p:nvPr/>
        </p:nvSpPr>
        <p:spPr bwMode="auto">
          <a:xfrm>
            <a:off x="1371600" y="5073650"/>
            <a:ext cx="7620000" cy="641350"/>
          </a:xfrm>
          <a:prstGeom prst="rect">
            <a:avLst/>
          </a:prstGeom>
          <a:noFill/>
          <a:ln w="9525">
            <a:noFill/>
            <a:miter lim="800000"/>
            <a:headEnd/>
            <a:tailEnd/>
          </a:ln>
        </p:spPr>
        <p:txBody>
          <a:bodyPr>
            <a:spAutoFit/>
          </a:bodyPr>
          <a:lstStyle/>
          <a:p>
            <a:pPr marL="395288" indent="-395288" algn="just" eaLnBrk="1" hangingPunct="1"/>
            <a:r>
              <a:rPr lang="en-US" sz="1800" b="1" dirty="0">
                <a:solidFill>
                  <a:srgbClr val="000000"/>
                </a:solidFill>
                <a:latin typeface="Times New Roman" pitchFamily="18" charset="0"/>
                <a:cs typeface="Times New Roman" pitchFamily="18" charset="0"/>
              </a:rPr>
              <a:t>(2)	</a:t>
            </a:r>
            <a:r>
              <a:rPr lang="en-US" sz="1800" b="1" dirty="0">
                <a:solidFill>
                  <a:srgbClr val="0000FF"/>
                </a:solidFill>
                <a:latin typeface="Times New Roman" pitchFamily="18" charset="0"/>
                <a:cs typeface="Times New Roman" pitchFamily="18" charset="0"/>
              </a:rPr>
              <a:t>Create re-useable components</a:t>
            </a:r>
            <a:r>
              <a:rPr lang="en-US" sz="1800" b="1" dirty="0">
                <a:solidFill>
                  <a:srgbClr val="000000"/>
                </a:solidFill>
                <a:latin typeface="Times New Roman" pitchFamily="18" charset="0"/>
                <a:cs typeface="Times New Roman" pitchFamily="18" charset="0"/>
              </a:rPr>
              <a:t> (when necessary). In all cases automated tools are used to facilitate construction of S/W.</a:t>
            </a:r>
          </a:p>
        </p:txBody>
      </p:sp>
      <p:sp>
        <p:nvSpPr>
          <p:cNvPr id="146443" name="Rectangle 15"/>
          <p:cNvSpPr>
            <a:spLocks noChangeArrowheads="1"/>
          </p:cNvSpPr>
          <p:nvPr/>
        </p:nvSpPr>
        <p:spPr bwMode="auto">
          <a:xfrm>
            <a:off x="2838450" y="228600"/>
            <a:ext cx="2916238" cy="579438"/>
          </a:xfrm>
          <a:prstGeom prst="rect">
            <a:avLst/>
          </a:prstGeom>
          <a:noFill/>
          <a:ln w="9525">
            <a:noFill/>
            <a:miter lim="800000"/>
            <a:headEnd/>
            <a:tailEnd/>
          </a:ln>
        </p:spPr>
        <p:txBody>
          <a:bodyPr wrap="none" anchor="ctr">
            <a:spAutoFit/>
          </a:bodyPr>
          <a:lstStyle/>
          <a:p>
            <a:pPr eaLnBrk="1" hangingPunct="1">
              <a:buFont typeface="Symbol" pitchFamily="18" charset="2"/>
              <a:buNone/>
            </a:pPr>
            <a:r>
              <a:rPr lang="en-US" sz="3200" b="1">
                <a:solidFill>
                  <a:schemeClr val="bg1"/>
                </a:solidFill>
                <a:latin typeface="Times New Roman" pitchFamily="18" charset="0"/>
                <a:cs typeface="Times New Roman" pitchFamily="18" charset="0"/>
              </a:rPr>
              <a:t>RAD Phases (2)</a:t>
            </a:r>
            <a:endParaRPr lang="en-US" b="1">
              <a:solidFill>
                <a:schemeClr val="bg1"/>
              </a:solidFill>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pPr>
              <a:defRPr/>
            </a:pPr>
            <a:fld id="{78B78AD6-5F3D-BA44-875A-31E2927FBE4B}" type="slidenum">
              <a:rPr lang="en-US" smtClean="0"/>
              <a:pPr>
                <a:defRPr/>
              </a:pPr>
              <a:t>61</a:t>
            </a:fld>
            <a:endParaRPr lang="en-US"/>
          </a:p>
        </p:txBody>
      </p:sp>
    </p:spTree>
    <p:extLst>
      <p:ext uri="{BB962C8B-B14F-4D97-AF65-F5344CB8AC3E}">
        <p14:creationId xmlns:p14="http://schemas.microsoft.com/office/powerpoint/2010/main" val="76784716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0827"/>
                                        </p:tgtEl>
                                        <p:attrNameLst>
                                          <p:attrName>style.visibility</p:attrName>
                                        </p:attrNameLst>
                                      </p:cBhvr>
                                      <p:to>
                                        <p:strVal val="visible"/>
                                      </p:to>
                                    </p:set>
                                    <p:anim calcmode="lin" valueType="num">
                                      <p:cBhvr additive="base">
                                        <p:cTn id="7" dur="500" fill="hold"/>
                                        <p:tgtEl>
                                          <p:spTgt spid="290827"/>
                                        </p:tgtEl>
                                        <p:attrNameLst>
                                          <p:attrName>ppt_x</p:attrName>
                                        </p:attrNameLst>
                                      </p:cBhvr>
                                      <p:tavLst>
                                        <p:tav tm="0">
                                          <p:val>
                                            <p:strVal val="0-#ppt_w/2"/>
                                          </p:val>
                                        </p:tav>
                                        <p:tav tm="100000">
                                          <p:val>
                                            <p:strVal val="#ppt_x"/>
                                          </p:val>
                                        </p:tav>
                                      </p:tavLst>
                                    </p:anim>
                                    <p:anim calcmode="lin" valueType="num">
                                      <p:cBhvr additive="base">
                                        <p:cTn id="8" dur="500" fill="hold"/>
                                        <p:tgtEl>
                                          <p:spTgt spid="2908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0828"/>
                                        </p:tgtEl>
                                        <p:attrNameLst>
                                          <p:attrName>style.visibility</p:attrName>
                                        </p:attrNameLst>
                                      </p:cBhvr>
                                      <p:to>
                                        <p:strVal val="visible"/>
                                      </p:to>
                                    </p:set>
                                    <p:anim calcmode="lin" valueType="num">
                                      <p:cBhvr additive="base">
                                        <p:cTn id="13" dur="500" fill="hold"/>
                                        <p:tgtEl>
                                          <p:spTgt spid="290828"/>
                                        </p:tgtEl>
                                        <p:attrNameLst>
                                          <p:attrName>ppt_x</p:attrName>
                                        </p:attrNameLst>
                                      </p:cBhvr>
                                      <p:tavLst>
                                        <p:tav tm="0">
                                          <p:val>
                                            <p:strVal val="0-#ppt_w/2"/>
                                          </p:val>
                                        </p:tav>
                                        <p:tav tm="100000">
                                          <p:val>
                                            <p:strVal val="#ppt_x"/>
                                          </p:val>
                                        </p:tav>
                                      </p:tavLst>
                                    </p:anim>
                                    <p:anim calcmode="lin" valueType="num">
                                      <p:cBhvr additive="base">
                                        <p:cTn id="14" dur="500" fill="hold"/>
                                        <p:tgtEl>
                                          <p:spTgt spid="2908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0829"/>
                                        </p:tgtEl>
                                        <p:attrNameLst>
                                          <p:attrName>style.visibility</p:attrName>
                                        </p:attrNameLst>
                                      </p:cBhvr>
                                      <p:to>
                                        <p:strVal val="visible"/>
                                      </p:to>
                                    </p:set>
                                    <p:anim calcmode="lin" valueType="num">
                                      <p:cBhvr additive="base">
                                        <p:cTn id="19" dur="500" fill="hold"/>
                                        <p:tgtEl>
                                          <p:spTgt spid="290829"/>
                                        </p:tgtEl>
                                        <p:attrNameLst>
                                          <p:attrName>ppt_x</p:attrName>
                                        </p:attrNameLst>
                                      </p:cBhvr>
                                      <p:tavLst>
                                        <p:tav tm="0">
                                          <p:val>
                                            <p:strVal val="0-#ppt_w/2"/>
                                          </p:val>
                                        </p:tav>
                                        <p:tav tm="100000">
                                          <p:val>
                                            <p:strVal val="#ppt_x"/>
                                          </p:val>
                                        </p:tav>
                                      </p:tavLst>
                                    </p:anim>
                                    <p:anim calcmode="lin" valueType="num">
                                      <p:cBhvr additive="base">
                                        <p:cTn id="20" dur="500" fill="hold"/>
                                        <p:tgtEl>
                                          <p:spTgt spid="2908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1842"/>
                                        </p:tgtEl>
                                        <p:attrNameLst>
                                          <p:attrName>style.visibility</p:attrName>
                                        </p:attrNameLst>
                                      </p:cBhvr>
                                      <p:to>
                                        <p:strVal val="visible"/>
                                      </p:to>
                                    </p:set>
                                    <p:anim calcmode="lin" valueType="num">
                                      <p:cBhvr additive="base">
                                        <p:cTn id="25" dur="500" fill="hold"/>
                                        <p:tgtEl>
                                          <p:spTgt spid="291842"/>
                                        </p:tgtEl>
                                        <p:attrNameLst>
                                          <p:attrName>ppt_x</p:attrName>
                                        </p:attrNameLst>
                                      </p:cBhvr>
                                      <p:tavLst>
                                        <p:tav tm="0">
                                          <p:val>
                                            <p:strVal val="0-#ppt_w/2"/>
                                          </p:val>
                                        </p:tav>
                                        <p:tav tm="100000">
                                          <p:val>
                                            <p:strVal val="#ppt_x"/>
                                          </p:val>
                                        </p:tav>
                                      </p:tavLst>
                                    </p:anim>
                                    <p:anim calcmode="lin" valueType="num">
                                      <p:cBhvr additive="base">
                                        <p:cTn id="26" dur="500" fill="hold"/>
                                        <p:tgtEl>
                                          <p:spTgt spid="29184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1844"/>
                                        </p:tgtEl>
                                        <p:attrNameLst>
                                          <p:attrName>style.visibility</p:attrName>
                                        </p:attrNameLst>
                                      </p:cBhvr>
                                      <p:to>
                                        <p:strVal val="visible"/>
                                      </p:to>
                                    </p:set>
                                    <p:anim calcmode="lin" valueType="num">
                                      <p:cBhvr additive="base">
                                        <p:cTn id="31" dur="500" fill="hold"/>
                                        <p:tgtEl>
                                          <p:spTgt spid="291844"/>
                                        </p:tgtEl>
                                        <p:attrNameLst>
                                          <p:attrName>ppt_x</p:attrName>
                                        </p:attrNameLst>
                                      </p:cBhvr>
                                      <p:tavLst>
                                        <p:tav tm="0">
                                          <p:val>
                                            <p:strVal val="0-#ppt_w/2"/>
                                          </p:val>
                                        </p:tav>
                                        <p:tav tm="100000">
                                          <p:val>
                                            <p:strVal val="#ppt_x"/>
                                          </p:val>
                                        </p:tav>
                                      </p:tavLst>
                                    </p:anim>
                                    <p:anim calcmode="lin" valueType="num">
                                      <p:cBhvr additive="base">
                                        <p:cTn id="32" dur="500" fill="hold"/>
                                        <p:tgtEl>
                                          <p:spTgt spid="29184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91845"/>
                                        </p:tgtEl>
                                        <p:attrNameLst>
                                          <p:attrName>style.visibility</p:attrName>
                                        </p:attrNameLst>
                                      </p:cBhvr>
                                      <p:to>
                                        <p:strVal val="visible"/>
                                      </p:to>
                                    </p:set>
                                    <p:anim calcmode="lin" valueType="num">
                                      <p:cBhvr additive="base">
                                        <p:cTn id="37" dur="500" fill="hold"/>
                                        <p:tgtEl>
                                          <p:spTgt spid="291845"/>
                                        </p:tgtEl>
                                        <p:attrNameLst>
                                          <p:attrName>ppt_x</p:attrName>
                                        </p:attrNameLst>
                                      </p:cBhvr>
                                      <p:tavLst>
                                        <p:tav tm="0">
                                          <p:val>
                                            <p:strVal val="0-#ppt_w/2"/>
                                          </p:val>
                                        </p:tav>
                                        <p:tav tm="100000">
                                          <p:val>
                                            <p:strVal val="#ppt_x"/>
                                          </p:val>
                                        </p:tav>
                                      </p:tavLst>
                                    </p:anim>
                                    <p:anim calcmode="lin" valueType="num">
                                      <p:cBhvr additive="base">
                                        <p:cTn id="38" dur="500" fill="hold"/>
                                        <p:tgtEl>
                                          <p:spTgt spid="2918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7" grpId="0" autoUpdateAnimBg="0"/>
      <p:bldP spid="290828" grpId="0" autoUpdateAnimBg="0"/>
      <p:bldP spid="290829" grpId="0" autoUpdateAnimBg="0"/>
      <p:bldP spid="291842" grpId="0" autoUpdateAnimBg="0"/>
      <p:bldP spid="291844" grpId="0" autoUpdateAnimBg="0"/>
      <p:bldP spid="291845"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6" name="Text Box 6"/>
          <p:cNvSpPr txBox="1">
            <a:spLocks noChangeArrowheads="1"/>
          </p:cNvSpPr>
          <p:nvPr/>
        </p:nvSpPr>
        <p:spPr bwMode="auto">
          <a:xfrm>
            <a:off x="1219200" y="990600"/>
            <a:ext cx="4800600" cy="519113"/>
          </a:xfrm>
          <a:prstGeom prst="rect">
            <a:avLst/>
          </a:prstGeom>
          <a:noFill/>
          <a:ln w="9525">
            <a:noFill/>
            <a:miter lim="800000"/>
            <a:headEnd/>
            <a:tailEnd/>
          </a:ln>
        </p:spPr>
        <p:txBody>
          <a:bodyPr>
            <a:spAutoFit/>
          </a:bodyPr>
          <a:lstStyle/>
          <a:p>
            <a:pPr algn="just" eaLnBrk="1" hangingPunct="1"/>
            <a:r>
              <a:rPr lang="en-US" sz="2800" b="1">
                <a:solidFill>
                  <a:srgbClr val="FF0000"/>
                </a:solidFill>
                <a:latin typeface="Times New Roman" pitchFamily="18" charset="0"/>
                <a:cs typeface="Times New Roman" pitchFamily="18" charset="0"/>
              </a:rPr>
              <a:t>5. Testing and Turnover</a:t>
            </a:r>
          </a:p>
        </p:txBody>
      </p:sp>
      <p:sp>
        <p:nvSpPr>
          <p:cNvPr id="291847" name="Text Box 7"/>
          <p:cNvSpPr txBox="1">
            <a:spLocks noChangeArrowheads="1"/>
          </p:cNvSpPr>
          <p:nvPr/>
        </p:nvSpPr>
        <p:spPr bwMode="auto">
          <a:xfrm>
            <a:off x="1371600" y="1828800"/>
            <a:ext cx="7772400" cy="641350"/>
          </a:xfrm>
          <a:prstGeom prst="rect">
            <a:avLst/>
          </a:prstGeom>
          <a:noFill/>
          <a:ln w="9525">
            <a:noFill/>
            <a:miter lim="800000"/>
            <a:headEnd/>
            <a:tailEnd/>
          </a:ln>
        </p:spPr>
        <p:txBody>
          <a:bodyPr>
            <a:spAutoFit/>
          </a:bodyPr>
          <a:lstStyle/>
          <a:p>
            <a:pPr marL="457200" indent="-457200" algn="l" eaLnBrk="1" hangingPunct="1"/>
            <a:r>
              <a:rPr lang="en-US" sz="1800" b="1" dirty="0">
                <a:solidFill>
                  <a:srgbClr val="000000"/>
                </a:solidFill>
                <a:latin typeface="Times New Roman" pitchFamily="18" charset="0"/>
                <a:cs typeface="Times New Roman" pitchFamily="18" charset="0"/>
              </a:rPr>
              <a:t>(2)	</a:t>
            </a:r>
            <a:r>
              <a:rPr lang="en-US" sz="1800" b="1" dirty="0">
                <a:solidFill>
                  <a:srgbClr val="0000FF"/>
                </a:solidFill>
                <a:latin typeface="Times New Roman" pitchFamily="18" charset="0"/>
                <a:cs typeface="Times New Roman" pitchFamily="18" charset="0"/>
              </a:rPr>
              <a:t>New components</a:t>
            </a:r>
            <a:r>
              <a:rPr lang="en-US" sz="1800" b="1" dirty="0">
                <a:solidFill>
                  <a:srgbClr val="000000"/>
                </a:solidFill>
                <a:latin typeface="Times New Roman" pitchFamily="18" charset="0"/>
                <a:cs typeface="Times New Roman" pitchFamily="18" charset="0"/>
              </a:rPr>
              <a:t> must be </a:t>
            </a:r>
            <a:r>
              <a:rPr lang="en-US" sz="1800" b="1" dirty="0">
                <a:solidFill>
                  <a:srgbClr val="0000FF"/>
                </a:solidFill>
                <a:latin typeface="Times New Roman" pitchFamily="18" charset="0"/>
                <a:cs typeface="Times New Roman" pitchFamily="18" charset="0"/>
              </a:rPr>
              <a:t>tested</a:t>
            </a:r>
            <a:r>
              <a:rPr lang="en-US" sz="1800" b="1" dirty="0">
                <a:solidFill>
                  <a:srgbClr val="000000"/>
                </a:solidFill>
                <a:latin typeface="Times New Roman" pitchFamily="18" charset="0"/>
                <a:cs typeface="Times New Roman" pitchFamily="18" charset="0"/>
              </a:rPr>
              <a:t> and all </a:t>
            </a:r>
            <a:r>
              <a:rPr lang="en-US" sz="1800" b="1" dirty="0">
                <a:solidFill>
                  <a:srgbClr val="0000FF"/>
                </a:solidFill>
                <a:latin typeface="Times New Roman" pitchFamily="18" charset="0"/>
                <a:cs typeface="Times New Roman" pitchFamily="18" charset="0"/>
              </a:rPr>
              <a:t>interfaces</a:t>
            </a:r>
            <a:r>
              <a:rPr lang="en-US" sz="1800" b="1" dirty="0">
                <a:solidFill>
                  <a:srgbClr val="000000"/>
                </a:solidFill>
                <a:latin typeface="Times New Roman" pitchFamily="18" charset="0"/>
                <a:cs typeface="Times New Roman" pitchFamily="18" charset="0"/>
              </a:rPr>
              <a:t> must be fully exercised. Optimally, </a:t>
            </a:r>
          </a:p>
        </p:txBody>
      </p:sp>
      <p:sp>
        <p:nvSpPr>
          <p:cNvPr id="291848" name="Text Box 8"/>
          <p:cNvSpPr txBox="1">
            <a:spLocks noChangeArrowheads="1"/>
          </p:cNvSpPr>
          <p:nvPr/>
        </p:nvSpPr>
        <p:spPr bwMode="auto">
          <a:xfrm>
            <a:off x="1219200" y="3505200"/>
            <a:ext cx="2895600" cy="519113"/>
          </a:xfrm>
          <a:prstGeom prst="rect">
            <a:avLst/>
          </a:prstGeom>
          <a:noFill/>
          <a:ln w="9525">
            <a:noFill/>
            <a:miter lim="800000"/>
            <a:headEnd/>
            <a:tailEnd/>
          </a:ln>
        </p:spPr>
        <p:txBody>
          <a:bodyPr>
            <a:spAutoFit/>
          </a:bodyPr>
          <a:lstStyle/>
          <a:p>
            <a:pPr algn="just" eaLnBrk="1" hangingPunct="1"/>
            <a:r>
              <a:rPr lang="en-US" sz="2800" b="1">
                <a:solidFill>
                  <a:srgbClr val="FF0000"/>
                </a:solidFill>
                <a:latin typeface="Times New Roman" pitchFamily="18" charset="0"/>
                <a:cs typeface="Times New Roman" pitchFamily="18" charset="0"/>
              </a:rPr>
              <a:t>Drawbacks </a:t>
            </a:r>
          </a:p>
        </p:txBody>
      </p:sp>
      <p:sp>
        <p:nvSpPr>
          <p:cNvPr id="291849" name="Text Box 9"/>
          <p:cNvSpPr txBox="1">
            <a:spLocks noChangeArrowheads="1"/>
          </p:cNvSpPr>
          <p:nvPr/>
        </p:nvSpPr>
        <p:spPr bwMode="auto">
          <a:xfrm>
            <a:off x="1447800" y="3962400"/>
            <a:ext cx="7239000" cy="641350"/>
          </a:xfrm>
          <a:prstGeom prst="rect">
            <a:avLst/>
          </a:prstGeom>
          <a:noFill/>
          <a:ln w="9525">
            <a:noFill/>
            <a:miter lim="800000"/>
            <a:headEnd/>
            <a:tailEnd/>
          </a:ln>
        </p:spPr>
        <p:txBody>
          <a:bodyPr>
            <a:spAutoFit/>
          </a:bodyPr>
          <a:lstStyle/>
          <a:p>
            <a:pPr marL="457200" indent="-457200" algn="just" eaLnBrk="1" hangingPunct="1">
              <a:buFont typeface="Marlett" pitchFamily="2" charset="2"/>
              <a:buNone/>
            </a:pPr>
            <a:r>
              <a:rPr lang="en-US" sz="1800" b="1">
                <a:solidFill>
                  <a:srgbClr val="000000"/>
                </a:solidFill>
                <a:latin typeface="Times New Roman" pitchFamily="18" charset="0"/>
                <a:cs typeface="Times New Roman" pitchFamily="18" charset="0"/>
              </a:rPr>
              <a:t>(1)	For </a:t>
            </a:r>
            <a:r>
              <a:rPr lang="en-US" sz="1800" b="1">
                <a:solidFill>
                  <a:srgbClr val="0000FF"/>
                </a:solidFill>
                <a:latin typeface="Times New Roman" pitchFamily="18" charset="0"/>
                <a:cs typeface="Times New Roman" pitchFamily="18" charset="0"/>
              </a:rPr>
              <a:t>large scalable projects</a:t>
            </a:r>
            <a:r>
              <a:rPr lang="en-US" sz="1800" b="1">
                <a:solidFill>
                  <a:srgbClr val="000000"/>
                </a:solidFill>
                <a:latin typeface="Times New Roman" pitchFamily="18" charset="0"/>
                <a:cs typeface="Times New Roman" pitchFamily="18" charset="0"/>
              </a:rPr>
              <a:t>, RAD requires </a:t>
            </a:r>
            <a:r>
              <a:rPr lang="en-US" sz="1800" b="1">
                <a:solidFill>
                  <a:srgbClr val="0000FF"/>
                </a:solidFill>
                <a:latin typeface="Times New Roman" pitchFamily="18" charset="0"/>
                <a:cs typeface="Times New Roman" pitchFamily="18" charset="0"/>
              </a:rPr>
              <a:t>sufficient human</a:t>
            </a:r>
            <a:r>
              <a:rPr lang="en-US" sz="1800" b="1">
                <a:solidFill>
                  <a:srgbClr val="000000"/>
                </a:solidFill>
                <a:latin typeface="Times New Roman" pitchFamily="18" charset="0"/>
                <a:cs typeface="Times New Roman" pitchFamily="18" charset="0"/>
              </a:rPr>
              <a:t> resources to create right number of RAD teams.</a:t>
            </a:r>
          </a:p>
        </p:txBody>
      </p:sp>
      <p:sp>
        <p:nvSpPr>
          <p:cNvPr id="291850" name="Text Box 10"/>
          <p:cNvSpPr txBox="1">
            <a:spLocks noChangeArrowheads="1"/>
          </p:cNvSpPr>
          <p:nvPr/>
        </p:nvSpPr>
        <p:spPr bwMode="auto">
          <a:xfrm>
            <a:off x="1447800" y="4572000"/>
            <a:ext cx="7239000" cy="1200329"/>
          </a:xfrm>
          <a:prstGeom prst="rect">
            <a:avLst/>
          </a:prstGeom>
          <a:noFill/>
          <a:ln w="9525">
            <a:noFill/>
            <a:miter lim="800000"/>
            <a:headEnd/>
            <a:tailEnd/>
          </a:ln>
        </p:spPr>
        <p:txBody>
          <a:bodyPr>
            <a:spAutoFit/>
          </a:bodyPr>
          <a:lstStyle/>
          <a:p>
            <a:pPr marL="519113" indent="-519113" algn="just" defTabSz="463550" eaLnBrk="1" hangingPunct="1">
              <a:buFont typeface="Marlett" pitchFamily="2" charset="2"/>
              <a:buAutoNum type="arabicParenBoth" startAt="2"/>
            </a:pPr>
            <a:r>
              <a:rPr lang="en-US" sz="1800" b="1" dirty="0">
                <a:solidFill>
                  <a:srgbClr val="000000"/>
                </a:solidFill>
                <a:latin typeface="Times New Roman" pitchFamily="18" charset="0"/>
                <a:cs typeface="Times New Roman" pitchFamily="18" charset="0"/>
              </a:rPr>
              <a:t>RAD requires </a:t>
            </a:r>
            <a:r>
              <a:rPr lang="en-US" sz="1800" b="1" dirty="0">
                <a:solidFill>
                  <a:srgbClr val="0000FF"/>
                </a:solidFill>
                <a:latin typeface="Times New Roman" pitchFamily="18" charset="0"/>
                <a:cs typeface="Times New Roman" pitchFamily="18" charset="0"/>
              </a:rPr>
              <a:t>developers </a:t>
            </a:r>
            <a:r>
              <a:rPr lang="en-US" sz="1800" b="1" dirty="0">
                <a:solidFill>
                  <a:srgbClr val="000000"/>
                </a:solidFill>
                <a:latin typeface="Times New Roman" pitchFamily="18" charset="0"/>
                <a:cs typeface="Times New Roman" pitchFamily="18" charset="0"/>
              </a:rPr>
              <a:t>&amp; </a:t>
            </a:r>
            <a:r>
              <a:rPr lang="en-US" sz="1800" b="1" dirty="0">
                <a:solidFill>
                  <a:srgbClr val="0000FF"/>
                </a:solidFill>
                <a:latin typeface="Times New Roman" pitchFamily="18" charset="0"/>
                <a:cs typeface="Times New Roman" pitchFamily="18" charset="0"/>
              </a:rPr>
              <a:t>customers</a:t>
            </a:r>
            <a:r>
              <a:rPr lang="en-US" sz="1800" b="1" dirty="0">
                <a:solidFill>
                  <a:srgbClr val="000000"/>
                </a:solidFill>
                <a:latin typeface="Times New Roman" pitchFamily="18" charset="0"/>
                <a:cs typeface="Times New Roman" pitchFamily="18" charset="0"/>
              </a:rPr>
              <a:t> </a:t>
            </a:r>
            <a:r>
              <a:rPr lang="en-US" sz="1800" b="1" dirty="0">
                <a:solidFill>
                  <a:srgbClr val="FF0000"/>
                </a:solidFill>
                <a:latin typeface="Times New Roman" pitchFamily="18" charset="0"/>
                <a:cs typeface="Times New Roman" pitchFamily="18" charset="0"/>
              </a:rPr>
              <a:t>committed</a:t>
            </a:r>
            <a:r>
              <a:rPr lang="en-US" sz="1800" b="1" dirty="0">
                <a:solidFill>
                  <a:srgbClr val="000000"/>
                </a:solidFill>
                <a:latin typeface="Times New Roman" pitchFamily="18" charset="0"/>
                <a:cs typeface="Times New Roman" pitchFamily="18" charset="0"/>
              </a:rPr>
              <a:t> to complete a system in a short time frame, other wise if commitment is lacking from either side, RAD projects will fail.</a:t>
            </a:r>
          </a:p>
          <a:p>
            <a:pPr marL="519113" indent="-519113" algn="just" defTabSz="463550" eaLnBrk="1" hangingPunct="1">
              <a:buFont typeface="Marlett" pitchFamily="2" charset="2"/>
              <a:buAutoNum type="arabicParenBoth" startAt="2"/>
            </a:pPr>
            <a:endParaRPr lang="en-US" sz="1800" b="1" dirty="0">
              <a:solidFill>
                <a:srgbClr val="000000"/>
              </a:solidFill>
              <a:latin typeface="Times New Roman" pitchFamily="18" charset="0"/>
              <a:cs typeface="Times New Roman" pitchFamily="18" charset="0"/>
            </a:endParaRPr>
          </a:p>
        </p:txBody>
      </p:sp>
      <p:sp>
        <p:nvSpPr>
          <p:cNvPr id="291851" name="Text Box 11"/>
          <p:cNvSpPr txBox="1">
            <a:spLocks noChangeArrowheads="1"/>
          </p:cNvSpPr>
          <p:nvPr/>
        </p:nvSpPr>
        <p:spPr bwMode="auto">
          <a:xfrm>
            <a:off x="1371600" y="1524000"/>
            <a:ext cx="7772400" cy="366713"/>
          </a:xfrm>
          <a:prstGeom prst="rect">
            <a:avLst/>
          </a:prstGeom>
          <a:noFill/>
          <a:ln w="9525">
            <a:noFill/>
            <a:miter lim="800000"/>
            <a:headEnd/>
            <a:tailEnd/>
          </a:ln>
        </p:spPr>
        <p:txBody>
          <a:bodyPr>
            <a:spAutoFit/>
          </a:bodyPr>
          <a:lstStyle/>
          <a:p>
            <a:pPr marL="457200" indent="-457200" algn="just" eaLnBrk="1" hangingPunct="1"/>
            <a:r>
              <a:rPr lang="en-US" sz="1800" b="1">
                <a:solidFill>
                  <a:srgbClr val="000000"/>
                </a:solidFill>
                <a:latin typeface="Times New Roman" pitchFamily="18" charset="0"/>
                <a:cs typeface="Times New Roman" pitchFamily="18" charset="0"/>
              </a:rPr>
              <a:t>(1)	</a:t>
            </a:r>
            <a:r>
              <a:rPr lang="en-US" sz="1800" b="1">
                <a:latin typeface="Times New Roman" pitchFamily="18" charset="0"/>
                <a:cs typeface="Times New Roman" pitchFamily="18" charset="0"/>
              </a:rPr>
              <a:t>Re-use</a:t>
            </a:r>
            <a:r>
              <a:rPr lang="en-US" sz="1800" b="1">
                <a:solidFill>
                  <a:srgbClr val="0000FF"/>
                </a:solidFill>
                <a:latin typeface="Times New Roman" pitchFamily="18" charset="0"/>
                <a:cs typeface="Times New Roman" pitchFamily="18" charset="0"/>
              </a:rPr>
              <a:t> releases</a:t>
            </a:r>
            <a:r>
              <a:rPr lang="en-US" sz="1800" b="1">
                <a:solidFill>
                  <a:srgbClr val="000000"/>
                </a:solidFill>
                <a:latin typeface="Times New Roman" pitchFamily="18" charset="0"/>
                <a:cs typeface="Times New Roman" pitchFamily="18" charset="0"/>
              </a:rPr>
              <a:t> from </a:t>
            </a:r>
            <a:r>
              <a:rPr lang="en-US" sz="1800" b="1">
                <a:solidFill>
                  <a:srgbClr val="FF0000"/>
                </a:solidFill>
                <a:latin typeface="Times New Roman" pitchFamily="18" charset="0"/>
                <a:cs typeface="Times New Roman" pitchFamily="18" charset="0"/>
              </a:rPr>
              <a:t>testing,</a:t>
            </a:r>
            <a:r>
              <a:rPr lang="en-US" sz="1800" b="1">
                <a:solidFill>
                  <a:srgbClr val="000000"/>
                </a:solidFill>
                <a:latin typeface="Times New Roman" pitchFamily="18" charset="0"/>
                <a:cs typeface="Times New Roman" pitchFamily="18" charset="0"/>
              </a:rPr>
              <a:t> as such components, are already tested.</a:t>
            </a:r>
          </a:p>
        </p:txBody>
      </p:sp>
      <p:sp>
        <p:nvSpPr>
          <p:cNvPr id="291852" name="Rectangle 12"/>
          <p:cNvSpPr>
            <a:spLocks noChangeArrowheads="1"/>
          </p:cNvSpPr>
          <p:nvPr/>
        </p:nvSpPr>
        <p:spPr bwMode="auto">
          <a:xfrm>
            <a:off x="1371600" y="2438400"/>
            <a:ext cx="7620000" cy="1190625"/>
          </a:xfrm>
          <a:prstGeom prst="rect">
            <a:avLst/>
          </a:prstGeom>
          <a:noFill/>
          <a:ln w="9525">
            <a:noFill/>
            <a:miter lim="800000"/>
            <a:headEnd/>
            <a:tailEnd/>
          </a:ln>
        </p:spPr>
        <p:txBody>
          <a:bodyPr anchor="ctr">
            <a:spAutoFit/>
          </a:bodyPr>
          <a:lstStyle/>
          <a:p>
            <a:pPr marL="457200" indent="-457200" algn="l" eaLnBrk="1" hangingPunct="1">
              <a:spcBef>
                <a:spcPct val="50000"/>
              </a:spcBef>
            </a:pPr>
            <a:r>
              <a:rPr lang="en-US" sz="1800" b="1">
                <a:solidFill>
                  <a:srgbClr val="000000"/>
                </a:solidFill>
                <a:latin typeface="Times New Roman" pitchFamily="18" charset="0"/>
                <a:cs typeface="Times New Roman" pitchFamily="18" charset="0"/>
              </a:rPr>
              <a:t>(3)	If a business application can be </a:t>
            </a:r>
            <a:r>
              <a:rPr lang="en-US" sz="1800" b="1">
                <a:solidFill>
                  <a:srgbClr val="0000FF"/>
                </a:solidFill>
                <a:latin typeface="Times New Roman" pitchFamily="18" charset="0"/>
                <a:cs typeface="Times New Roman" pitchFamily="18" charset="0"/>
              </a:rPr>
              <a:t>modularized</a:t>
            </a:r>
            <a:r>
              <a:rPr lang="en-US" sz="1800" b="1">
                <a:solidFill>
                  <a:srgbClr val="000000"/>
                </a:solidFill>
                <a:latin typeface="Times New Roman" pitchFamily="18" charset="0"/>
                <a:cs typeface="Times New Roman" pitchFamily="18" charset="0"/>
              </a:rPr>
              <a:t> such that each </a:t>
            </a:r>
            <a:r>
              <a:rPr lang="en-US" sz="1800" b="1">
                <a:solidFill>
                  <a:srgbClr val="0000FF"/>
                </a:solidFill>
                <a:latin typeface="Times New Roman" pitchFamily="18" charset="0"/>
                <a:cs typeface="Times New Roman" pitchFamily="18" charset="0"/>
              </a:rPr>
              <a:t>major function</a:t>
            </a:r>
            <a:r>
              <a:rPr lang="en-US" sz="1800" b="1">
                <a:solidFill>
                  <a:srgbClr val="000000"/>
                </a:solidFill>
                <a:latin typeface="Times New Roman" pitchFamily="18" charset="0"/>
                <a:cs typeface="Times New Roman" pitchFamily="18" charset="0"/>
              </a:rPr>
              <a:t> can be completed in less than </a:t>
            </a:r>
            <a:r>
              <a:rPr lang="en-US" sz="1800" b="1">
                <a:solidFill>
                  <a:srgbClr val="0000FF"/>
                </a:solidFill>
                <a:latin typeface="Times New Roman" pitchFamily="18" charset="0"/>
                <a:cs typeface="Times New Roman" pitchFamily="18" charset="0"/>
              </a:rPr>
              <a:t>3 months</a:t>
            </a:r>
            <a:r>
              <a:rPr lang="en-US" sz="1800" b="1">
                <a:solidFill>
                  <a:srgbClr val="000000"/>
                </a:solidFill>
                <a:latin typeface="Times New Roman" pitchFamily="18" charset="0"/>
                <a:cs typeface="Times New Roman" pitchFamily="18" charset="0"/>
              </a:rPr>
              <a:t> time, each can be addressed by a separate </a:t>
            </a:r>
            <a:r>
              <a:rPr lang="en-US" sz="1800" b="1">
                <a:solidFill>
                  <a:srgbClr val="0000FF"/>
                </a:solidFill>
                <a:latin typeface="Times New Roman" pitchFamily="18" charset="0"/>
                <a:cs typeface="Times New Roman" pitchFamily="18" charset="0"/>
              </a:rPr>
              <a:t>RAD team</a:t>
            </a:r>
            <a:r>
              <a:rPr lang="en-US" sz="1800" b="1">
                <a:solidFill>
                  <a:srgbClr val="000000"/>
                </a:solidFill>
                <a:latin typeface="Times New Roman" pitchFamily="18" charset="0"/>
                <a:cs typeface="Times New Roman" pitchFamily="18" charset="0"/>
              </a:rPr>
              <a:t>, and then integrated (to give working system in</a:t>
            </a:r>
            <a:r>
              <a:rPr lang="en-US" sz="1800" b="1">
                <a:solidFill>
                  <a:srgbClr val="0000FF"/>
                </a:solidFill>
                <a:latin typeface="Times New Roman" pitchFamily="18" charset="0"/>
                <a:cs typeface="Times New Roman" pitchFamily="18" charset="0"/>
              </a:rPr>
              <a:t> 3-6 months</a:t>
            </a:r>
            <a:r>
              <a:rPr lang="en-US" sz="1800" b="1">
                <a:solidFill>
                  <a:srgbClr val="000000"/>
                </a:solidFill>
                <a:latin typeface="Times New Roman" pitchFamily="18" charset="0"/>
                <a:cs typeface="Times New Roman" pitchFamily="18" charset="0"/>
              </a:rPr>
              <a:t>)</a:t>
            </a:r>
          </a:p>
        </p:txBody>
      </p:sp>
      <p:sp>
        <p:nvSpPr>
          <p:cNvPr id="148491" name="Rectangle 15"/>
          <p:cNvSpPr>
            <a:spLocks noChangeArrowheads="1"/>
          </p:cNvSpPr>
          <p:nvPr/>
        </p:nvSpPr>
        <p:spPr bwMode="auto">
          <a:xfrm>
            <a:off x="2838450" y="228600"/>
            <a:ext cx="2916238" cy="579438"/>
          </a:xfrm>
          <a:prstGeom prst="rect">
            <a:avLst/>
          </a:prstGeom>
          <a:noFill/>
          <a:ln w="9525">
            <a:noFill/>
            <a:miter lim="800000"/>
            <a:headEnd/>
            <a:tailEnd/>
          </a:ln>
        </p:spPr>
        <p:txBody>
          <a:bodyPr wrap="none" anchor="ctr">
            <a:spAutoFit/>
          </a:bodyPr>
          <a:lstStyle/>
          <a:p>
            <a:pPr eaLnBrk="1" hangingPunct="1">
              <a:buFont typeface="Symbol" pitchFamily="18" charset="2"/>
              <a:buNone/>
            </a:pPr>
            <a:r>
              <a:rPr lang="en-US" sz="3200" b="1">
                <a:solidFill>
                  <a:schemeClr val="bg1"/>
                </a:solidFill>
                <a:latin typeface="Times New Roman" pitchFamily="18" charset="0"/>
                <a:cs typeface="Times New Roman" pitchFamily="18" charset="0"/>
              </a:rPr>
              <a:t>RAD Phases (3)</a:t>
            </a:r>
            <a:endParaRPr lang="en-US" b="1">
              <a:solidFill>
                <a:schemeClr val="bg1"/>
              </a:solidFill>
              <a:latin typeface="Times New Roman" pitchFamily="18" charset="0"/>
              <a:cs typeface="Times New Roman" pitchFamily="18" charset="0"/>
            </a:endParaRPr>
          </a:p>
        </p:txBody>
      </p:sp>
      <p:sp>
        <p:nvSpPr>
          <p:cNvPr id="11" name="Slide Number Placeholder 10"/>
          <p:cNvSpPr>
            <a:spLocks noGrp="1"/>
          </p:cNvSpPr>
          <p:nvPr>
            <p:ph type="sldNum" sz="quarter" idx="12"/>
          </p:nvPr>
        </p:nvSpPr>
        <p:spPr/>
        <p:txBody>
          <a:bodyPr/>
          <a:lstStyle/>
          <a:p>
            <a:pPr>
              <a:defRPr/>
            </a:pPr>
            <a:fld id="{A1A0B272-BBCB-4D9C-9E6A-2B6549E619B5}" type="slidenum">
              <a:rPr lang="en-US" smtClean="0"/>
              <a:pPr>
                <a:defRPr/>
              </a:pPr>
              <a:t>62</a:t>
            </a:fld>
            <a:endParaRPr lang="en-US" dirty="0"/>
          </a:p>
        </p:txBody>
      </p:sp>
    </p:spTree>
    <p:extLst>
      <p:ext uri="{BB962C8B-B14F-4D97-AF65-F5344CB8AC3E}">
        <p14:creationId xmlns:p14="http://schemas.microsoft.com/office/powerpoint/2010/main" val="354546277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1846"/>
                                        </p:tgtEl>
                                        <p:attrNameLst>
                                          <p:attrName>style.visibility</p:attrName>
                                        </p:attrNameLst>
                                      </p:cBhvr>
                                      <p:to>
                                        <p:strVal val="visible"/>
                                      </p:to>
                                    </p:set>
                                    <p:anim calcmode="lin" valueType="num">
                                      <p:cBhvr additive="base">
                                        <p:cTn id="7" dur="500" fill="hold"/>
                                        <p:tgtEl>
                                          <p:spTgt spid="291846"/>
                                        </p:tgtEl>
                                        <p:attrNameLst>
                                          <p:attrName>ppt_x</p:attrName>
                                        </p:attrNameLst>
                                      </p:cBhvr>
                                      <p:tavLst>
                                        <p:tav tm="0">
                                          <p:val>
                                            <p:strVal val="0-#ppt_w/2"/>
                                          </p:val>
                                        </p:tav>
                                        <p:tav tm="100000">
                                          <p:val>
                                            <p:strVal val="#ppt_x"/>
                                          </p:val>
                                        </p:tav>
                                      </p:tavLst>
                                    </p:anim>
                                    <p:anim calcmode="lin" valueType="num">
                                      <p:cBhvr additive="base">
                                        <p:cTn id="8" dur="500" fill="hold"/>
                                        <p:tgtEl>
                                          <p:spTgt spid="2918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1851"/>
                                        </p:tgtEl>
                                        <p:attrNameLst>
                                          <p:attrName>style.visibility</p:attrName>
                                        </p:attrNameLst>
                                      </p:cBhvr>
                                      <p:to>
                                        <p:strVal val="visible"/>
                                      </p:to>
                                    </p:set>
                                    <p:anim calcmode="lin" valueType="num">
                                      <p:cBhvr additive="base">
                                        <p:cTn id="13" dur="500" fill="hold"/>
                                        <p:tgtEl>
                                          <p:spTgt spid="291851"/>
                                        </p:tgtEl>
                                        <p:attrNameLst>
                                          <p:attrName>ppt_x</p:attrName>
                                        </p:attrNameLst>
                                      </p:cBhvr>
                                      <p:tavLst>
                                        <p:tav tm="0">
                                          <p:val>
                                            <p:strVal val="0-#ppt_w/2"/>
                                          </p:val>
                                        </p:tav>
                                        <p:tav tm="100000">
                                          <p:val>
                                            <p:strVal val="#ppt_x"/>
                                          </p:val>
                                        </p:tav>
                                      </p:tavLst>
                                    </p:anim>
                                    <p:anim calcmode="lin" valueType="num">
                                      <p:cBhvr additive="base">
                                        <p:cTn id="14" dur="500" fill="hold"/>
                                        <p:tgtEl>
                                          <p:spTgt spid="29185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1847"/>
                                        </p:tgtEl>
                                        <p:attrNameLst>
                                          <p:attrName>style.visibility</p:attrName>
                                        </p:attrNameLst>
                                      </p:cBhvr>
                                      <p:to>
                                        <p:strVal val="visible"/>
                                      </p:to>
                                    </p:set>
                                    <p:anim calcmode="lin" valueType="num">
                                      <p:cBhvr additive="base">
                                        <p:cTn id="19" dur="500" fill="hold"/>
                                        <p:tgtEl>
                                          <p:spTgt spid="291847"/>
                                        </p:tgtEl>
                                        <p:attrNameLst>
                                          <p:attrName>ppt_x</p:attrName>
                                        </p:attrNameLst>
                                      </p:cBhvr>
                                      <p:tavLst>
                                        <p:tav tm="0">
                                          <p:val>
                                            <p:strVal val="0-#ppt_w/2"/>
                                          </p:val>
                                        </p:tav>
                                        <p:tav tm="100000">
                                          <p:val>
                                            <p:strVal val="#ppt_x"/>
                                          </p:val>
                                        </p:tav>
                                      </p:tavLst>
                                    </p:anim>
                                    <p:anim calcmode="lin" valueType="num">
                                      <p:cBhvr additive="base">
                                        <p:cTn id="20" dur="500" fill="hold"/>
                                        <p:tgtEl>
                                          <p:spTgt spid="29184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1852"/>
                                        </p:tgtEl>
                                        <p:attrNameLst>
                                          <p:attrName>style.visibility</p:attrName>
                                        </p:attrNameLst>
                                      </p:cBhvr>
                                      <p:to>
                                        <p:strVal val="visible"/>
                                      </p:to>
                                    </p:set>
                                    <p:anim calcmode="lin" valueType="num">
                                      <p:cBhvr additive="base">
                                        <p:cTn id="25" dur="500" fill="hold"/>
                                        <p:tgtEl>
                                          <p:spTgt spid="291852"/>
                                        </p:tgtEl>
                                        <p:attrNameLst>
                                          <p:attrName>ppt_x</p:attrName>
                                        </p:attrNameLst>
                                      </p:cBhvr>
                                      <p:tavLst>
                                        <p:tav tm="0">
                                          <p:val>
                                            <p:strVal val="0-#ppt_w/2"/>
                                          </p:val>
                                        </p:tav>
                                        <p:tav tm="100000">
                                          <p:val>
                                            <p:strVal val="#ppt_x"/>
                                          </p:val>
                                        </p:tav>
                                      </p:tavLst>
                                    </p:anim>
                                    <p:anim calcmode="lin" valueType="num">
                                      <p:cBhvr additive="base">
                                        <p:cTn id="26" dur="500" fill="hold"/>
                                        <p:tgtEl>
                                          <p:spTgt spid="29185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1848"/>
                                        </p:tgtEl>
                                        <p:attrNameLst>
                                          <p:attrName>style.visibility</p:attrName>
                                        </p:attrNameLst>
                                      </p:cBhvr>
                                      <p:to>
                                        <p:strVal val="visible"/>
                                      </p:to>
                                    </p:set>
                                    <p:anim calcmode="lin" valueType="num">
                                      <p:cBhvr additive="base">
                                        <p:cTn id="31" dur="500" fill="hold"/>
                                        <p:tgtEl>
                                          <p:spTgt spid="291848"/>
                                        </p:tgtEl>
                                        <p:attrNameLst>
                                          <p:attrName>ppt_x</p:attrName>
                                        </p:attrNameLst>
                                      </p:cBhvr>
                                      <p:tavLst>
                                        <p:tav tm="0">
                                          <p:val>
                                            <p:strVal val="0-#ppt_w/2"/>
                                          </p:val>
                                        </p:tav>
                                        <p:tav tm="100000">
                                          <p:val>
                                            <p:strVal val="#ppt_x"/>
                                          </p:val>
                                        </p:tav>
                                      </p:tavLst>
                                    </p:anim>
                                    <p:anim calcmode="lin" valueType="num">
                                      <p:cBhvr additive="base">
                                        <p:cTn id="32" dur="500" fill="hold"/>
                                        <p:tgtEl>
                                          <p:spTgt spid="29184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91849"/>
                                        </p:tgtEl>
                                        <p:attrNameLst>
                                          <p:attrName>style.visibility</p:attrName>
                                        </p:attrNameLst>
                                      </p:cBhvr>
                                      <p:to>
                                        <p:strVal val="visible"/>
                                      </p:to>
                                    </p:set>
                                    <p:anim calcmode="lin" valueType="num">
                                      <p:cBhvr additive="base">
                                        <p:cTn id="37" dur="500" fill="hold"/>
                                        <p:tgtEl>
                                          <p:spTgt spid="291849"/>
                                        </p:tgtEl>
                                        <p:attrNameLst>
                                          <p:attrName>ppt_x</p:attrName>
                                        </p:attrNameLst>
                                      </p:cBhvr>
                                      <p:tavLst>
                                        <p:tav tm="0">
                                          <p:val>
                                            <p:strVal val="0-#ppt_w/2"/>
                                          </p:val>
                                        </p:tav>
                                        <p:tav tm="100000">
                                          <p:val>
                                            <p:strVal val="#ppt_x"/>
                                          </p:val>
                                        </p:tav>
                                      </p:tavLst>
                                    </p:anim>
                                    <p:anim calcmode="lin" valueType="num">
                                      <p:cBhvr additive="base">
                                        <p:cTn id="38" dur="500" fill="hold"/>
                                        <p:tgtEl>
                                          <p:spTgt spid="29184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91850"/>
                                        </p:tgtEl>
                                        <p:attrNameLst>
                                          <p:attrName>style.visibility</p:attrName>
                                        </p:attrNameLst>
                                      </p:cBhvr>
                                      <p:to>
                                        <p:strVal val="visible"/>
                                      </p:to>
                                    </p:set>
                                    <p:anim calcmode="lin" valueType="num">
                                      <p:cBhvr additive="base">
                                        <p:cTn id="43" dur="500" fill="hold"/>
                                        <p:tgtEl>
                                          <p:spTgt spid="291850"/>
                                        </p:tgtEl>
                                        <p:attrNameLst>
                                          <p:attrName>ppt_x</p:attrName>
                                        </p:attrNameLst>
                                      </p:cBhvr>
                                      <p:tavLst>
                                        <p:tav tm="0">
                                          <p:val>
                                            <p:strVal val="0-#ppt_w/2"/>
                                          </p:val>
                                        </p:tav>
                                        <p:tav tm="100000">
                                          <p:val>
                                            <p:strVal val="#ppt_x"/>
                                          </p:val>
                                        </p:tav>
                                      </p:tavLst>
                                    </p:anim>
                                    <p:anim calcmode="lin" valueType="num">
                                      <p:cBhvr additive="base">
                                        <p:cTn id="44" dur="500" fill="hold"/>
                                        <p:tgtEl>
                                          <p:spTgt spid="2918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6" grpId="0" autoUpdateAnimBg="0"/>
      <p:bldP spid="291847" grpId="0" autoUpdateAnimBg="0"/>
      <p:bldP spid="291848" grpId="0" autoUpdateAnimBg="0"/>
      <p:bldP spid="291849" grpId="0" autoUpdateAnimBg="0"/>
      <p:bldP spid="291850" grpId="0" autoUpdateAnimBg="0"/>
      <p:bldP spid="291851" grpId="0" autoUpdateAnimBg="0"/>
      <p:bldP spid="291852"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GB" dirty="0"/>
          </a:p>
        </p:txBody>
      </p:sp>
      <p:sp>
        <p:nvSpPr>
          <p:cNvPr id="5" name="Subtitle 4"/>
          <p:cNvSpPr>
            <a:spLocks noGrp="1"/>
          </p:cNvSpPr>
          <p:nvPr>
            <p:ph type="subTitle" idx="1"/>
          </p:nvPr>
        </p:nvSpPr>
        <p:spPr/>
        <p:txBody>
          <a:bodyPr>
            <a:normAutofit/>
          </a:bodyPr>
          <a:lstStyle/>
          <a:p>
            <a:r>
              <a:rPr lang="en-US" sz="4800" b="1" dirty="0"/>
              <a:t>RUP</a:t>
            </a:r>
            <a:endParaRPr lang="en-GB" sz="4800" b="1" dirty="0"/>
          </a:p>
        </p:txBody>
      </p:sp>
    </p:spTree>
    <p:extLst>
      <p:ext uri="{BB962C8B-B14F-4D97-AF65-F5344CB8AC3E}">
        <p14:creationId xmlns:p14="http://schemas.microsoft.com/office/powerpoint/2010/main" val="586209055"/>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noFill/>
          <a:ln/>
        </p:spPr>
        <p:txBody>
          <a:bodyPr/>
          <a:lstStyle/>
          <a:p>
            <a:r>
              <a:rPr lang="en-US" dirty="0">
                <a:effectLst/>
              </a:rPr>
              <a:t>Rational Unified Process</a:t>
            </a:r>
          </a:p>
        </p:txBody>
      </p:sp>
      <p:sp>
        <p:nvSpPr>
          <p:cNvPr id="168963" name="Rectangle 3"/>
          <p:cNvSpPr>
            <a:spLocks noGrp="1" noChangeArrowheads="1"/>
          </p:cNvSpPr>
          <p:nvPr>
            <p:ph type="body" idx="1"/>
          </p:nvPr>
        </p:nvSpPr>
        <p:spPr/>
        <p:txBody>
          <a:bodyPr/>
          <a:lstStyle/>
          <a:p>
            <a:pPr>
              <a:buFontTx/>
              <a:buBlip>
                <a:blip r:embed="rId3"/>
              </a:buBlip>
            </a:pPr>
            <a:r>
              <a:rPr lang="en-US" dirty="0"/>
              <a:t>The Rational Unified Process (RUP) is an iterative software development process framework created by the </a:t>
            </a:r>
            <a:r>
              <a:rPr lang="en-US" dirty="0">
                <a:solidFill>
                  <a:srgbClr val="002060"/>
                </a:solidFill>
              </a:rPr>
              <a:t>Rational Software Corporation</a:t>
            </a:r>
            <a:r>
              <a:rPr lang="en-US" dirty="0"/>
              <a:t>, a division of </a:t>
            </a:r>
            <a:r>
              <a:rPr lang="en-US" dirty="0">
                <a:solidFill>
                  <a:srgbClr val="002060"/>
                </a:solidFill>
              </a:rPr>
              <a:t>IBM</a:t>
            </a:r>
            <a:r>
              <a:rPr lang="en-US" dirty="0"/>
              <a:t> since 2003</a:t>
            </a:r>
          </a:p>
          <a:p>
            <a:pPr>
              <a:buFontTx/>
              <a:buBlip>
                <a:blip r:embed="rId3"/>
              </a:buBlip>
            </a:pPr>
            <a:endParaRPr lang="en-US" dirty="0"/>
          </a:p>
          <a:p>
            <a:pPr>
              <a:buFontTx/>
              <a:buBlip>
                <a:blip r:embed="rId3"/>
              </a:buBlip>
            </a:pPr>
            <a:r>
              <a:rPr lang="en-US" dirty="0"/>
              <a:t>Process phases</a:t>
            </a:r>
          </a:p>
          <a:p>
            <a:pPr lvl="2">
              <a:buFontTx/>
              <a:buBlip>
                <a:blip r:embed="rId3"/>
              </a:buBlip>
            </a:pPr>
            <a:r>
              <a:rPr lang="en-US" dirty="0"/>
              <a:t>Inception</a:t>
            </a:r>
          </a:p>
          <a:p>
            <a:pPr lvl="2">
              <a:buFontTx/>
              <a:buBlip>
                <a:blip r:embed="rId3"/>
              </a:buBlip>
            </a:pPr>
            <a:r>
              <a:rPr lang="en-US" dirty="0"/>
              <a:t>Elaboration</a:t>
            </a:r>
          </a:p>
          <a:p>
            <a:pPr lvl="2">
              <a:buFontTx/>
              <a:buBlip>
                <a:blip r:embed="rId3"/>
              </a:buBlip>
            </a:pPr>
            <a:r>
              <a:rPr lang="en-US" dirty="0"/>
              <a:t>Construction</a:t>
            </a:r>
          </a:p>
          <a:p>
            <a:pPr lvl="2">
              <a:buFontTx/>
              <a:buBlip>
                <a:blip r:embed="rId3"/>
              </a:buBlip>
            </a:pPr>
            <a:r>
              <a:rPr lang="en-US" dirty="0"/>
              <a:t>Transaction</a:t>
            </a:r>
          </a:p>
          <a:p>
            <a:pPr lvl="2">
              <a:buFontTx/>
              <a:buBlip>
                <a:blip r:embed="rId3"/>
              </a:buBlip>
            </a:pPr>
            <a:endParaRPr lang="en-US" dirty="0"/>
          </a:p>
        </p:txBody>
      </p:sp>
      <p:sp>
        <p:nvSpPr>
          <p:cNvPr id="4" name="Slide Number Placeholder 3"/>
          <p:cNvSpPr>
            <a:spLocks noGrp="1"/>
          </p:cNvSpPr>
          <p:nvPr>
            <p:ph type="sldNum" sz="quarter" idx="12"/>
          </p:nvPr>
        </p:nvSpPr>
        <p:spPr/>
        <p:txBody>
          <a:bodyPr/>
          <a:lstStyle/>
          <a:p>
            <a:pPr>
              <a:defRPr/>
            </a:pPr>
            <a:fld id="{503383CF-C032-465B-9DEB-BED697CFAC7D}" type="slidenum">
              <a:rPr lang="en-US" smtClean="0"/>
              <a:pPr>
                <a:defRPr/>
              </a:pPr>
              <a:t>64</a:t>
            </a:fld>
            <a:endParaRPr lang="en-US" dirty="0"/>
          </a:p>
        </p:txBody>
      </p:sp>
    </p:spTree>
    <p:extLst>
      <p:ext uri="{BB962C8B-B14F-4D97-AF65-F5344CB8AC3E}">
        <p14:creationId xmlns:p14="http://schemas.microsoft.com/office/powerpoint/2010/main" val="142151780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96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896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96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89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ctr"/>
            <a:r>
              <a:rPr lang="en-US" altLang="en-US"/>
              <a:t>Inception Phase</a:t>
            </a:r>
          </a:p>
        </p:txBody>
      </p:sp>
      <p:sp>
        <p:nvSpPr>
          <p:cNvPr id="14339" name="Rectangle 3"/>
          <p:cNvSpPr>
            <a:spLocks noGrp="1" noChangeArrowheads="1"/>
          </p:cNvSpPr>
          <p:nvPr>
            <p:ph type="body" idx="1"/>
          </p:nvPr>
        </p:nvSpPr>
        <p:spPr>
          <a:xfrm>
            <a:off x="990600" y="1447800"/>
            <a:ext cx="7772400" cy="4343400"/>
          </a:xfrm>
        </p:spPr>
        <p:txBody>
          <a:bodyPr/>
          <a:lstStyle/>
          <a:p>
            <a:r>
              <a:rPr lang="en-US" altLang="en-US" sz="2400" dirty="0"/>
              <a:t>Overriding goal is obtaining buy-in from all interested parties</a:t>
            </a:r>
          </a:p>
          <a:p>
            <a:r>
              <a:rPr lang="en-US" altLang="en-US" sz="2400" dirty="0"/>
              <a:t>Initial requirements capture</a:t>
            </a:r>
          </a:p>
          <a:p>
            <a:r>
              <a:rPr lang="en-US" altLang="en-US" sz="2400" dirty="0"/>
              <a:t>Cost Benefit Analysis</a:t>
            </a:r>
          </a:p>
          <a:p>
            <a:r>
              <a:rPr lang="en-US" altLang="en-US" sz="2400" dirty="0"/>
              <a:t>Initial Risk Analysis</a:t>
            </a:r>
          </a:p>
          <a:p>
            <a:r>
              <a:rPr lang="en-US" altLang="en-US" sz="2400" dirty="0"/>
              <a:t>Project scope definition</a:t>
            </a:r>
          </a:p>
          <a:p>
            <a:r>
              <a:rPr lang="en-US" altLang="en-US" sz="2400" dirty="0"/>
              <a:t>Defining a candidate architecture</a:t>
            </a:r>
          </a:p>
          <a:p>
            <a:r>
              <a:rPr lang="en-US" altLang="en-US" sz="2400" dirty="0"/>
              <a:t>Development of a disposable prototype</a:t>
            </a:r>
          </a:p>
          <a:p>
            <a:r>
              <a:rPr lang="en-US" altLang="en-US" sz="2400" dirty="0"/>
              <a:t>Initial Use Case Model (10% - 20% complete)</a:t>
            </a:r>
          </a:p>
          <a:p>
            <a:r>
              <a:rPr lang="en-US" altLang="en-US" sz="2400" dirty="0"/>
              <a:t>First pass at a Domain Model</a:t>
            </a:r>
          </a:p>
        </p:txBody>
      </p:sp>
      <p:sp>
        <p:nvSpPr>
          <p:cNvPr id="2" name="Slide Number Placeholder 1"/>
          <p:cNvSpPr>
            <a:spLocks noGrp="1"/>
          </p:cNvSpPr>
          <p:nvPr>
            <p:ph type="sldNum" sz="quarter" idx="12"/>
          </p:nvPr>
        </p:nvSpPr>
        <p:spPr/>
        <p:txBody>
          <a:bodyPr/>
          <a:lstStyle/>
          <a:p>
            <a:pPr>
              <a:defRPr/>
            </a:pPr>
            <a:fld id="{AFD720AD-0A16-4141-82CA-5619F80A2BC8}" type="slidenum">
              <a:rPr lang="en-US" smtClean="0"/>
              <a:pPr>
                <a:defRPr/>
              </a:pPr>
              <a:t>65</a:t>
            </a:fld>
            <a:endParaRPr lang="en-US"/>
          </a:p>
        </p:txBody>
      </p:sp>
    </p:spTree>
    <p:extLst>
      <p:ext uri="{BB962C8B-B14F-4D97-AF65-F5344CB8AC3E}">
        <p14:creationId xmlns:p14="http://schemas.microsoft.com/office/powerpoint/2010/main" val="3738616540"/>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lgn="ctr"/>
            <a:r>
              <a:rPr lang="en-US" altLang="en-US"/>
              <a:t>Elaboration Phase</a:t>
            </a:r>
          </a:p>
        </p:txBody>
      </p:sp>
      <p:sp>
        <p:nvSpPr>
          <p:cNvPr id="15363" name="Rectangle 3"/>
          <p:cNvSpPr>
            <a:spLocks noGrp="1" noChangeArrowheads="1"/>
          </p:cNvSpPr>
          <p:nvPr>
            <p:ph type="body" idx="1"/>
          </p:nvPr>
        </p:nvSpPr>
        <p:spPr>
          <a:xfrm>
            <a:off x="990600" y="1600200"/>
            <a:ext cx="7772400" cy="5029200"/>
          </a:xfrm>
        </p:spPr>
        <p:txBody>
          <a:bodyPr/>
          <a:lstStyle/>
          <a:p>
            <a:r>
              <a:rPr lang="en-US" altLang="en-US" sz="2400"/>
              <a:t>Requirements Analysis and Capture</a:t>
            </a:r>
          </a:p>
          <a:p>
            <a:pPr lvl="1"/>
            <a:r>
              <a:rPr lang="en-US" altLang="en-US" sz="2000"/>
              <a:t>Use Case Analysis</a:t>
            </a:r>
          </a:p>
          <a:p>
            <a:pPr lvl="2"/>
            <a:r>
              <a:rPr lang="en-US" altLang="en-US" sz="1800"/>
              <a:t>Use Case (80% written and reviewed by end of phase)</a:t>
            </a:r>
          </a:p>
          <a:p>
            <a:pPr lvl="2"/>
            <a:r>
              <a:rPr lang="en-US" altLang="en-US" sz="1800"/>
              <a:t>Use Case Model (80% done)</a:t>
            </a:r>
          </a:p>
          <a:p>
            <a:pPr lvl="2"/>
            <a:r>
              <a:rPr lang="en-US" altLang="en-US" sz="1800"/>
              <a:t>Scenarios</a:t>
            </a:r>
          </a:p>
          <a:p>
            <a:pPr lvl="3"/>
            <a:r>
              <a:rPr lang="en-US" altLang="en-US" sz="1600"/>
              <a:t>Sequence and Collaboration Diagrams</a:t>
            </a:r>
          </a:p>
          <a:p>
            <a:pPr lvl="3"/>
            <a:r>
              <a:rPr lang="en-US" altLang="en-US" sz="1600"/>
              <a:t>Class, Activity, Component, State Diagrams</a:t>
            </a:r>
          </a:p>
          <a:p>
            <a:pPr lvl="1"/>
            <a:r>
              <a:rPr lang="en-US" altLang="en-US" sz="2000"/>
              <a:t>Glossary (so users and developers can speak common vocabulary)</a:t>
            </a:r>
          </a:p>
          <a:p>
            <a:pPr lvl="1"/>
            <a:r>
              <a:rPr lang="en-US" altLang="en-US" sz="2000"/>
              <a:t>Domain Model </a:t>
            </a:r>
          </a:p>
          <a:p>
            <a:pPr lvl="2"/>
            <a:r>
              <a:rPr lang="en-US" altLang="en-US" sz="1800"/>
              <a:t>to understand the problem:  the system’s requirements as they exist within the context of the problem domain</a:t>
            </a:r>
          </a:p>
          <a:p>
            <a:pPr lvl="1"/>
            <a:r>
              <a:rPr lang="en-US" altLang="en-US" sz="2000"/>
              <a:t>Risk Assessment Plan revised</a:t>
            </a:r>
          </a:p>
          <a:p>
            <a:pPr lvl="1"/>
            <a:r>
              <a:rPr lang="en-US" altLang="en-US" sz="2000"/>
              <a:t>Architecture Document</a:t>
            </a:r>
          </a:p>
        </p:txBody>
      </p:sp>
      <p:sp>
        <p:nvSpPr>
          <p:cNvPr id="2" name="Slide Number Placeholder 1"/>
          <p:cNvSpPr>
            <a:spLocks noGrp="1"/>
          </p:cNvSpPr>
          <p:nvPr>
            <p:ph type="sldNum" sz="quarter" idx="12"/>
          </p:nvPr>
        </p:nvSpPr>
        <p:spPr/>
        <p:txBody>
          <a:bodyPr/>
          <a:lstStyle/>
          <a:p>
            <a:pPr>
              <a:defRPr/>
            </a:pPr>
            <a:fld id="{AFD720AD-0A16-4141-82CA-5619F80A2BC8}" type="slidenum">
              <a:rPr lang="en-US" smtClean="0"/>
              <a:pPr>
                <a:defRPr/>
              </a:pPr>
              <a:t>66</a:t>
            </a:fld>
            <a:endParaRPr lang="en-US"/>
          </a:p>
        </p:txBody>
      </p:sp>
    </p:spTree>
    <p:extLst>
      <p:ext uri="{BB962C8B-B14F-4D97-AF65-F5344CB8AC3E}">
        <p14:creationId xmlns:p14="http://schemas.microsoft.com/office/powerpoint/2010/main" val="1084863484"/>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ctr"/>
            <a:r>
              <a:rPr lang="en-US" altLang="en-US"/>
              <a:t>Construction Phase</a:t>
            </a:r>
          </a:p>
        </p:txBody>
      </p:sp>
      <p:sp>
        <p:nvSpPr>
          <p:cNvPr id="16387" name="Rectangle 3"/>
          <p:cNvSpPr>
            <a:spLocks noGrp="1" noChangeArrowheads="1"/>
          </p:cNvSpPr>
          <p:nvPr>
            <p:ph type="body" idx="1"/>
          </p:nvPr>
        </p:nvSpPr>
        <p:spPr>
          <a:xfrm>
            <a:off x="990600" y="1676400"/>
            <a:ext cx="7772400" cy="4953000"/>
          </a:xfrm>
        </p:spPr>
        <p:txBody>
          <a:bodyPr/>
          <a:lstStyle/>
          <a:p>
            <a:r>
              <a:rPr lang="en-US" altLang="en-US" sz="2400" dirty="0"/>
              <a:t>Focus is on implementation of the design:</a:t>
            </a:r>
          </a:p>
          <a:p>
            <a:pPr lvl="1"/>
            <a:r>
              <a:rPr lang="en-US" altLang="en-US" sz="2400" dirty="0"/>
              <a:t>cumulative increase in functionality</a:t>
            </a:r>
          </a:p>
          <a:p>
            <a:pPr lvl="1"/>
            <a:r>
              <a:rPr lang="en-US" altLang="en-US" sz="2400" dirty="0"/>
              <a:t>greater depth of implementation (stubs fleshed out)</a:t>
            </a:r>
          </a:p>
          <a:p>
            <a:pPr lvl="1"/>
            <a:r>
              <a:rPr lang="en-US" altLang="en-US" sz="2400" dirty="0"/>
              <a:t>greater stability begins to appear</a:t>
            </a:r>
          </a:p>
          <a:p>
            <a:pPr lvl="1"/>
            <a:r>
              <a:rPr lang="en-US" altLang="en-US" sz="2400" dirty="0"/>
              <a:t>implement all details, not only those of central architectural value</a:t>
            </a:r>
          </a:p>
        </p:txBody>
      </p:sp>
      <p:sp>
        <p:nvSpPr>
          <p:cNvPr id="2" name="Slide Number Placeholder 1"/>
          <p:cNvSpPr>
            <a:spLocks noGrp="1"/>
          </p:cNvSpPr>
          <p:nvPr>
            <p:ph type="sldNum" sz="quarter" idx="12"/>
          </p:nvPr>
        </p:nvSpPr>
        <p:spPr/>
        <p:txBody>
          <a:bodyPr/>
          <a:lstStyle/>
          <a:p>
            <a:pPr>
              <a:defRPr/>
            </a:pPr>
            <a:fld id="{AFD720AD-0A16-4141-82CA-5619F80A2BC8}" type="slidenum">
              <a:rPr lang="en-US" smtClean="0"/>
              <a:pPr>
                <a:defRPr/>
              </a:pPr>
              <a:t>67</a:t>
            </a:fld>
            <a:endParaRPr lang="en-US"/>
          </a:p>
        </p:txBody>
      </p:sp>
    </p:spTree>
    <p:extLst>
      <p:ext uri="{BB962C8B-B14F-4D97-AF65-F5344CB8AC3E}">
        <p14:creationId xmlns:p14="http://schemas.microsoft.com/office/powerpoint/2010/main" val="3475176809"/>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gn="ctr"/>
            <a:r>
              <a:rPr lang="en-US" altLang="en-US"/>
              <a:t>Transition Phase</a:t>
            </a:r>
          </a:p>
        </p:txBody>
      </p:sp>
      <p:sp>
        <p:nvSpPr>
          <p:cNvPr id="17411" name="Rectangle 3"/>
          <p:cNvSpPr>
            <a:spLocks noGrp="1" noChangeArrowheads="1"/>
          </p:cNvSpPr>
          <p:nvPr>
            <p:ph type="body" idx="1"/>
          </p:nvPr>
        </p:nvSpPr>
        <p:spPr/>
        <p:txBody>
          <a:bodyPr/>
          <a:lstStyle/>
          <a:p>
            <a:r>
              <a:rPr lang="en-US" altLang="en-US" sz="2400" dirty="0"/>
              <a:t>The transition phase consists of the transfer of the system to the user community</a:t>
            </a:r>
          </a:p>
          <a:p>
            <a:r>
              <a:rPr lang="en-US" altLang="en-US" sz="2400"/>
              <a:t>It includes shipping</a:t>
            </a:r>
            <a:r>
              <a:rPr lang="en-US" altLang="en-US" sz="2400" dirty="0"/>
              <a:t>, installation, training, technical support and maintenance</a:t>
            </a:r>
          </a:p>
          <a:p>
            <a:r>
              <a:rPr lang="en-US" altLang="en-US" sz="2400" dirty="0"/>
              <a:t>Development team begins to shrink</a:t>
            </a:r>
          </a:p>
          <a:p>
            <a:r>
              <a:rPr lang="en-US" altLang="en-US" sz="2400" dirty="0"/>
              <a:t>Control is moved to maintenance team</a:t>
            </a:r>
          </a:p>
          <a:p>
            <a:r>
              <a:rPr lang="en-US" altLang="en-US" sz="2400" dirty="0"/>
              <a:t>Alpha, Beta, and final releases</a:t>
            </a:r>
          </a:p>
          <a:p>
            <a:r>
              <a:rPr lang="en-US" altLang="en-US" sz="2400" dirty="0"/>
              <a:t>Software updates</a:t>
            </a:r>
          </a:p>
          <a:p>
            <a:r>
              <a:rPr lang="en-US" altLang="en-US" sz="2400" dirty="0"/>
              <a:t>Integration with existing systems (legacy, existing versions, etc.)</a:t>
            </a:r>
          </a:p>
        </p:txBody>
      </p:sp>
      <p:sp>
        <p:nvSpPr>
          <p:cNvPr id="2" name="Slide Number Placeholder 1"/>
          <p:cNvSpPr>
            <a:spLocks noGrp="1"/>
          </p:cNvSpPr>
          <p:nvPr>
            <p:ph type="sldNum" sz="quarter" idx="12"/>
          </p:nvPr>
        </p:nvSpPr>
        <p:spPr/>
        <p:txBody>
          <a:bodyPr/>
          <a:lstStyle/>
          <a:p>
            <a:pPr>
              <a:defRPr/>
            </a:pPr>
            <a:fld id="{AFD720AD-0A16-4141-82CA-5619F80A2BC8}" type="slidenum">
              <a:rPr lang="en-US" smtClean="0"/>
              <a:pPr>
                <a:defRPr/>
              </a:pPr>
              <a:t>68</a:t>
            </a:fld>
            <a:endParaRPr lang="en-US"/>
          </a:p>
        </p:txBody>
      </p:sp>
    </p:spTree>
    <p:extLst>
      <p:ext uri="{BB962C8B-B14F-4D97-AF65-F5344CB8AC3E}">
        <p14:creationId xmlns:p14="http://schemas.microsoft.com/office/powerpoint/2010/main" val="2876191366"/>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noFill/>
          <a:ln/>
        </p:spPr>
        <p:txBody>
          <a:bodyPr/>
          <a:lstStyle/>
          <a:p>
            <a:r>
              <a:rPr lang="en-US">
                <a:effectLst/>
              </a:rPr>
              <a:t>The Architecture of RUP</a:t>
            </a:r>
          </a:p>
        </p:txBody>
      </p:sp>
      <p:pic>
        <p:nvPicPr>
          <p:cNvPr id="171011" name="Picture 3" descr="RUP"/>
          <p:cNvPicPr>
            <a:picLocks noGrp="1" noChangeAspect="1" noChangeArrowheads="1"/>
          </p:cNvPicPr>
          <p:nvPr>
            <p:ph idx="1"/>
          </p:nvPr>
        </p:nvPicPr>
        <p:blipFill>
          <a:blip r:embed="rId2" cstate="print"/>
          <a:srcRect/>
          <a:stretch>
            <a:fillRect/>
          </a:stretch>
        </p:blipFill>
        <p:spPr>
          <a:xfrm>
            <a:off x="0" y="914400"/>
            <a:ext cx="9144000" cy="5943600"/>
          </a:xfrm>
          <a:noFill/>
          <a:ln/>
        </p:spPr>
      </p:pic>
      <p:sp>
        <p:nvSpPr>
          <p:cNvPr id="4" name="Slide Number Placeholder 3"/>
          <p:cNvSpPr>
            <a:spLocks noGrp="1"/>
          </p:cNvSpPr>
          <p:nvPr>
            <p:ph type="sldNum" sz="quarter" idx="12"/>
          </p:nvPr>
        </p:nvSpPr>
        <p:spPr/>
        <p:txBody>
          <a:bodyPr/>
          <a:lstStyle/>
          <a:p>
            <a:pPr>
              <a:defRPr/>
            </a:pPr>
            <a:fld id="{503383CF-C032-465B-9DEB-BED697CFAC7D}" type="slidenum">
              <a:rPr lang="en-US" smtClean="0"/>
              <a:pPr>
                <a:defRPr/>
              </a:pPr>
              <a:t>69</a:t>
            </a:fld>
            <a:endParaRPr lang="en-US" dirty="0"/>
          </a:p>
        </p:txBody>
      </p:sp>
    </p:spTree>
    <p:extLst>
      <p:ext uri="{BB962C8B-B14F-4D97-AF65-F5344CB8AC3E}">
        <p14:creationId xmlns:p14="http://schemas.microsoft.com/office/powerpoint/2010/main" val="1048958033"/>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activities</a:t>
            </a:r>
            <a:endParaRPr lang="en-US" dirty="0"/>
          </a:p>
        </p:txBody>
      </p:sp>
      <p:sp>
        <p:nvSpPr>
          <p:cNvPr id="5" name="Content Placeholder 4"/>
          <p:cNvSpPr>
            <a:spLocks noGrp="1"/>
          </p:cNvSpPr>
          <p:nvPr>
            <p:ph idx="1"/>
          </p:nvPr>
        </p:nvSpPr>
        <p:spPr/>
        <p:txBody>
          <a:bodyPr/>
          <a:lstStyle/>
          <a:p>
            <a:r>
              <a:rPr lang="en-GB" dirty="0"/>
              <a:t>Real software processes are inter-leaved sequences of technical, collaborative and managerial activities with the overall goal of specifying, designing, implementing and testing a software system. </a:t>
            </a:r>
          </a:p>
          <a:p>
            <a:r>
              <a:rPr lang="en-GB" dirty="0"/>
              <a:t>The four basic process activities of specification, development, validation and evolution are organized differently in different development processes. </a:t>
            </a:r>
          </a:p>
          <a:p>
            <a:r>
              <a:rPr lang="en-GB" dirty="0"/>
              <a:t>For example, in the waterfall model, they are organized in sequence, whereas in incremental development they are interleaved. </a:t>
            </a:r>
            <a:endParaRPr lang="en-US"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7</a:t>
            </a:fld>
            <a:endParaRPr lang="en-US"/>
          </a:p>
        </p:txBody>
      </p:sp>
    </p:spTree>
    <p:extLst>
      <p:ext uri="{BB962C8B-B14F-4D97-AF65-F5344CB8AC3E}">
        <p14:creationId xmlns:p14="http://schemas.microsoft.com/office/powerpoint/2010/main" val="2691991018"/>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marL="0" indent="0" algn="ctr">
              <a:buNone/>
            </a:pPr>
            <a:r>
              <a:rPr lang="en-US" sz="4800" b="1" dirty="0">
                <a:solidFill>
                  <a:srgbClr val="FF0000"/>
                </a:solidFill>
              </a:rPr>
              <a:t>      Agile Development</a:t>
            </a:r>
          </a:p>
        </p:txBody>
      </p:sp>
      <p:sp>
        <p:nvSpPr>
          <p:cNvPr id="5" name="Slide Number Placeholder 4"/>
          <p:cNvSpPr>
            <a:spLocks noGrp="1"/>
          </p:cNvSpPr>
          <p:nvPr>
            <p:ph type="sldNum" sz="quarter" idx="12"/>
          </p:nvPr>
        </p:nvSpPr>
        <p:spPr/>
        <p:txBody>
          <a:bodyPr/>
          <a:lstStyle/>
          <a:p>
            <a:pPr>
              <a:defRPr/>
            </a:pPr>
            <a:fld id="{503383CF-C032-465B-9DEB-BED697CFAC7D}" type="slidenum">
              <a:rPr lang="en-US" smtClean="0"/>
              <a:pPr>
                <a:defRPr/>
              </a:pPr>
              <a:t>70</a:t>
            </a:fld>
            <a:endParaRPr lang="en-US" dirty="0"/>
          </a:p>
        </p:txBody>
      </p:sp>
    </p:spTree>
    <p:extLst>
      <p:ext uri="{BB962C8B-B14F-4D97-AF65-F5344CB8AC3E}">
        <p14:creationId xmlns:p14="http://schemas.microsoft.com/office/powerpoint/2010/main" val="3694365196"/>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2"/>
          <p:cNvSpPr>
            <a:spLocks noGrp="1"/>
          </p:cNvSpPr>
          <p:nvPr>
            <p:ph type="sldNum" sz="quarter" idx="12"/>
          </p:nvPr>
        </p:nvSpPr>
        <p:spPr>
          <a:noFill/>
        </p:spPr>
        <p:txBody>
          <a:bodyPr/>
          <a:lstStyle/>
          <a:p>
            <a:fld id="{DD798FEC-C314-431D-A65C-DDDF87DDB1F0}" type="slidenum">
              <a:rPr lang="en-US" smtClean="0"/>
              <a:pPr/>
              <a:t>71</a:t>
            </a:fld>
            <a:endParaRPr lang="en-US"/>
          </a:p>
        </p:txBody>
      </p:sp>
      <p:sp>
        <p:nvSpPr>
          <p:cNvPr id="4" name="Title 3"/>
          <p:cNvSpPr>
            <a:spLocks noGrp="1"/>
          </p:cNvSpPr>
          <p:nvPr>
            <p:ph type="title" idx="4294967295"/>
          </p:nvPr>
        </p:nvSpPr>
        <p:spPr>
          <a:xfrm>
            <a:off x="628650" y="-112020"/>
            <a:ext cx="7886700" cy="1325563"/>
          </a:xfrm>
        </p:spPr>
        <p:txBody>
          <a:bodyPr/>
          <a:lstStyle/>
          <a:p>
            <a:pPr>
              <a:defRPr/>
            </a:pPr>
            <a:r>
              <a:rPr lang="en-US" dirty="0"/>
              <a:t>Agile Development</a:t>
            </a:r>
          </a:p>
        </p:txBody>
      </p:sp>
      <p:sp>
        <p:nvSpPr>
          <p:cNvPr id="37893" name="TextBox 4"/>
          <p:cNvSpPr txBox="1">
            <a:spLocks noChangeArrowheads="1"/>
          </p:cNvSpPr>
          <p:nvPr/>
        </p:nvSpPr>
        <p:spPr bwMode="auto">
          <a:xfrm>
            <a:off x="914400" y="914400"/>
            <a:ext cx="7696200" cy="5078313"/>
          </a:xfrm>
          <a:prstGeom prst="rect">
            <a:avLst/>
          </a:prstGeom>
          <a:noFill/>
          <a:ln w="9525">
            <a:noFill/>
            <a:miter lim="800000"/>
            <a:headEnd/>
            <a:tailEnd/>
          </a:ln>
        </p:spPr>
        <p:txBody>
          <a:bodyPr>
            <a:spAutoFit/>
          </a:bodyPr>
          <a:lstStyle/>
          <a:p>
            <a:pPr algn="just"/>
            <a:r>
              <a:rPr lang="en-US" sz="2000" dirty="0"/>
              <a:t>2001: Kent Beck and 16 other software developers, referred to as “Agile Alliance”, signed the “manifesto for Agile software development”. It stated:</a:t>
            </a:r>
          </a:p>
          <a:p>
            <a:pPr algn="just"/>
            <a:endParaRPr lang="en-US" sz="2000" dirty="0"/>
          </a:p>
          <a:p>
            <a:pPr algn="just"/>
            <a:r>
              <a:rPr lang="en-US" sz="2000" dirty="0"/>
              <a:t>We are uncovering better ways of developing</a:t>
            </a:r>
            <a:br>
              <a:rPr lang="en-US" sz="2000" dirty="0"/>
            </a:br>
            <a:r>
              <a:rPr lang="en-US" sz="2000" dirty="0"/>
              <a:t>software by doing it and helping others do it.</a:t>
            </a:r>
            <a:br>
              <a:rPr lang="en-US" sz="2000" dirty="0"/>
            </a:br>
            <a:r>
              <a:rPr lang="en-US" sz="2000" dirty="0"/>
              <a:t>Through this work we have come to value:</a:t>
            </a:r>
          </a:p>
          <a:p>
            <a:pPr algn="just"/>
            <a:endParaRPr lang="en-US" sz="2000" dirty="0"/>
          </a:p>
          <a:p>
            <a:pPr algn="just"/>
            <a:r>
              <a:rPr lang="en-US" sz="2000" dirty="0">
                <a:solidFill>
                  <a:srgbClr val="FF0000"/>
                </a:solidFill>
              </a:rPr>
              <a:t>Individuals and interaction </a:t>
            </a:r>
            <a:r>
              <a:rPr lang="en-US" sz="2000" dirty="0"/>
              <a:t>over </a:t>
            </a:r>
            <a:r>
              <a:rPr lang="en-US" sz="2000" dirty="0">
                <a:solidFill>
                  <a:srgbClr val="0000CC"/>
                </a:solidFill>
              </a:rPr>
              <a:t>processes and tool</a:t>
            </a:r>
          </a:p>
          <a:p>
            <a:pPr algn="just"/>
            <a:r>
              <a:rPr lang="en-US" sz="2000" dirty="0">
                <a:solidFill>
                  <a:srgbClr val="FF0000"/>
                </a:solidFill>
              </a:rPr>
              <a:t>Working software </a:t>
            </a:r>
            <a:r>
              <a:rPr lang="en-US" sz="2000" dirty="0"/>
              <a:t>over </a:t>
            </a:r>
            <a:r>
              <a:rPr lang="en-US" sz="2000" dirty="0">
                <a:solidFill>
                  <a:srgbClr val="0000CC"/>
                </a:solidFill>
              </a:rPr>
              <a:t>comprehensive documentation</a:t>
            </a:r>
          </a:p>
          <a:p>
            <a:pPr algn="just"/>
            <a:r>
              <a:rPr lang="en-US" sz="2000" dirty="0">
                <a:solidFill>
                  <a:srgbClr val="FF0000"/>
                </a:solidFill>
              </a:rPr>
              <a:t>Customer collaboration </a:t>
            </a:r>
            <a:r>
              <a:rPr lang="en-US" sz="2000" dirty="0"/>
              <a:t>over </a:t>
            </a:r>
            <a:r>
              <a:rPr lang="en-US" sz="2000" dirty="0">
                <a:solidFill>
                  <a:srgbClr val="0000CC"/>
                </a:solidFill>
              </a:rPr>
              <a:t>contract negotiation</a:t>
            </a:r>
          </a:p>
          <a:p>
            <a:pPr algn="just"/>
            <a:r>
              <a:rPr lang="en-US" sz="2000" dirty="0">
                <a:solidFill>
                  <a:srgbClr val="FF0000"/>
                </a:solidFill>
              </a:rPr>
              <a:t>Responding to change </a:t>
            </a:r>
            <a:r>
              <a:rPr lang="en-US" sz="2000" dirty="0"/>
              <a:t>over </a:t>
            </a:r>
            <a:r>
              <a:rPr lang="en-US" sz="2000" dirty="0">
                <a:solidFill>
                  <a:srgbClr val="0000CC"/>
                </a:solidFill>
              </a:rPr>
              <a:t>following plan</a:t>
            </a:r>
          </a:p>
          <a:p>
            <a:pPr algn="just"/>
            <a:endParaRPr lang="en-US" sz="2000" dirty="0"/>
          </a:p>
          <a:p>
            <a:pPr algn="just"/>
            <a:r>
              <a:rPr lang="en-US" sz="2000" dirty="0"/>
              <a:t>That is, while there is </a:t>
            </a:r>
            <a:r>
              <a:rPr lang="en-US" sz="2000" dirty="0">
                <a:solidFill>
                  <a:srgbClr val="FF0000"/>
                </a:solidFill>
              </a:rPr>
              <a:t>value in the items on the right </a:t>
            </a:r>
            <a:r>
              <a:rPr lang="en-US" sz="2000" dirty="0"/>
              <a:t>, we </a:t>
            </a:r>
            <a:r>
              <a:rPr lang="en-US" sz="2000" dirty="0">
                <a:solidFill>
                  <a:srgbClr val="0000CC"/>
                </a:solidFill>
              </a:rPr>
              <a:t>value the items on the left </a:t>
            </a:r>
            <a:r>
              <a:rPr lang="en-US" sz="2000" dirty="0"/>
              <a:t>more.</a:t>
            </a:r>
          </a:p>
          <a:p>
            <a:pPr algn="just"/>
            <a:r>
              <a:rPr lang="en-US" sz="2000" dirty="0"/>
              <a:t>						</a:t>
            </a:r>
            <a:endParaRPr lang="en-US" sz="1050" dirty="0"/>
          </a:p>
        </p:txBody>
      </p:sp>
    </p:spTree>
    <p:extLst>
      <p:ext uri="{BB962C8B-B14F-4D97-AF65-F5344CB8AC3E}">
        <p14:creationId xmlns:p14="http://schemas.microsoft.com/office/powerpoint/2010/main" val="327798027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3">
                                            <p:txEl>
                                              <p:pRg st="0" end="0"/>
                                            </p:txEl>
                                          </p:spTgt>
                                        </p:tgtEl>
                                        <p:attrNameLst>
                                          <p:attrName>style.visibility</p:attrName>
                                        </p:attrNameLst>
                                      </p:cBhvr>
                                      <p:to>
                                        <p:strVal val="visible"/>
                                      </p:to>
                                    </p:set>
                                    <p:animEffect transition="in" filter="blinds(horizontal)">
                                      <p:cBhvr>
                                        <p:cTn id="7" dur="500"/>
                                        <p:tgtEl>
                                          <p:spTgt spid="378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3">
                                            <p:txEl>
                                              <p:pRg st="2" end="2"/>
                                            </p:txEl>
                                          </p:spTgt>
                                        </p:tgtEl>
                                        <p:attrNameLst>
                                          <p:attrName>style.visibility</p:attrName>
                                        </p:attrNameLst>
                                      </p:cBhvr>
                                      <p:to>
                                        <p:strVal val="visible"/>
                                      </p:to>
                                    </p:set>
                                    <p:animEffect transition="in" filter="blinds(horizontal)">
                                      <p:cBhvr>
                                        <p:cTn id="12" dur="500"/>
                                        <p:tgtEl>
                                          <p:spTgt spid="3789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893">
                                            <p:txEl>
                                              <p:pRg st="4" end="4"/>
                                            </p:txEl>
                                          </p:spTgt>
                                        </p:tgtEl>
                                        <p:attrNameLst>
                                          <p:attrName>style.visibility</p:attrName>
                                        </p:attrNameLst>
                                      </p:cBhvr>
                                      <p:to>
                                        <p:strVal val="visible"/>
                                      </p:to>
                                    </p:set>
                                    <p:animEffect transition="in" filter="blinds(horizontal)">
                                      <p:cBhvr>
                                        <p:cTn id="17" dur="500"/>
                                        <p:tgtEl>
                                          <p:spTgt spid="3789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893">
                                            <p:txEl>
                                              <p:pRg st="5" end="5"/>
                                            </p:txEl>
                                          </p:spTgt>
                                        </p:tgtEl>
                                        <p:attrNameLst>
                                          <p:attrName>style.visibility</p:attrName>
                                        </p:attrNameLst>
                                      </p:cBhvr>
                                      <p:to>
                                        <p:strVal val="visible"/>
                                      </p:to>
                                    </p:set>
                                    <p:animEffect transition="in" filter="blinds(horizontal)">
                                      <p:cBhvr>
                                        <p:cTn id="22" dur="500"/>
                                        <p:tgtEl>
                                          <p:spTgt spid="3789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893">
                                            <p:txEl>
                                              <p:pRg st="6" end="6"/>
                                            </p:txEl>
                                          </p:spTgt>
                                        </p:tgtEl>
                                        <p:attrNameLst>
                                          <p:attrName>style.visibility</p:attrName>
                                        </p:attrNameLst>
                                      </p:cBhvr>
                                      <p:to>
                                        <p:strVal val="visible"/>
                                      </p:to>
                                    </p:set>
                                    <p:animEffect transition="in" filter="blinds(horizontal)">
                                      <p:cBhvr>
                                        <p:cTn id="27" dur="500"/>
                                        <p:tgtEl>
                                          <p:spTgt spid="3789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7893">
                                            <p:txEl>
                                              <p:pRg st="7" end="7"/>
                                            </p:txEl>
                                          </p:spTgt>
                                        </p:tgtEl>
                                        <p:attrNameLst>
                                          <p:attrName>style.visibility</p:attrName>
                                        </p:attrNameLst>
                                      </p:cBhvr>
                                      <p:to>
                                        <p:strVal val="visible"/>
                                      </p:to>
                                    </p:set>
                                    <p:animEffect transition="in" filter="blinds(horizontal)">
                                      <p:cBhvr>
                                        <p:cTn id="32" dur="500"/>
                                        <p:tgtEl>
                                          <p:spTgt spid="3789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7893">
                                            <p:txEl>
                                              <p:pRg st="9" end="9"/>
                                            </p:txEl>
                                          </p:spTgt>
                                        </p:tgtEl>
                                        <p:attrNameLst>
                                          <p:attrName>style.visibility</p:attrName>
                                        </p:attrNameLst>
                                      </p:cBhvr>
                                      <p:to>
                                        <p:strVal val="visible"/>
                                      </p:to>
                                    </p:set>
                                    <p:animEffect transition="in" filter="blinds(horizontal)">
                                      <p:cBhvr>
                                        <p:cTn id="37" dur="500"/>
                                        <p:tgtEl>
                                          <p:spTgt spid="3789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7893">
                                            <p:txEl>
                                              <p:pRg st="10" end="10"/>
                                            </p:txEl>
                                          </p:spTgt>
                                        </p:tgtEl>
                                        <p:attrNameLst>
                                          <p:attrName>style.visibility</p:attrName>
                                        </p:attrNameLst>
                                      </p:cBhvr>
                                      <p:to>
                                        <p:strVal val="visible"/>
                                      </p:to>
                                    </p:set>
                                    <p:animEffect transition="in" filter="blinds(horizontal)">
                                      <p:cBhvr>
                                        <p:cTn id="42" dur="500"/>
                                        <p:tgtEl>
                                          <p:spTgt spid="3789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2"/>
          <p:cNvSpPr>
            <a:spLocks noGrp="1"/>
          </p:cNvSpPr>
          <p:nvPr>
            <p:ph type="sldNum" sz="quarter" idx="12"/>
          </p:nvPr>
        </p:nvSpPr>
        <p:spPr>
          <a:noFill/>
        </p:spPr>
        <p:txBody>
          <a:bodyPr/>
          <a:lstStyle/>
          <a:p>
            <a:fld id="{AE02F398-56ED-4E27-9292-3CA0CCF58481}" type="slidenum">
              <a:rPr lang="en-US" smtClean="0"/>
              <a:pPr/>
              <a:t>72</a:t>
            </a:fld>
            <a:endParaRPr lang="en-US"/>
          </a:p>
        </p:txBody>
      </p:sp>
      <p:sp>
        <p:nvSpPr>
          <p:cNvPr id="4" name="Title 3"/>
          <p:cNvSpPr>
            <a:spLocks noGrp="1"/>
          </p:cNvSpPr>
          <p:nvPr>
            <p:ph type="title" idx="4294967295"/>
          </p:nvPr>
        </p:nvSpPr>
        <p:spPr>
          <a:xfrm>
            <a:off x="495300" y="-92074"/>
            <a:ext cx="7886700" cy="1325563"/>
          </a:xfrm>
        </p:spPr>
        <p:txBody>
          <a:bodyPr/>
          <a:lstStyle/>
          <a:p>
            <a:pPr>
              <a:defRPr/>
            </a:pPr>
            <a:r>
              <a:rPr lang="en-US" dirty="0"/>
              <a:t>Agile Principles</a:t>
            </a:r>
          </a:p>
        </p:txBody>
      </p:sp>
      <p:sp>
        <p:nvSpPr>
          <p:cNvPr id="5" name="TextBox 4"/>
          <p:cNvSpPr txBox="1"/>
          <p:nvPr/>
        </p:nvSpPr>
        <p:spPr>
          <a:xfrm>
            <a:off x="762000" y="1062038"/>
            <a:ext cx="8001000" cy="4524315"/>
          </a:xfrm>
          <a:prstGeom prst="rect">
            <a:avLst/>
          </a:prstGeom>
          <a:noFill/>
        </p:spPr>
        <p:txBody>
          <a:bodyPr>
            <a:spAutoFit/>
          </a:bodyPr>
          <a:lstStyle/>
          <a:p>
            <a:pPr algn="just"/>
            <a:r>
              <a:rPr lang="en-US" sz="2000" dirty="0"/>
              <a:t>Agile Alliance defined </a:t>
            </a:r>
            <a:r>
              <a:rPr lang="en-US" sz="2000" dirty="0">
                <a:solidFill>
                  <a:srgbClr val="0000CC"/>
                </a:solidFill>
              </a:rPr>
              <a:t>12 agility principles</a:t>
            </a:r>
            <a:r>
              <a:rPr lang="en-US" sz="2000" dirty="0"/>
              <a:t>:</a:t>
            </a:r>
          </a:p>
          <a:p>
            <a:pPr algn="just">
              <a:buFont typeface="Arial" charset="0"/>
              <a:buAutoNum type="arabicPeriod"/>
            </a:pPr>
            <a:r>
              <a:rPr lang="en-US" sz="2000" dirty="0"/>
              <a:t>Highest priority is to </a:t>
            </a:r>
            <a:r>
              <a:rPr lang="en-US" sz="2000" dirty="0">
                <a:solidFill>
                  <a:schemeClr val="hlink"/>
                </a:solidFill>
              </a:rPr>
              <a:t>satisfy the customer</a:t>
            </a:r>
            <a:r>
              <a:rPr lang="en-US" sz="2000" dirty="0"/>
              <a:t> through </a:t>
            </a:r>
            <a:r>
              <a:rPr lang="en-US" sz="2000" dirty="0">
                <a:solidFill>
                  <a:schemeClr val="hlink"/>
                </a:solidFill>
              </a:rPr>
              <a:t>early and continues delivery</a:t>
            </a:r>
            <a:r>
              <a:rPr lang="en-US" sz="2000" dirty="0"/>
              <a:t> of valuable software.</a:t>
            </a:r>
          </a:p>
          <a:p>
            <a:pPr algn="just">
              <a:buFont typeface="Arial" charset="0"/>
              <a:buAutoNum type="arabicPeriod"/>
            </a:pPr>
            <a:r>
              <a:rPr lang="en-US" sz="2000" dirty="0">
                <a:solidFill>
                  <a:schemeClr val="hlink"/>
                </a:solidFill>
              </a:rPr>
              <a:t>Welcome changing requirements</a:t>
            </a:r>
            <a:r>
              <a:rPr lang="en-US" sz="2000" dirty="0"/>
              <a:t> even late in the development (for customers competitive advantage).</a:t>
            </a:r>
          </a:p>
          <a:p>
            <a:pPr algn="just">
              <a:buFont typeface="Arial" charset="0"/>
              <a:buAutoNum type="arabicPeriod"/>
            </a:pPr>
            <a:r>
              <a:rPr lang="en-US" sz="2000" dirty="0"/>
              <a:t>Deliver </a:t>
            </a:r>
            <a:r>
              <a:rPr lang="en-US" sz="2000" dirty="0">
                <a:solidFill>
                  <a:schemeClr val="hlink"/>
                </a:solidFill>
              </a:rPr>
              <a:t>working software frequently</a:t>
            </a:r>
            <a:r>
              <a:rPr lang="en-US" sz="2000" dirty="0"/>
              <a:t>, from couple of weeks to couple of months.</a:t>
            </a:r>
          </a:p>
          <a:p>
            <a:pPr algn="just">
              <a:buFont typeface="Arial" charset="0"/>
              <a:buAutoNum type="arabicPeriod"/>
            </a:pPr>
            <a:r>
              <a:rPr lang="en-US" sz="2000" dirty="0">
                <a:solidFill>
                  <a:schemeClr val="hlink"/>
                </a:solidFill>
              </a:rPr>
              <a:t>Business people and developers</a:t>
            </a:r>
            <a:r>
              <a:rPr lang="en-US" sz="2000" dirty="0"/>
              <a:t> must </a:t>
            </a:r>
            <a:r>
              <a:rPr lang="en-US" sz="2000" dirty="0">
                <a:solidFill>
                  <a:schemeClr val="hlink"/>
                </a:solidFill>
              </a:rPr>
              <a:t>work together</a:t>
            </a:r>
            <a:r>
              <a:rPr lang="en-US" sz="2000" dirty="0"/>
              <a:t> daily throughout the project. </a:t>
            </a:r>
          </a:p>
          <a:p>
            <a:pPr algn="just">
              <a:buFont typeface="Arial" charset="0"/>
              <a:buAutoNum type="arabicPeriod"/>
            </a:pPr>
            <a:r>
              <a:rPr lang="en-US" sz="2000" dirty="0"/>
              <a:t>Build project around </a:t>
            </a:r>
            <a:r>
              <a:rPr lang="en-US" sz="2000" dirty="0">
                <a:solidFill>
                  <a:schemeClr val="hlink"/>
                </a:solidFill>
              </a:rPr>
              <a:t>motivated Individuals</a:t>
            </a:r>
            <a:r>
              <a:rPr lang="en-US" sz="2000" dirty="0"/>
              <a:t>. Give them the environment and support they need, and trust them to get the job done.</a:t>
            </a:r>
          </a:p>
          <a:p>
            <a:pPr algn="just">
              <a:buFont typeface="Arial" charset="0"/>
              <a:buAutoNum type="arabicPeriod"/>
            </a:pPr>
            <a:r>
              <a:rPr lang="en-US" sz="2000" dirty="0"/>
              <a:t>Most efficient and effective method of conveying information to and with team is </a:t>
            </a:r>
            <a:r>
              <a:rPr lang="en-US" sz="2000" dirty="0">
                <a:solidFill>
                  <a:schemeClr val="hlink"/>
                </a:solidFill>
              </a:rPr>
              <a:t>face-to-face conversation</a:t>
            </a:r>
            <a:r>
              <a:rPr lang="en-US" sz="2000" dirty="0"/>
              <a:t>.</a:t>
            </a:r>
          </a:p>
        </p:txBody>
      </p:sp>
    </p:spTree>
    <p:extLst>
      <p:ext uri="{BB962C8B-B14F-4D97-AF65-F5344CB8AC3E}">
        <p14:creationId xmlns:p14="http://schemas.microsoft.com/office/powerpoint/2010/main" val="2266196282"/>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2"/>
          <p:cNvSpPr>
            <a:spLocks noGrp="1"/>
          </p:cNvSpPr>
          <p:nvPr>
            <p:ph type="sldNum" sz="quarter" idx="12"/>
          </p:nvPr>
        </p:nvSpPr>
        <p:spPr>
          <a:noFill/>
        </p:spPr>
        <p:txBody>
          <a:bodyPr/>
          <a:lstStyle/>
          <a:p>
            <a:fld id="{CFAAC294-C63B-424C-9B84-CB4545C37618}" type="slidenum">
              <a:rPr lang="en-US" smtClean="0"/>
              <a:pPr/>
              <a:t>73</a:t>
            </a:fld>
            <a:endParaRPr lang="en-US"/>
          </a:p>
        </p:txBody>
      </p:sp>
      <p:sp>
        <p:nvSpPr>
          <p:cNvPr id="4" name="Title 3"/>
          <p:cNvSpPr>
            <a:spLocks noGrp="1"/>
          </p:cNvSpPr>
          <p:nvPr>
            <p:ph type="title" idx="4294967295"/>
          </p:nvPr>
        </p:nvSpPr>
        <p:spPr>
          <a:xfrm>
            <a:off x="628650" y="79376"/>
            <a:ext cx="7886700" cy="1325563"/>
          </a:xfrm>
        </p:spPr>
        <p:txBody>
          <a:bodyPr/>
          <a:lstStyle/>
          <a:p>
            <a:pPr>
              <a:defRPr/>
            </a:pPr>
            <a:r>
              <a:rPr lang="en-US" dirty="0"/>
              <a:t>Agile Principles</a:t>
            </a:r>
          </a:p>
        </p:txBody>
      </p:sp>
      <p:sp>
        <p:nvSpPr>
          <p:cNvPr id="5" name="TextBox 4"/>
          <p:cNvSpPr txBox="1"/>
          <p:nvPr/>
        </p:nvSpPr>
        <p:spPr>
          <a:xfrm>
            <a:off x="762000" y="1062038"/>
            <a:ext cx="8001000" cy="4893647"/>
          </a:xfrm>
          <a:prstGeom prst="rect">
            <a:avLst/>
          </a:prstGeom>
          <a:noFill/>
        </p:spPr>
        <p:txBody>
          <a:bodyPr>
            <a:spAutoFit/>
          </a:bodyPr>
          <a:lstStyle/>
          <a:p>
            <a:pPr marL="266700" indent="-266700" algn="l">
              <a:buFontTx/>
              <a:buAutoNum type="arabicPeriod" startAt="7"/>
            </a:pPr>
            <a:r>
              <a:rPr lang="en-US" dirty="0">
                <a:solidFill>
                  <a:schemeClr val="hlink"/>
                </a:solidFill>
              </a:rPr>
              <a:t>Working software</a:t>
            </a:r>
            <a:r>
              <a:rPr lang="en-US" dirty="0"/>
              <a:t> is the primary measure of </a:t>
            </a:r>
            <a:r>
              <a:rPr lang="en-US" dirty="0">
                <a:solidFill>
                  <a:schemeClr val="hlink"/>
                </a:solidFill>
              </a:rPr>
              <a:t>progress</a:t>
            </a:r>
            <a:r>
              <a:rPr lang="en-US" dirty="0"/>
              <a:t>. </a:t>
            </a:r>
          </a:p>
          <a:p>
            <a:pPr marL="266700" indent="-266700" algn="l">
              <a:buFontTx/>
              <a:buAutoNum type="arabicPeriod" startAt="8"/>
            </a:pPr>
            <a:r>
              <a:rPr lang="en-US" dirty="0"/>
              <a:t>Agile processes promote </a:t>
            </a:r>
            <a:r>
              <a:rPr lang="en-US" dirty="0">
                <a:solidFill>
                  <a:schemeClr val="hlink"/>
                </a:solidFill>
              </a:rPr>
              <a:t>sustainable development</a:t>
            </a:r>
            <a:r>
              <a:rPr lang="en-US" dirty="0"/>
              <a:t>. The sponsors, developers, and users should be able to maintain a constant pace. </a:t>
            </a:r>
          </a:p>
          <a:p>
            <a:pPr marL="266700" indent="-266700" algn="l">
              <a:buFontTx/>
              <a:buAutoNum type="arabicPeriod" startAt="8"/>
            </a:pPr>
            <a:r>
              <a:rPr lang="en-US" dirty="0">
                <a:solidFill>
                  <a:schemeClr val="hlink"/>
                </a:solidFill>
              </a:rPr>
              <a:t>Continuous attention</a:t>
            </a:r>
            <a:r>
              <a:rPr lang="en-US" dirty="0"/>
              <a:t> to technical excellence and good design enhances agility. </a:t>
            </a:r>
          </a:p>
          <a:p>
            <a:pPr marL="266700" indent="-266700" algn="l">
              <a:buFontTx/>
              <a:buAutoNum type="arabicPeriod" startAt="8"/>
            </a:pPr>
            <a:r>
              <a:rPr lang="en-US" dirty="0">
                <a:solidFill>
                  <a:schemeClr val="hlink"/>
                </a:solidFill>
              </a:rPr>
              <a:t>Simplicity</a:t>
            </a:r>
            <a:r>
              <a:rPr lang="en-US" dirty="0"/>
              <a:t>--the art of maximizing the amount of work not done--is essential. </a:t>
            </a:r>
          </a:p>
          <a:p>
            <a:pPr marL="266700" indent="-266700" algn="l">
              <a:buFontTx/>
              <a:buAutoNum type="arabicPeriod" startAt="8"/>
            </a:pPr>
            <a:r>
              <a:rPr lang="en-US" dirty="0"/>
              <a:t>The best architectures, requirements, and designs emerge from </a:t>
            </a:r>
            <a:r>
              <a:rPr lang="en-US" dirty="0">
                <a:solidFill>
                  <a:schemeClr val="hlink"/>
                </a:solidFill>
              </a:rPr>
              <a:t>self-organizing teams</a:t>
            </a:r>
            <a:r>
              <a:rPr lang="en-US" dirty="0"/>
              <a:t>. </a:t>
            </a:r>
          </a:p>
          <a:p>
            <a:pPr marL="266700" indent="-266700" algn="l">
              <a:buFontTx/>
              <a:buAutoNum type="arabicPeriod" startAt="8"/>
            </a:pPr>
            <a:r>
              <a:rPr lang="en-US" dirty="0"/>
              <a:t>At regular intervals, the </a:t>
            </a:r>
            <a:r>
              <a:rPr lang="en-US" dirty="0">
                <a:solidFill>
                  <a:schemeClr val="hlink"/>
                </a:solidFill>
              </a:rPr>
              <a:t>team</a:t>
            </a:r>
            <a:r>
              <a:rPr lang="en-US" dirty="0"/>
              <a:t> reflects on how to become more effective, then </a:t>
            </a:r>
            <a:r>
              <a:rPr lang="en-US" dirty="0">
                <a:solidFill>
                  <a:schemeClr val="hlink"/>
                </a:solidFill>
              </a:rPr>
              <a:t>tunes and adjusts</a:t>
            </a:r>
            <a:r>
              <a:rPr lang="en-US" dirty="0"/>
              <a:t> its behavior accordingly. </a:t>
            </a:r>
          </a:p>
        </p:txBody>
      </p:sp>
    </p:spTree>
    <p:extLst>
      <p:ext uri="{BB962C8B-B14F-4D97-AF65-F5344CB8AC3E}">
        <p14:creationId xmlns:p14="http://schemas.microsoft.com/office/powerpoint/2010/main" val="3806871181"/>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3"/>
          <p:cNvSpPr>
            <a:spLocks noGrp="1"/>
          </p:cNvSpPr>
          <p:nvPr>
            <p:ph type="sldNum" sz="quarter" idx="12"/>
          </p:nvPr>
        </p:nvSpPr>
        <p:spPr>
          <a:noFill/>
        </p:spPr>
        <p:txBody>
          <a:bodyPr/>
          <a:lstStyle/>
          <a:p>
            <a:fld id="{ABA6198F-6495-41B9-8C7E-76B9E4043D78}" type="slidenum">
              <a:rPr lang="en-US" smtClean="0"/>
              <a:pPr/>
              <a:t>74</a:t>
            </a:fld>
            <a:endParaRPr lang="en-US"/>
          </a:p>
        </p:txBody>
      </p:sp>
      <p:sp>
        <p:nvSpPr>
          <p:cNvPr id="626690" name="Title 1"/>
          <p:cNvSpPr>
            <a:spLocks noGrp="1"/>
          </p:cNvSpPr>
          <p:nvPr>
            <p:ph type="title" idx="4294967295"/>
          </p:nvPr>
        </p:nvSpPr>
        <p:spPr>
          <a:xfrm>
            <a:off x="628650" y="127001"/>
            <a:ext cx="7886700" cy="1325563"/>
          </a:xfrm>
        </p:spPr>
        <p:txBody>
          <a:bodyPr lIns="92075" tIns="46038" rIns="92075" bIns="46038"/>
          <a:lstStyle/>
          <a:p>
            <a:pPr eaLnBrk="1" hangingPunct="1">
              <a:defRPr/>
            </a:pPr>
            <a:r>
              <a:rPr lang="en-US" sz="3900" b="0" dirty="0"/>
              <a:t>Agile Methods</a:t>
            </a:r>
            <a:endParaRPr lang="en-US" sz="3900" dirty="0"/>
          </a:p>
        </p:txBody>
      </p:sp>
      <p:sp>
        <p:nvSpPr>
          <p:cNvPr id="2" name="Content Placeholder 2"/>
          <p:cNvSpPr>
            <a:spLocks noGrp="1"/>
          </p:cNvSpPr>
          <p:nvPr>
            <p:ph idx="4294967295"/>
          </p:nvPr>
        </p:nvSpPr>
        <p:spPr>
          <a:xfrm>
            <a:off x="1003300" y="1060450"/>
            <a:ext cx="7848600" cy="3633788"/>
          </a:xfrm>
        </p:spPr>
        <p:txBody>
          <a:bodyPr lIns="91440" tIns="45720" rIns="91440" bIns="45720"/>
          <a:lstStyle/>
          <a:p>
            <a:pPr eaLnBrk="1" hangingPunct="1">
              <a:buFont typeface="Wingdings" pitchFamily="2" charset="2"/>
              <a:buChar char="v"/>
            </a:pPr>
            <a:r>
              <a:rPr lang="en-US" sz="2400" dirty="0">
                <a:solidFill>
                  <a:schemeClr val="tx1"/>
                </a:solidFill>
              </a:rPr>
              <a:t>Agile software development is a </a:t>
            </a:r>
            <a:r>
              <a:rPr lang="en-US" sz="2400" dirty="0">
                <a:solidFill>
                  <a:srgbClr val="0000CC"/>
                </a:solidFill>
              </a:rPr>
              <a:t>group of software development methodologies</a:t>
            </a:r>
            <a:r>
              <a:rPr lang="en-US" sz="2400" dirty="0">
                <a:solidFill>
                  <a:schemeClr val="tx1"/>
                </a:solidFill>
              </a:rPr>
              <a:t> that are based on </a:t>
            </a:r>
            <a:r>
              <a:rPr lang="en-US" sz="2400" dirty="0">
                <a:solidFill>
                  <a:srgbClr val="0000CC"/>
                </a:solidFill>
              </a:rPr>
              <a:t>similar principles</a:t>
            </a:r>
            <a:r>
              <a:rPr lang="en-US" sz="2400" dirty="0">
                <a:solidFill>
                  <a:schemeClr val="tx1"/>
                </a:solidFill>
              </a:rPr>
              <a:t>. </a:t>
            </a:r>
          </a:p>
          <a:p>
            <a:pPr eaLnBrk="1" hangingPunct="1">
              <a:buFont typeface="Wingdings" pitchFamily="2" charset="2"/>
              <a:buChar char="v"/>
            </a:pPr>
            <a:r>
              <a:rPr lang="en-US" sz="2400" dirty="0">
                <a:solidFill>
                  <a:schemeClr val="tx1"/>
                </a:solidFill>
              </a:rPr>
              <a:t>Agile methodologies generally promote a project management process that encourages </a:t>
            </a:r>
          </a:p>
          <a:p>
            <a:pPr lvl="1" eaLnBrk="1" hangingPunct="1"/>
            <a:r>
              <a:rPr lang="en-US" sz="2200" dirty="0">
                <a:solidFill>
                  <a:schemeClr val="tx1"/>
                </a:solidFill>
              </a:rPr>
              <a:t>frequent inspection and adaptation </a:t>
            </a:r>
          </a:p>
          <a:p>
            <a:pPr lvl="1" eaLnBrk="1" hangingPunct="1"/>
            <a:r>
              <a:rPr lang="en-US" sz="2200" dirty="0">
                <a:solidFill>
                  <a:schemeClr val="tx1"/>
                </a:solidFill>
              </a:rPr>
              <a:t>a leadership philosophy that encourages team work </a:t>
            </a:r>
          </a:p>
          <a:p>
            <a:pPr lvl="1" eaLnBrk="1" hangingPunct="1"/>
            <a:r>
              <a:rPr lang="en-US" sz="2200" dirty="0">
                <a:solidFill>
                  <a:schemeClr val="tx1"/>
                </a:solidFill>
              </a:rPr>
              <a:t>a </a:t>
            </a:r>
            <a:r>
              <a:rPr lang="en-US" sz="2200" dirty="0">
                <a:solidFill>
                  <a:srgbClr val="0000CC"/>
                </a:solidFill>
              </a:rPr>
              <a:t>set of </a:t>
            </a:r>
            <a:r>
              <a:rPr lang="en-US" sz="2200" dirty="0">
                <a:solidFill>
                  <a:schemeClr val="hlink"/>
                </a:solidFill>
              </a:rPr>
              <a:t>engineering best practices</a:t>
            </a:r>
            <a:r>
              <a:rPr lang="en-US" sz="2200" dirty="0">
                <a:solidFill>
                  <a:schemeClr val="tx1"/>
                </a:solidFill>
              </a:rPr>
              <a:t> that allow for </a:t>
            </a:r>
            <a:r>
              <a:rPr lang="en-US" sz="2200" dirty="0">
                <a:solidFill>
                  <a:srgbClr val="0000CC"/>
                </a:solidFill>
              </a:rPr>
              <a:t>rapid delivery of high-quality software</a:t>
            </a:r>
            <a:r>
              <a:rPr lang="en-US" sz="2200" dirty="0">
                <a:solidFill>
                  <a:schemeClr val="tx1"/>
                </a:solidFill>
              </a:rPr>
              <a:t>, and a </a:t>
            </a:r>
            <a:r>
              <a:rPr lang="en-US" sz="2200" dirty="0">
                <a:solidFill>
                  <a:schemeClr val="hlink"/>
                </a:solidFill>
              </a:rPr>
              <a:t>business approach</a:t>
            </a:r>
            <a:r>
              <a:rPr lang="en-US" sz="2200" dirty="0">
                <a:solidFill>
                  <a:schemeClr val="tx1"/>
                </a:solidFill>
              </a:rPr>
              <a:t> that </a:t>
            </a:r>
            <a:r>
              <a:rPr lang="en-US" sz="2200" dirty="0">
                <a:solidFill>
                  <a:srgbClr val="790015"/>
                </a:solidFill>
              </a:rPr>
              <a:t>aligns development</a:t>
            </a:r>
            <a:r>
              <a:rPr lang="en-US" sz="2200" dirty="0">
                <a:solidFill>
                  <a:schemeClr val="tx1"/>
                </a:solidFill>
              </a:rPr>
              <a:t> with </a:t>
            </a:r>
            <a:r>
              <a:rPr lang="en-US" sz="2200" dirty="0">
                <a:solidFill>
                  <a:srgbClr val="0000CC"/>
                </a:solidFill>
              </a:rPr>
              <a:t>customer needs</a:t>
            </a:r>
            <a:r>
              <a:rPr lang="en-US" sz="2200" dirty="0">
                <a:solidFill>
                  <a:schemeClr val="tx1"/>
                </a:solidFill>
              </a:rPr>
              <a:t> and </a:t>
            </a:r>
            <a:r>
              <a:rPr lang="en-US" sz="2200" dirty="0">
                <a:solidFill>
                  <a:srgbClr val="0000CC"/>
                </a:solidFill>
              </a:rPr>
              <a:t>company goals</a:t>
            </a:r>
          </a:p>
        </p:txBody>
      </p:sp>
    </p:spTree>
    <p:extLst>
      <p:ext uri="{BB962C8B-B14F-4D97-AF65-F5344CB8AC3E}">
        <p14:creationId xmlns:p14="http://schemas.microsoft.com/office/powerpoint/2010/main" val="3201624010"/>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3"/>
          <p:cNvSpPr>
            <a:spLocks noGrp="1"/>
          </p:cNvSpPr>
          <p:nvPr>
            <p:ph type="sldNum" sz="quarter" idx="12"/>
          </p:nvPr>
        </p:nvSpPr>
        <p:spPr>
          <a:noFill/>
        </p:spPr>
        <p:txBody>
          <a:bodyPr/>
          <a:lstStyle/>
          <a:p>
            <a:fld id="{5FD04B86-2C64-498B-95EE-CD87C48DBB3C}" type="slidenum">
              <a:rPr lang="en-US" smtClean="0"/>
              <a:pPr/>
              <a:t>75</a:t>
            </a:fld>
            <a:endParaRPr lang="en-US"/>
          </a:p>
        </p:txBody>
      </p:sp>
      <p:sp>
        <p:nvSpPr>
          <p:cNvPr id="627714" name="Title 1"/>
          <p:cNvSpPr>
            <a:spLocks noGrp="1"/>
          </p:cNvSpPr>
          <p:nvPr>
            <p:ph type="title" idx="4294967295"/>
          </p:nvPr>
        </p:nvSpPr>
        <p:spPr/>
        <p:txBody>
          <a:bodyPr lIns="92075" tIns="46038" rIns="92075" bIns="46038"/>
          <a:lstStyle/>
          <a:p>
            <a:pPr eaLnBrk="1" hangingPunct="1">
              <a:defRPr/>
            </a:pPr>
            <a:r>
              <a:rPr lang="en-US" dirty="0"/>
              <a:t>What are Agile Methods?</a:t>
            </a:r>
          </a:p>
        </p:txBody>
      </p:sp>
      <p:sp>
        <p:nvSpPr>
          <p:cNvPr id="627715" name="Content Placeholder 2"/>
          <p:cNvSpPr>
            <a:spLocks noGrp="1"/>
          </p:cNvSpPr>
          <p:nvPr>
            <p:ph idx="4294967295"/>
          </p:nvPr>
        </p:nvSpPr>
        <p:spPr>
          <a:xfrm>
            <a:off x="1079500" y="1060450"/>
            <a:ext cx="7848600" cy="4143375"/>
          </a:xfrm>
        </p:spPr>
        <p:txBody>
          <a:bodyPr lIns="91440" tIns="45720" rIns="91440" bIns="45720"/>
          <a:lstStyle/>
          <a:p>
            <a:pPr eaLnBrk="1" hangingPunct="1">
              <a:buFont typeface="Wingdings" pitchFamily="2" charset="2"/>
              <a:buChar char="v"/>
            </a:pPr>
            <a:r>
              <a:rPr lang="en-US" dirty="0">
                <a:solidFill>
                  <a:schemeClr val="tx1"/>
                </a:solidFill>
              </a:rPr>
              <a:t>Agile software development is a conceptual framework for undertaking software engineering projects. </a:t>
            </a:r>
          </a:p>
          <a:p>
            <a:pPr eaLnBrk="1" hangingPunct="1">
              <a:buFont typeface="Wingdings" pitchFamily="2" charset="2"/>
              <a:buChar char="v"/>
            </a:pPr>
            <a:r>
              <a:rPr lang="en-US" dirty="0">
                <a:solidFill>
                  <a:srgbClr val="0000CC"/>
                </a:solidFill>
              </a:rPr>
              <a:t>Most agile methods</a:t>
            </a:r>
            <a:r>
              <a:rPr lang="en-US" dirty="0">
                <a:solidFill>
                  <a:schemeClr val="tx1"/>
                </a:solidFill>
              </a:rPr>
              <a:t> attempt to </a:t>
            </a:r>
            <a:r>
              <a:rPr lang="en-US" dirty="0">
                <a:solidFill>
                  <a:srgbClr val="0000CC"/>
                </a:solidFill>
              </a:rPr>
              <a:t>minimize risk</a:t>
            </a:r>
            <a:r>
              <a:rPr lang="en-US" dirty="0">
                <a:solidFill>
                  <a:schemeClr val="tx1"/>
                </a:solidFill>
              </a:rPr>
              <a:t> by developing software in </a:t>
            </a:r>
            <a:r>
              <a:rPr lang="en-US" dirty="0">
                <a:solidFill>
                  <a:srgbClr val="0000CC"/>
                </a:solidFill>
              </a:rPr>
              <a:t>short </a:t>
            </a:r>
            <a:r>
              <a:rPr lang="en-US" dirty="0" err="1">
                <a:solidFill>
                  <a:srgbClr val="0000CC"/>
                </a:solidFill>
              </a:rPr>
              <a:t>timeboxes</a:t>
            </a:r>
            <a:r>
              <a:rPr lang="en-US" dirty="0">
                <a:solidFill>
                  <a:schemeClr val="tx1"/>
                </a:solidFill>
              </a:rPr>
              <a:t>, called </a:t>
            </a:r>
            <a:r>
              <a:rPr lang="en-US" dirty="0">
                <a:solidFill>
                  <a:srgbClr val="0000CC"/>
                </a:solidFill>
              </a:rPr>
              <a:t>iterations</a:t>
            </a:r>
            <a:r>
              <a:rPr lang="en-US" dirty="0">
                <a:solidFill>
                  <a:schemeClr val="tx1"/>
                </a:solidFill>
              </a:rPr>
              <a:t>, which may typically last </a:t>
            </a:r>
            <a:r>
              <a:rPr lang="en-US" dirty="0">
                <a:solidFill>
                  <a:srgbClr val="0000CC"/>
                </a:solidFill>
              </a:rPr>
              <a:t>one to four weeks</a:t>
            </a:r>
            <a:r>
              <a:rPr lang="en-US" dirty="0">
                <a:solidFill>
                  <a:schemeClr val="tx1"/>
                </a:solidFill>
              </a:rPr>
              <a:t>. </a:t>
            </a:r>
          </a:p>
          <a:p>
            <a:pPr eaLnBrk="1" hangingPunct="1">
              <a:buFont typeface="Wingdings" pitchFamily="2" charset="2"/>
              <a:buChar char="v"/>
            </a:pPr>
            <a:r>
              <a:rPr lang="en-US" dirty="0">
                <a:solidFill>
                  <a:srgbClr val="B95B4B"/>
                </a:solidFill>
              </a:rPr>
              <a:t>Each iteration</a:t>
            </a:r>
            <a:r>
              <a:rPr lang="en-US" dirty="0">
                <a:solidFill>
                  <a:schemeClr val="tx1"/>
                </a:solidFill>
              </a:rPr>
              <a:t> is like a </a:t>
            </a:r>
            <a:r>
              <a:rPr lang="en-US" dirty="0">
                <a:solidFill>
                  <a:srgbClr val="0000CC"/>
                </a:solidFill>
              </a:rPr>
              <a:t>miniature software project</a:t>
            </a:r>
            <a:r>
              <a:rPr lang="en-US" dirty="0">
                <a:solidFill>
                  <a:schemeClr val="tx1"/>
                </a:solidFill>
              </a:rPr>
              <a:t> of its own, and includes </a:t>
            </a:r>
            <a:r>
              <a:rPr lang="en-US" dirty="0">
                <a:solidFill>
                  <a:srgbClr val="0000CC"/>
                </a:solidFill>
              </a:rPr>
              <a:t>all of the tasks</a:t>
            </a:r>
            <a:r>
              <a:rPr lang="en-US" dirty="0">
                <a:solidFill>
                  <a:schemeClr val="tx1"/>
                </a:solidFill>
              </a:rPr>
              <a:t> necessary to </a:t>
            </a:r>
            <a:r>
              <a:rPr lang="en-US" dirty="0">
                <a:solidFill>
                  <a:srgbClr val="0000CC"/>
                </a:solidFill>
              </a:rPr>
              <a:t>release the mini-increment</a:t>
            </a:r>
            <a:r>
              <a:rPr lang="en-US" dirty="0">
                <a:solidFill>
                  <a:schemeClr val="tx1"/>
                </a:solidFill>
              </a:rPr>
              <a:t> of </a:t>
            </a:r>
            <a:r>
              <a:rPr lang="en-US" dirty="0">
                <a:solidFill>
                  <a:srgbClr val="B95B4B"/>
                </a:solidFill>
              </a:rPr>
              <a:t>new functionality</a:t>
            </a:r>
            <a:r>
              <a:rPr lang="en-US" dirty="0">
                <a:solidFill>
                  <a:schemeClr val="tx1"/>
                </a:solidFill>
              </a:rPr>
              <a:t>.</a:t>
            </a:r>
          </a:p>
        </p:txBody>
      </p:sp>
    </p:spTree>
    <p:extLst>
      <p:ext uri="{BB962C8B-B14F-4D97-AF65-F5344CB8AC3E}">
        <p14:creationId xmlns:p14="http://schemas.microsoft.com/office/powerpoint/2010/main" val="1132234604"/>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3"/>
          <p:cNvSpPr>
            <a:spLocks noGrp="1"/>
          </p:cNvSpPr>
          <p:nvPr>
            <p:ph type="sldNum" sz="quarter" idx="12"/>
          </p:nvPr>
        </p:nvSpPr>
        <p:spPr>
          <a:noFill/>
        </p:spPr>
        <p:txBody>
          <a:bodyPr/>
          <a:lstStyle/>
          <a:p>
            <a:fld id="{F569F6A0-9AAD-40DC-BA4F-89F1DA4173C3}" type="slidenum">
              <a:rPr lang="en-US" smtClean="0"/>
              <a:pPr/>
              <a:t>76</a:t>
            </a:fld>
            <a:endParaRPr lang="en-US"/>
          </a:p>
        </p:txBody>
      </p:sp>
      <p:sp>
        <p:nvSpPr>
          <p:cNvPr id="628738" name="Rectangle 2"/>
          <p:cNvSpPr>
            <a:spLocks noGrp="1" noChangeArrowheads="1"/>
          </p:cNvSpPr>
          <p:nvPr>
            <p:ph type="title" idx="4294967295"/>
          </p:nvPr>
        </p:nvSpPr>
        <p:spPr/>
        <p:txBody>
          <a:bodyPr lIns="92075" tIns="46038" rIns="92075" bIns="46038"/>
          <a:lstStyle/>
          <a:p>
            <a:pPr eaLnBrk="1" hangingPunct="1">
              <a:defRPr/>
            </a:pPr>
            <a:r>
              <a:rPr lang="en-US" sz="2300"/>
              <a:t>Agile Methods v/s Traditional Methods</a:t>
            </a:r>
          </a:p>
        </p:txBody>
      </p:sp>
      <p:sp>
        <p:nvSpPr>
          <p:cNvPr id="628739" name="Rectangle 3"/>
          <p:cNvSpPr>
            <a:spLocks noGrp="1" noChangeArrowheads="1"/>
          </p:cNvSpPr>
          <p:nvPr>
            <p:ph type="body" idx="4294967295"/>
          </p:nvPr>
        </p:nvSpPr>
        <p:spPr>
          <a:xfrm>
            <a:off x="1011238" y="1371600"/>
            <a:ext cx="8132762" cy="2938463"/>
          </a:xfrm>
        </p:spPr>
        <p:txBody>
          <a:bodyPr lIns="91440" tIns="45720" rIns="91440" bIns="45720">
            <a:normAutofit fontScale="85000" lnSpcReduction="20000"/>
          </a:bodyPr>
          <a:lstStyle/>
          <a:p>
            <a:pPr marL="533400" indent="-533400" defTabSz="914400" eaLnBrk="1" hangingPunct="1">
              <a:lnSpc>
                <a:spcPct val="80000"/>
              </a:lnSpc>
              <a:buFont typeface="Wingdings" pitchFamily="2" charset="2"/>
              <a:buChar char="q"/>
            </a:pPr>
            <a:r>
              <a:rPr lang="en-US" sz="2400" dirty="0">
                <a:solidFill>
                  <a:srgbClr val="0000CC"/>
                </a:solidFill>
              </a:rPr>
              <a:t>Agile methods emphasize </a:t>
            </a:r>
            <a:r>
              <a:rPr lang="en-US" sz="2400" dirty="0" err="1">
                <a:solidFill>
                  <a:srgbClr val="0000CC"/>
                </a:solidFill>
              </a:rPr>
              <a:t>realtime</a:t>
            </a:r>
            <a:r>
              <a:rPr lang="en-US" sz="2400" dirty="0">
                <a:solidFill>
                  <a:srgbClr val="0000CC"/>
                </a:solidFill>
              </a:rPr>
              <a:t> communication, preferably face-to-face</a:t>
            </a:r>
            <a:r>
              <a:rPr lang="en-US" sz="2400" dirty="0"/>
              <a:t>, over written documents. </a:t>
            </a:r>
          </a:p>
          <a:p>
            <a:pPr marL="533400" indent="-533400" defTabSz="914400" eaLnBrk="1" hangingPunct="1">
              <a:lnSpc>
                <a:spcPct val="105000"/>
              </a:lnSpc>
              <a:buFont typeface="Wingdings" pitchFamily="2" charset="2"/>
              <a:buChar char="q"/>
            </a:pPr>
            <a:r>
              <a:rPr lang="en-US" sz="2400" dirty="0">
                <a:solidFill>
                  <a:schemeClr val="tx1"/>
                </a:solidFill>
              </a:rPr>
              <a:t>Agile methods like XP relies on the </a:t>
            </a:r>
            <a:r>
              <a:rPr lang="en-US" sz="2400" dirty="0">
                <a:solidFill>
                  <a:srgbClr val="0000CC"/>
                </a:solidFill>
              </a:rPr>
              <a:t>close collaboration</a:t>
            </a:r>
            <a:r>
              <a:rPr lang="en-US" sz="2400" dirty="0">
                <a:solidFill>
                  <a:schemeClr val="tx1"/>
                </a:solidFill>
              </a:rPr>
              <a:t> of </a:t>
            </a:r>
            <a:r>
              <a:rPr lang="en-US" sz="2400" dirty="0">
                <a:solidFill>
                  <a:srgbClr val="0000CC"/>
                </a:solidFill>
              </a:rPr>
              <a:t>actively engaged individuals</a:t>
            </a:r>
            <a:r>
              <a:rPr lang="en-US" sz="2400" dirty="0">
                <a:solidFill>
                  <a:schemeClr val="tx1"/>
                </a:solidFill>
              </a:rPr>
              <a:t> with ordinary talents and has the ability to </a:t>
            </a:r>
            <a:r>
              <a:rPr lang="en-US" sz="2400" dirty="0">
                <a:solidFill>
                  <a:srgbClr val="0000CC"/>
                </a:solidFill>
              </a:rPr>
              <a:t>flexibly schedule the implementation</a:t>
            </a:r>
            <a:r>
              <a:rPr lang="en-US" sz="2400" dirty="0">
                <a:solidFill>
                  <a:schemeClr val="tx1"/>
                </a:solidFill>
              </a:rPr>
              <a:t> of functionality, </a:t>
            </a:r>
            <a:r>
              <a:rPr lang="en-US" sz="2400" dirty="0">
                <a:solidFill>
                  <a:srgbClr val="0000CC"/>
                </a:solidFill>
              </a:rPr>
              <a:t>responding to changing business needs</a:t>
            </a:r>
            <a:r>
              <a:rPr lang="en-US" sz="2400" dirty="0">
                <a:solidFill>
                  <a:schemeClr val="tx1"/>
                </a:solidFill>
              </a:rPr>
              <a:t>. </a:t>
            </a:r>
          </a:p>
          <a:p>
            <a:pPr marL="625475" lvl="1" indent="0" defTabSz="914400" eaLnBrk="1" hangingPunct="1">
              <a:lnSpc>
                <a:spcPct val="105000"/>
              </a:lnSpc>
              <a:buNone/>
            </a:pPr>
            <a:endParaRPr lang="en-US" sz="2400" dirty="0"/>
          </a:p>
          <a:p>
            <a:pPr marL="625475" lvl="1" indent="0" defTabSz="914400" eaLnBrk="1" hangingPunct="1">
              <a:lnSpc>
                <a:spcPct val="105000"/>
              </a:lnSpc>
              <a:buNone/>
            </a:pPr>
            <a:endParaRPr lang="en-US" sz="2400" dirty="0"/>
          </a:p>
          <a:p>
            <a:pPr marL="625475" lvl="1" indent="0" defTabSz="914400" eaLnBrk="1" hangingPunct="1">
              <a:lnSpc>
                <a:spcPct val="105000"/>
              </a:lnSpc>
              <a:buNone/>
            </a:pPr>
            <a:r>
              <a:rPr lang="en-US" sz="2400" dirty="0"/>
              <a:t>Reference: Extreme Programming explained: Embrace Change By: Kent Beck with Cynthia Andres; 2nd ed., 2005 </a:t>
            </a:r>
          </a:p>
        </p:txBody>
      </p:sp>
    </p:spTree>
    <p:extLst>
      <p:ext uri="{BB962C8B-B14F-4D97-AF65-F5344CB8AC3E}">
        <p14:creationId xmlns:p14="http://schemas.microsoft.com/office/powerpoint/2010/main" val="4466746"/>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3"/>
          <p:cNvSpPr>
            <a:spLocks noGrp="1"/>
          </p:cNvSpPr>
          <p:nvPr>
            <p:ph type="sldNum" sz="quarter" idx="12"/>
          </p:nvPr>
        </p:nvSpPr>
        <p:spPr>
          <a:noFill/>
        </p:spPr>
        <p:txBody>
          <a:bodyPr/>
          <a:lstStyle/>
          <a:p>
            <a:fld id="{CCD4F39E-8B6A-4BA3-98FD-4DCF35D4DE4E}" type="slidenum">
              <a:rPr lang="en-US" smtClean="0"/>
              <a:pPr/>
              <a:t>77</a:t>
            </a:fld>
            <a:endParaRPr lang="en-US"/>
          </a:p>
        </p:txBody>
      </p:sp>
      <p:sp>
        <p:nvSpPr>
          <p:cNvPr id="629762" name="Rectangle 2"/>
          <p:cNvSpPr>
            <a:spLocks noGrp="1" noChangeArrowheads="1"/>
          </p:cNvSpPr>
          <p:nvPr>
            <p:ph type="title" idx="4294967295"/>
          </p:nvPr>
        </p:nvSpPr>
        <p:spPr>
          <a:xfrm>
            <a:off x="381000" y="79376"/>
            <a:ext cx="7886700" cy="1325563"/>
          </a:xfrm>
        </p:spPr>
        <p:txBody>
          <a:bodyPr lIns="92075" tIns="46038" rIns="92075" bIns="46038"/>
          <a:lstStyle/>
          <a:p>
            <a:pPr eaLnBrk="1" hangingPunct="1">
              <a:defRPr/>
            </a:pPr>
            <a:r>
              <a:rPr lang="en-US" dirty="0"/>
              <a:t> Agile variants</a:t>
            </a:r>
          </a:p>
        </p:txBody>
      </p:sp>
      <p:sp>
        <p:nvSpPr>
          <p:cNvPr id="43013" name="Rectangle 3"/>
          <p:cNvSpPr>
            <a:spLocks noGrp="1" noChangeArrowheads="1"/>
          </p:cNvSpPr>
          <p:nvPr>
            <p:ph type="body" idx="4294967295"/>
          </p:nvPr>
        </p:nvSpPr>
        <p:spPr>
          <a:xfrm>
            <a:off x="1100138" y="1116013"/>
            <a:ext cx="7599362" cy="3832225"/>
          </a:xfrm>
        </p:spPr>
        <p:txBody>
          <a:bodyPr lIns="91440" tIns="45720" rIns="91440" bIns="45720">
            <a:normAutofit/>
          </a:bodyPr>
          <a:lstStyle/>
          <a:p>
            <a:pPr eaLnBrk="1" hangingPunct="1">
              <a:lnSpc>
                <a:spcPct val="90000"/>
              </a:lnSpc>
            </a:pPr>
            <a:r>
              <a:rPr lang="en-US" sz="2400" dirty="0"/>
              <a:t>Extreme Programming (XP) </a:t>
            </a:r>
          </a:p>
          <a:p>
            <a:pPr eaLnBrk="1" hangingPunct="1">
              <a:lnSpc>
                <a:spcPct val="90000"/>
              </a:lnSpc>
            </a:pPr>
            <a:r>
              <a:rPr lang="en-US" sz="2400" dirty="0"/>
              <a:t>Scrum</a:t>
            </a:r>
          </a:p>
          <a:p>
            <a:pPr eaLnBrk="1" hangingPunct="1">
              <a:lnSpc>
                <a:spcPct val="90000"/>
              </a:lnSpc>
            </a:pPr>
            <a:r>
              <a:rPr lang="en-US" sz="2400" dirty="0"/>
              <a:t>Adaptive Software Development (ASD)</a:t>
            </a:r>
          </a:p>
          <a:p>
            <a:pPr eaLnBrk="1" hangingPunct="1">
              <a:lnSpc>
                <a:spcPct val="90000"/>
              </a:lnSpc>
            </a:pPr>
            <a:r>
              <a:rPr lang="en-US" sz="2400" dirty="0"/>
              <a:t>Crystal Clear and Other Crystal Methodologies</a:t>
            </a:r>
          </a:p>
          <a:p>
            <a:pPr eaLnBrk="1" hangingPunct="1">
              <a:lnSpc>
                <a:spcPct val="90000"/>
              </a:lnSpc>
            </a:pPr>
            <a:r>
              <a:rPr lang="en-US" sz="2400" dirty="0"/>
              <a:t>Dynamic Systems Development Method (DSDM) </a:t>
            </a:r>
          </a:p>
          <a:p>
            <a:pPr eaLnBrk="1" hangingPunct="1">
              <a:lnSpc>
                <a:spcPct val="90000"/>
              </a:lnSpc>
            </a:pPr>
            <a:r>
              <a:rPr lang="en-US" sz="2400" dirty="0"/>
              <a:t>Feature Driven Development</a:t>
            </a:r>
          </a:p>
          <a:p>
            <a:pPr eaLnBrk="1" hangingPunct="1">
              <a:lnSpc>
                <a:spcPct val="90000"/>
              </a:lnSpc>
            </a:pPr>
            <a:r>
              <a:rPr lang="en-US" sz="2400" dirty="0"/>
              <a:t>Lean software development </a:t>
            </a:r>
          </a:p>
          <a:p>
            <a:pPr eaLnBrk="1" hangingPunct="1">
              <a:lnSpc>
                <a:spcPct val="90000"/>
              </a:lnSpc>
            </a:pPr>
            <a:r>
              <a:rPr lang="en-US" sz="2400" dirty="0"/>
              <a:t>Agile Unified Process (AUP) </a:t>
            </a:r>
            <a:r>
              <a:rPr lang="en-US" sz="3200" dirty="0"/>
              <a:t> </a:t>
            </a:r>
          </a:p>
          <a:p>
            <a:pPr eaLnBrk="1" hangingPunct="1">
              <a:lnSpc>
                <a:spcPct val="90000"/>
              </a:lnSpc>
            </a:pPr>
            <a:endParaRPr lang="en-US" sz="3200" dirty="0"/>
          </a:p>
        </p:txBody>
      </p:sp>
    </p:spTree>
    <p:extLst>
      <p:ext uri="{BB962C8B-B14F-4D97-AF65-F5344CB8AC3E}">
        <p14:creationId xmlns:p14="http://schemas.microsoft.com/office/powerpoint/2010/main" val="1096612237"/>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Number Placeholder 3"/>
          <p:cNvSpPr>
            <a:spLocks noGrp="1"/>
          </p:cNvSpPr>
          <p:nvPr>
            <p:ph type="sldNum" sz="quarter" idx="12"/>
          </p:nvPr>
        </p:nvSpPr>
        <p:spPr>
          <a:noFill/>
        </p:spPr>
        <p:txBody>
          <a:bodyPr/>
          <a:lstStyle/>
          <a:p>
            <a:fld id="{A2F6571C-F2CB-44A6-A580-665AE24F22F7}" type="slidenum">
              <a:rPr lang="en-US" smtClean="0"/>
              <a:pPr/>
              <a:t>78</a:t>
            </a:fld>
            <a:endParaRPr lang="en-US"/>
          </a:p>
        </p:txBody>
      </p:sp>
      <p:sp>
        <p:nvSpPr>
          <p:cNvPr id="631811" name="Rectangle 2"/>
          <p:cNvSpPr>
            <a:spLocks noGrp="1" noChangeArrowheads="1"/>
          </p:cNvSpPr>
          <p:nvPr>
            <p:ph type="title" idx="4294967295"/>
          </p:nvPr>
        </p:nvSpPr>
        <p:spPr>
          <a:xfrm>
            <a:off x="1219200" y="152400"/>
            <a:ext cx="7696200" cy="762000"/>
          </a:xfrm>
        </p:spPr>
        <p:txBody>
          <a:bodyPr lIns="92075" tIns="46038" rIns="92075" bIns="46038"/>
          <a:lstStyle/>
          <a:p>
            <a:pPr eaLnBrk="1" hangingPunct="1">
              <a:defRPr/>
            </a:pPr>
            <a:r>
              <a:rPr lang="en-US" b="0" dirty="0"/>
              <a:t>XP (</a:t>
            </a:r>
            <a:r>
              <a:rPr lang="en-US" b="0" dirty="0" err="1"/>
              <a:t>Xtreme</a:t>
            </a:r>
            <a:r>
              <a:rPr lang="en-US" b="0" dirty="0"/>
              <a:t> Programing)</a:t>
            </a:r>
          </a:p>
        </p:txBody>
      </p:sp>
      <p:sp>
        <p:nvSpPr>
          <p:cNvPr id="517123" name="Rectangle 3"/>
          <p:cNvSpPr>
            <a:spLocks noGrp="1" noChangeArrowheads="1"/>
          </p:cNvSpPr>
          <p:nvPr>
            <p:ph type="body" idx="4294967295"/>
          </p:nvPr>
        </p:nvSpPr>
        <p:spPr>
          <a:xfrm>
            <a:off x="1308100" y="1187450"/>
            <a:ext cx="7467600" cy="3952875"/>
          </a:xfrm>
        </p:spPr>
        <p:txBody>
          <a:bodyPr lIns="91440" tIns="45720" rIns="91440" bIns="45720"/>
          <a:lstStyle/>
          <a:p>
            <a:pPr marL="609600" indent="-609600" defTabSz="914400" eaLnBrk="1" hangingPunct="1">
              <a:lnSpc>
                <a:spcPct val="90000"/>
              </a:lnSpc>
              <a:buFontTx/>
              <a:buNone/>
            </a:pPr>
            <a:r>
              <a:rPr lang="en-US" sz="3600" b="0" dirty="0"/>
              <a:t>	An Agile process</a:t>
            </a:r>
            <a:r>
              <a:rPr lang="en-US" sz="3600" dirty="0"/>
              <a:t> </a:t>
            </a:r>
            <a:endParaRPr lang="en-US" sz="2400" b="0" dirty="0"/>
          </a:p>
          <a:p>
            <a:pPr marL="609600" indent="-609600" defTabSz="914400" eaLnBrk="1" hangingPunct="1">
              <a:lnSpc>
                <a:spcPct val="90000"/>
              </a:lnSpc>
              <a:buFont typeface="Wingdings" pitchFamily="2" charset="2"/>
              <a:buChar char="q"/>
            </a:pPr>
            <a:r>
              <a:rPr lang="en-US" sz="2400" b="0" dirty="0"/>
              <a:t>What is </a:t>
            </a:r>
            <a:r>
              <a:rPr lang="en-US" sz="2400" b="0" dirty="0" err="1"/>
              <a:t>Xtreme</a:t>
            </a:r>
            <a:r>
              <a:rPr lang="en-US" sz="2400" b="0" dirty="0"/>
              <a:t> Programming ?</a:t>
            </a:r>
            <a:r>
              <a:rPr lang="en-US" sz="2400" dirty="0"/>
              <a:t> </a:t>
            </a:r>
            <a:br>
              <a:rPr lang="en-US" sz="2400" dirty="0"/>
            </a:br>
            <a:r>
              <a:rPr lang="en-US" sz="2400" dirty="0">
                <a:solidFill>
                  <a:srgbClr val="0000FF"/>
                </a:solidFill>
              </a:rPr>
              <a:t>Heavily incremental</a:t>
            </a:r>
            <a:r>
              <a:rPr lang="en-US" sz="2400" dirty="0"/>
              <a:t> SW development process based on using </a:t>
            </a:r>
            <a:r>
              <a:rPr lang="en-US" sz="2400" dirty="0">
                <a:solidFill>
                  <a:srgbClr val="0000FF"/>
                </a:solidFill>
              </a:rPr>
              <a:t>up-front testing,</a:t>
            </a:r>
          </a:p>
          <a:p>
            <a:pPr marL="609600" indent="-609600" defTabSz="914400" eaLnBrk="1" hangingPunct="1">
              <a:lnSpc>
                <a:spcPct val="90000"/>
              </a:lnSpc>
              <a:buFont typeface="Wingdings" pitchFamily="2" charset="2"/>
              <a:buChar char="q"/>
            </a:pPr>
            <a:r>
              <a:rPr lang="en-US" sz="2400" dirty="0">
                <a:solidFill>
                  <a:srgbClr val="FF0000"/>
                </a:solidFill>
              </a:rPr>
              <a:t>More regular</a:t>
            </a:r>
            <a:r>
              <a:rPr lang="en-US" sz="2400" dirty="0"/>
              <a:t> </a:t>
            </a:r>
            <a:r>
              <a:rPr lang="en-US" sz="2400" dirty="0">
                <a:solidFill>
                  <a:srgbClr val="0000FF"/>
                </a:solidFill>
              </a:rPr>
              <a:t>small releases</a:t>
            </a:r>
            <a:r>
              <a:rPr lang="en-US" sz="2400" dirty="0"/>
              <a:t> and </a:t>
            </a:r>
            <a:r>
              <a:rPr lang="en-US" sz="2400" dirty="0">
                <a:solidFill>
                  <a:srgbClr val="0000FF"/>
                </a:solidFill>
              </a:rPr>
              <a:t>continues integration</a:t>
            </a:r>
            <a:r>
              <a:rPr lang="en-US" sz="2400" dirty="0"/>
              <a:t>.</a:t>
            </a:r>
          </a:p>
          <a:p>
            <a:pPr marL="609600" indent="-609600" defTabSz="914400" eaLnBrk="1" hangingPunct="1">
              <a:lnSpc>
                <a:spcPct val="90000"/>
              </a:lnSpc>
              <a:buFont typeface="Wingdings" pitchFamily="2" charset="2"/>
              <a:buChar char="q"/>
            </a:pPr>
            <a:r>
              <a:rPr lang="en-US" sz="2400" dirty="0"/>
              <a:t>Its </a:t>
            </a:r>
            <a:r>
              <a:rPr lang="en-US" sz="2400" b="0" dirty="0">
                <a:solidFill>
                  <a:srgbClr val="FF0000"/>
                </a:solidFill>
              </a:rPr>
              <a:t>methodology</a:t>
            </a:r>
            <a:r>
              <a:rPr lang="en-US" sz="2400" dirty="0"/>
              <a:t> aims to </a:t>
            </a:r>
            <a:r>
              <a:rPr lang="en-US" sz="2400" dirty="0">
                <a:solidFill>
                  <a:srgbClr val="FF0000"/>
                </a:solidFill>
              </a:rPr>
              <a:t>promote</a:t>
            </a:r>
            <a:r>
              <a:rPr lang="en-US" sz="2400" dirty="0"/>
              <a:t> </a:t>
            </a:r>
            <a:r>
              <a:rPr lang="en-US" sz="2400" dirty="0">
                <a:solidFill>
                  <a:srgbClr val="0000FF"/>
                </a:solidFill>
              </a:rPr>
              <a:t>simplicity</a:t>
            </a:r>
            <a:r>
              <a:rPr lang="en-US" sz="2400" dirty="0"/>
              <a:t>, </a:t>
            </a:r>
            <a:r>
              <a:rPr lang="en-US" sz="2400" dirty="0">
                <a:solidFill>
                  <a:srgbClr val="0000FF"/>
                </a:solidFill>
              </a:rPr>
              <a:t>communication</a:t>
            </a:r>
            <a:r>
              <a:rPr lang="en-US" sz="2400" dirty="0"/>
              <a:t>, </a:t>
            </a:r>
            <a:r>
              <a:rPr lang="en-US" sz="2400" dirty="0">
                <a:solidFill>
                  <a:srgbClr val="0000FF"/>
                </a:solidFill>
              </a:rPr>
              <a:t>feedback </a:t>
            </a:r>
            <a:r>
              <a:rPr lang="en-US" sz="2400" dirty="0"/>
              <a:t>and </a:t>
            </a:r>
            <a:r>
              <a:rPr lang="en-US" sz="2400" dirty="0">
                <a:solidFill>
                  <a:srgbClr val="FF0000"/>
                </a:solidFill>
              </a:rPr>
              <a:t>ultimately</a:t>
            </a:r>
            <a:r>
              <a:rPr lang="en-US" sz="2400" dirty="0"/>
              <a:t> </a:t>
            </a:r>
            <a:r>
              <a:rPr lang="en-US" sz="2400" dirty="0">
                <a:solidFill>
                  <a:srgbClr val="0000FF"/>
                </a:solidFill>
              </a:rPr>
              <a:t>reduce</a:t>
            </a:r>
            <a:r>
              <a:rPr lang="en-US" sz="2400" dirty="0"/>
              <a:t> traditional </a:t>
            </a:r>
            <a:r>
              <a:rPr lang="en-US" sz="2400" dirty="0">
                <a:solidFill>
                  <a:srgbClr val="0000FF"/>
                </a:solidFill>
              </a:rPr>
              <a:t>red tape</a:t>
            </a:r>
            <a:r>
              <a:rPr lang="en-US" sz="2400" dirty="0"/>
              <a:t>.  </a:t>
            </a:r>
            <a:br>
              <a:rPr lang="en-US" sz="2400" dirty="0"/>
            </a:br>
            <a:endParaRPr lang="en-US" sz="2400" dirty="0"/>
          </a:p>
        </p:txBody>
      </p:sp>
      <p:sp>
        <p:nvSpPr>
          <p:cNvPr id="44038" name="Rectangle 5"/>
          <p:cNvSpPr>
            <a:spLocks noChangeArrowheads="1"/>
          </p:cNvSpPr>
          <p:nvPr/>
        </p:nvSpPr>
        <p:spPr bwMode="auto">
          <a:xfrm>
            <a:off x="2346325" y="6096000"/>
            <a:ext cx="4130675" cy="274638"/>
          </a:xfrm>
          <a:prstGeom prst="rect">
            <a:avLst/>
          </a:prstGeom>
          <a:noFill/>
          <a:ln w="9525">
            <a:noFill/>
            <a:miter lim="800000"/>
            <a:headEnd/>
            <a:tailEnd/>
          </a:ln>
        </p:spPr>
        <p:txBody>
          <a:bodyPr wrap="none">
            <a:spAutoFit/>
          </a:bodyPr>
          <a:lstStyle/>
          <a:p>
            <a:pPr eaLnBrk="1" hangingPunct="1"/>
            <a:r>
              <a:rPr lang="en-US" sz="1200"/>
              <a:t>http://www.extremeprogramming.org/rules/userstories.html</a:t>
            </a:r>
          </a:p>
        </p:txBody>
      </p:sp>
    </p:spTree>
    <p:extLst>
      <p:ext uri="{BB962C8B-B14F-4D97-AF65-F5344CB8AC3E}">
        <p14:creationId xmlns:p14="http://schemas.microsoft.com/office/powerpoint/2010/main" val="2329503152"/>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C5F24F6-F43F-4AD7-A491-C8DBB3BD6A49}" type="slidenum">
              <a:rPr lang="en-US" smtClean="0"/>
              <a:pPr/>
              <a:t>79</a:t>
            </a:fld>
            <a:endParaRPr lang="en-US"/>
          </a:p>
        </p:txBody>
      </p:sp>
      <p:sp>
        <p:nvSpPr>
          <p:cNvPr id="668674" name="Rectangle 2"/>
          <p:cNvSpPr>
            <a:spLocks noGrp="1" noChangeArrowheads="1"/>
          </p:cNvSpPr>
          <p:nvPr>
            <p:ph type="title"/>
          </p:nvPr>
        </p:nvSpPr>
        <p:spPr>
          <a:xfrm>
            <a:off x="628650" y="-48420"/>
            <a:ext cx="7886700" cy="1325563"/>
          </a:xfrm>
        </p:spPr>
        <p:txBody>
          <a:bodyPr/>
          <a:lstStyle/>
          <a:p>
            <a:pPr eaLnBrk="1" hangingPunct="1">
              <a:defRPr/>
            </a:pPr>
            <a:r>
              <a:rPr lang="en-US" b="0" dirty="0"/>
              <a:t>XP (</a:t>
            </a:r>
            <a:r>
              <a:rPr lang="en-US" b="0" dirty="0" err="1"/>
              <a:t>Xtreme</a:t>
            </a:r>
            <a:r>
              <a:rPr lang="en-US" b="0" dirty="0"/>
              <a:t> Programing)….</a:t>
            </a:r>
          </a:p>
        </p:txBody>
      </p:sp>
      <p:sp>
        <p:nvSpPr>
          <p:cNvPr id="668675" name="Rectangle 3"/>
          <p:cNvSpPr>
            <a:spLocks noGrp="1" noChangeArrowheads="1"/>
          </p:cNvSpPr>
          <p:nvPr>
            <p:ph type="body" idx="1"/>
          </p:nvPr>
        </p:nvSpPr>
        <p:spPr>
          <a:xfrm>
            <a:off x="393700" y="990600"/>
            <a:ext cx="8742363" cy="4343400"/>
          </a:xfrm>
        </p:spPr>
        <p:txBody>
          <a:bodyPr/>
          <a:lstStyle/>
          <a:p>
            <a:pPr eaLnBrk="1" hangingPunct="1">
              <a:lnSpc>
                <a:spcPct val="80000"/>
              </a:lnSpc>
            </a:pPr>
            <a:r>
              <a:rPr lang="en-US" sz="2000" dirty="0"/>
              <a:t>XP (according to inventor Kent Beck) is characterized by 12 practices:</a:t>
            </a:r>
          </a:p>
          <a:p>
            <a:pPr lvl="1" eaLnBrk="1" hangingPunct="1">
              <a:lnSpc>
                <a:spcPct val="80000"/>
              </a:lnSpc>
              <a:buFontTx/>
              <a:buNone/>
            </a:pPr>
            <a:r>
              <a:rPr lang="en-US" sz="2200" dirty="0"/>
              <a:t>	Planning Game</a:t>
            </a:r>
            <a:br>
              <a:rPr lang="en-US" sz="2200" dirty="0"/>
            </a:br>
            <a:r>
              <a:rPr lang="en-US" sz="2200" dirty="0"/>
              <a:t>Small Releases</a:t>
            </a:r>
          </a:p>
          <a:p>
            <a:pPr lvl="1" eaLnBrk="1" hangingPunct="1">
              <a:lnSpc>
                <a:spcPct val="80000"/>
              </a:lnSpc>
              <a:buFontTx/>
              <a:buNone/>
            </a:pPr>
            <a:r>
              <a:rPr lang="en-US" sz="2200" dirty="0"/>
              <a:t>	Metaphor</a:t>
            </a:r>
            <a:br>
              <a:rPr lang="en-US" sz="2200" dirty="0"/>
            </a:br>
            <a:r>
              <a:rPr lang="en-US" sz="2200" dirty="0"/>
              <a:t>Simple Design</a:t>
            </a:r>
            <a:br>
              <a:rPr lang="en-US" sz="2200" dirty="0"/>
            </a:br>
            <a:r>
              <a:rPr lang="en-US" sz="2200" dirty="0"/>
              <a:t>Testing</a:t>
            </a:r>
            <a:br>
              <a:rPr lang="en-US" sz="2200" dirty="0"/>
            </a:br>
            <a:r>
              <a:rPr lang="en-US" sz="2200" dirty="0"/>
              <a:t>Continuous Integration</a:t>
            </a:r>
            <a:br>
              <a:rPr lang="en-US" sz="2200" dirty="0"/>
            </a:br>
            <a:r>
              <a:rPr lang="en-US" sz="2200" dirty="0"/>
              <a:t>Pair Programming</a:t>
            </a:r>
            <a:br>
              <a:rPr lang="en-US" sz="2200" dirty="0"/>
            </a:br>
            <a:r>
              <a:rPr lang="en-US" sz="2200" dirty="0"/>
              <a:t>Collective Ownership</a:t>
            </a:r>
            <a:br>
              <a:rPr lang="en-US" sz="2200" dirty="0"/>
            </a:br>
            <a:r>
              <a:rPr lang="en-US" sz="2200" dirty="0"/>
              <a:t>Refactoring</a:t>
            </a:r>
            <a:br>
              <a:rPr lang="en-US" sz="2200" dirty="0"/>
            </a:br>
            <a:r>
              <a:rPr lang="en-US" sz="2200" dirty="0"/>
              <a:t>40-Hour Week  </a:t>
            </a:r>
            <a:br>
              <a:rPr lang="en-US" sz="2200" dirty="0"/>
            </a:br>
            <a:r>
              <a:rPr lang="en-US" sz="2200" dirty="0"/>
              <a:t>On-Site Customer</a:t>
            </a:r>
            <a:br>
              <a:rPr lang="en-US" sz="2200" dirty="0"/>
            </a:br>
            <a:r>
              <a:rPr lang="en-US" sz="2200" dirty="0"/>
              <a:t>Coding Standards</a:t>
            </a:r>
            <a:endParaRPr lang="en-US" sz="2000" dirty="0"/>
          </a:p>
        </p:txBody>
      </p:sp>
      <p:sp>
        <p:nvSpPr>
          <p:cNvPr id="668677" name="Rectangle 5"/>
          <p:cNvSpPr>
            <a:spLocks noChangeArrowheads="1"/>
          </p:cNvSpPr>
          <p:nvPr/>
        </p:nvSpPr>
        <p:spPr bwMode="auto">
          <a:xfrm>
            <a:off x="5257800" y="2362200"/>
            <a:ext cx="3581400" cy="3149600"/>
          </a:xfrm>
          <a:prstGeom prst="rect">
            <a:avLst/>
          </a:prstGeom>
          <a:noFill/>
          <a:ln w="9525">
            <a:solidFill>
              <a:schemeClr val="tx1"/>
            </a:solidFill>
            <a:miter lim="800000"/>
            <a:headEnd/>
            <a:tailEnd/>
          </a:ln>
        </p:spPr>
        <p:txBody>
          <a:bodyPr>
            <a:spAutoFit/>
          </a:bodyPr>
          <a:lstStyle/>
          <a:p>
            <a:pPr algn="l" eaLnBrk="1" hangingPunct="1"/>
            <a:r>
              <a:rPr lang="en-US" sz="2000" b="1"/>
              <a:t>What Xtreme Programming is not</a:t>
            </a:r>
            <a:endParaRPr lang="en-US" sz="2000"/>
          </a:p>
          <a:p>
            <a:pPr algn="l" eaLnBrk="1" hangingPunct="1"/>
            <a:r>
              <a:rPr lang="en-US" sz="2000"/>
              <a:t>that developers should have so much freedom that 30 years of established best practices are thrown out the window. I think this could be fairly termed XSP i.e. Xtremely Stupid Programming.</a:t>
            </a:r>
          </a:p>
        </p:txBody>
      </p:sp>
    </p:spTree>
    <p:extLst>
      <p:ext uri="{BB962C8B-B14F-4D97-AF65-F5344CB8AC3E}">
        <p14:creationId xmlns:p14="http://schemas.microsoft.com/office/powerpoint/2010/main" val="237218195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8677"/>
                                        </p:tgtEl>
                                        <p:attrNameLst>
                                          <p:attrName>style.visibility</p:attrName>
                                        </p:attrNameLst>
                                      </p:cBhvr>
                                      <p:to>
                                        <p:strVal val="visible"/>
                                      </p:to>
                                    </p:set>
                                    <p:animEffect transition="in" filter="blinds(horizontal)">
                                      <p:cBhvr>
                                        <p:cTn id="7" dur="500"/>
                                        <p:tgtEl>
                                          <p:spTgt spid="66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GB" dirty="0"/>
              <a:t>The requirements engineering process</a:t>
            </a:r>
            <a:br>
              <a:rPr lang="en-GB" dirty="0"/>
            </a:br>
            <a:endParaRPr lang="en-US" dirty="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8</a:t>
            </a:fld>
            <a:endParaRPr lang="en-US"/>
          </a:p>
        </p:txBody>
      </p:sp>
      <p:pic>
        <p:nvPicPr>
          <p:cNvPr id="2" name="Picture 1" descr="2.4 RE-proces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762" y="1720552"/>
            <a:ext cx="6339334" cy="4392817"/>
          </a:xfrm>
          <a:prstGeom prst="rect">
            <a:avLst/>
          </a:prstGeom>
        </p:spPr>
      </p:pic>
    </p:spTree>
    <p:extLst>
      <p:ext uri="{BB962C8B-B14F-4D97-AF65-F5344CB8AC3E}">
        <p14:creationId xmlns:p14="http://schemas.microsoft.com/office/powerpoint/2010/main" val="2208049250"/>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3"/>
          <p:cNvSpPr>
            <a:spLocks noGrp="1"/>
          </p:cNvSpPr>
          <p:nvPr>
            <p:ph type="sldNum" sz="quarter" idx="12"/>
          </p:nvPr>
        </p:nvSpPr>
        <p:spPr>
          <a:noFill/>
        </p:spPr>
        <p:txBody>
          <a:bodyPr/>
          <a:lstStyle/>
          <a:p>
            <a:fld id="{730BE24E-63E0-4E4B-8DF4-DD52B2ED7D71}" type="slidenum">
              <a:rPr lang="en-US" smtClean="0"/>
              <a:pPr/>
              <a:t>80</a:t>
            </a:fld>
            <a:endParaRPr lang="en-US"/>
          </a:p>
        </p:txBody>
      </p:sp>
      <p:sp>
        <p:nvSpPr>
          <p:cNvPr id="633858" name="Rectangle 2"/>
          <p:cNvSpPr>
            <a:spLocks noGrp="1" noChangeArrowheads="1"/>
          </p:cNvSpPr>
          <p:nvPr>
            <p:ph type="title" idx="4294967295"/>
          </p:nvPr>
        </p:nvSpPr>
        <p:spPr/>
        <p:txBody>
          <a:bodyPr lIns="92075" tIns="46038" rIns="92075" bIns="46038"/>
          <a:lstStyle/>
          <a:p>
            <a:pPr eaLnBrk="1" hangingPunct="1">
              <a:defRPr/>
            </a:pPr>
            <a:r>
              <a:rPr lang="en-US" b="0"/>
              <a:t>XP (Extreme Programming)</a:t>
            </a:r>
            <a:endParaRPr lang="en-US"/>
          </a:p>
        </p:txBody>
      </p:sp>
      <p:sp>
        <p:nvSpPr>
          <p:cNvPr id="633859" name="Rectangle 3"/>
          <p:cNvSpPr>
            <a:spLocks noGrp="1" noChangeArrowheads="1"/>
          </p:cNvSpPr>
          <p:nvPr>
            <p:ph type="body" idx="4294967295"/>
          </p:nvPr>
        </p:nvSpPr>
        <p:spPr>
          <a:xfrm>
            <a:off x="990600" y="1066800"/>
            <a:ext cx="7924800" cy="5334000"/>
          </a:xfrm>
        </p:spPr>
        <p:txBody>
          <a:bodyPr lIns="91440" tIns="45720" rIns="91440" bIns="45720"/>
          <a:lstStyle/>
          <a:p>
            <a:pPr eaLnBrk="1" hangingPunct="1">
              <a:lnSpc>
                <a:spcPct val="90000"/>
              </a:lnSpc>
              <a:buFontTx/>
              <a:buNone/>
            </a:pPr>
            <a:r>
              <a:rPr lang="en-US" dirty="0"/>
              <a:t>XP Practices</a:t>
            </a:r>
          </a:p>
          <a:p>
            <a:pPr lvl="1" eaLnBrk="1" hangingPunct="1">
              <a:lnSpc>
                <a:spcPct val="90000"/>
              </a:lnSpc>
            </a:pPr>
            <a:r>
              <a:rPr lang="en-US" b="0" dirty="0">
                <a:solidFill>
                  <a:schemeClr val="hlink"/>
                </a:solidFill>
              </a:rPr>
              <a:t>Planning game</a:t>
            </a:r>
            <a:r>
              <a:rPr lang="en-US" dirty="0"/>
              <a:t> - programmers estimate effort of implementing customer stories and customer decides about scope and timing of releases</a:t>
            </a:r>
          </a:p>
          <a:p>
            <a:pPr lvl="1" eaLnBrk="1" hangingPunct="1">
              <a:lnSpc>
                <a:spcPct val="90000"/>
              </a:lnSpc>
            </a:pPr>
            <a:r>
              <a:rPr lang="en-US" b="0" dirty="0">
                <a:solidFill>
                  <a:schemeClr val="hlink"/>
                </a:solidFill>
              </a:rPr>
              <a:t>Short releases</a:t>
            </a:r>
            <a:r>
              <a:rPr lang="en-US" dirty="0"/>
              <a:t> - new release every 2-3 months</a:t>
            </a:r>
          </a:p>
          <a:p>
            <a:pPr lvl="1" eaLnBrk="1" hangingPunct="1">
              <a:lnSpc>
                <a:spcPct val="90000"/>
              </a:lnSpc>
            </a:pPr>
            <a:r>
              <a:rPr lang="en-US" b="0" dirty="0">
                <a:solidFill>
                  <a:schemeClr val="hlink"/>
                </a:solidFill>
              </a:rPr>
              <a:t>Simple design</a:t>
            </a:r>
            <a:r>
              <a:rPr lang="en-US" dirty="0"/>
              <a:t> - emphasis on simplest design</a:t>
            </a:r>
          </a:p>
          <a:p>
            <a:pPr lvl="1" eaLnBrk="1" hangingPunct="1">
              <a:lnSpc>
                <a:spcPct val="90000"/>
              </a:lnSpc>
            </a:pPr>
            <a:r>
              <a:rPr lang="en-US" b="0" dirty="0">
                <a:solidFill>
                  <a:schemeClr val="hlink"/>
                </a:solidFill>
              </a:rPr>
              <a:t>Testing</a:t>
            </a:r>
            <a:r>
              <a:rPr lang="en-US" dirty="0"/>
              <a:t> - development test driven…*</a:t>
            </a:r>
          </a:p>
          <a:p>
            <a:pPr lvl="1" eaLnBrk="1" hangingPunct="1">
              <a:lnSpc>
                <a:spcPct val="90000"/>
              </a:lnSpc>
            </a:pPr>
            <a:r>
              <a:rPr lang="en-US" b="0" dirty="0">
                <a:solidFill>
                  <a:schemeClr val="hlink"/>
                </a:solidFill>
              </a:rPr>
              <a:t>Refactoring</a:t>
            </a:r>
            <a:r>
              <a:rPr lang="en-US" dirty="0"/>
              <a:t> - restructuring and changes to simplify</a:t>
            </a:r>
          </a:p>
          <a:p>
            <a:pPr lvl="1" eaLnBrk="1" hangingPunct="1">
              <a:lnSpc>
                <a:spcPct val="90000"/>
              </a:lnSpc>
            </a:pPr>
            <a:r>
              <a:rPr lang="en-US" b="0" dirty="0">
                <a:solidFill>
                  <a:schemeClr val="hlink"/>
                </a:solidFill>
              </a:rPr>
              <a:t>Pair Programming</a:t>
            </a:r>
            <a:r>
              <a:rPr lang="en-US" dirty="0"/>
              <a:t> - 2 people at 1 computer</a:t>
            </a:r>
          </a:p>
        </p:txBody>
      </p:sp>
    </p:spTree>
    <p:extLst>
      <p:ext uri="{BB962C8B-B14F-4D97-AF65-F5344CB8AC3E}">
        <p14:creationId xmlns:p14="http://schemas.microsoft.com/office/powerpoint/2010/main" val="2335072374"/>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2"/>
          <p:cNvSpPr>
            <a:spLocks noGrp="1"/>
          </p:cNvSpPr>
          <p:nvPr>
            <p:ph type="sldNum" sz="quarter" idx="12"/>
          </p:nvPr>
        </p:nvSpPr>
        <p:spPr>
          <a:noFill/>
        </p:spPr>
        <p:txBody>
          <a:bodyPr/>
          <a:lstStyle/>
          <a:p>
            <a:fld id="{697FB047-F2F4-49F1-886E-522C79316C20}" type="slidenum">
              <a:rPr lang="en-US" smtClean="0"/>
              <a:pPr/>
              <a:t>81</a:t>
            </a:fld>
            <a:endParaRPr lang="en-US"/>
          </a:p>
        </p:txBody>
      </p:sp>
      <p:pic>
        <p:nvPicPr>
          <p:cNvPr id="46084" name="Picture 3"/>
          <p:cNvPicPr>
            <a:picLocks noChangeAspect="1"/>
          </p:cNvPicPr>
          <p:nvPr/>
        </p:nvPicPr>
        <p:blipFill>
          <a:blip r:embed="rId2"/>
          <a:srcRect/>
          <a:stretch>
            <a:fillRect/>
          </a:stretch>
        </p:blipFill>
        <p:spPr bwMode="auto">
          <a:xfrm>
            <a:off x="228600" y="1219200"/>
            <a:ext cx="4329113" cy="3073400"/>
          </a:xfrm>
          <a:prstGeom prst="rect">
            <a:avLst/>
          </a:prstGeom>
          <a:noFill/>
          <a:ln w="9525">
            <a:noFill/>
            <a:miter lim="800000"/>
            <a:headEnd/>
            <a:tailEnd/>
          </a:ln>
        </p:spPr>
      </p:pic>
      <p:pic>
        <p:nvPicPr>
          <p:cNvPr id="46085" name="Picture 4"/>
          <p:cNvPicPr>
            <a:picLocks noChangeAspect="1"/>
          </p:cNvPicPr>
          <p:nvPr/>
        </p:nvPicPr>
        <p:blipFill>
          <a:blip r:embed="rId3"/>
          <a:srcRect/>
          <a:stretch>
            <a:fillRect/>
          </a:stretch>
        </p:blipFill>
        <p:spPr bwMode="auto">
          <a:xfrm>
            <a:off x="5168900" y="3962400"/>
            <a:ext cx="3441700" cy="2463800"/>
          </a:xfrm>
          <a:prstGeom prst="rect">
            <a:avLst/>
          </a:prstGeom>
          <a:noFill/>
          <a:ln w="9525">
            <a:noFill/>
            <a:miter lim="800000"/>
            <a:headEnd/>
            <a:tailEnd/>
          </a:ln>
        </p:spPr>
      </p:pic>
      <p:sp>
        <p:nvSpPr>
          <p:cNvPr id="6" name="Rectangle 2"/>
          <p:cNvSpPr txBox="1">
            <a:spLocks noChangeArrowheads="1"/>
          </p:cNvSpPr>
          <p:nvPr/>
        </p:nvSpPr>
        <p:spPr bwMode="auto">
          <a:xfrm>
            <a:off x="19050" y="0"/>
            <a:ext cx="9124950" cy="930275"/>
          </a:xfrm>
          <a:prstGeom prst="rect">
            <a:avLst/>
          </a:prstGeom>
          <a:noFill/>
          <a:ln w="9525">
            <a:noFill/>
            <a:miter lim="800000"/>
            <a:headEnd/>
            <a:tailEnd/>
          </a:ln>
          <a:effectLst/>
        </p:spPr>
        <p:txBody>
          <a:bodyPr lIns="88900" tIns="42862" rIns="88900" bIns="42862" anchor="ctr"/>
          <a:lstStyle/>
          <a:p>
            <a:pPr defTabSz="865188" eaLnBrk="1" hangingPunct="1">
              <a:defRPr/>
            </a:pPr>
            <a:r>
              <a:rPr lang="en-US" sz="3100">
                <a:solidFill>
                  <a:schemeClr val="bg1"/>
                </a:solidFill>
                <a:effectLst>
                  <a:outerShdw blurRad="38100" dist="38100" dir="2700000" algn="tl">
                    <a:srgbClr val="C0C0C0"/>
                  </a:outerShdw>
                </a:effectLst>
              </a:rPr>
              <a:t>Pair-Programming (Key practice of XP)</a:t>
            </a:r>
          </a:p>
        </p:txBody>
      </p:sp>
      <p:pic>
        <p:nvPicPr>
          <p:cNvPr id="46087" name="Picture 6"/>
          <p:cNvPicPr>
            <a:picLocks noChangeAspect="1"/>
          </p:cNvPicPr>
          <p:nvPr/>
        </p:nvPicPr>
        <p:blipFill>
          <a:blip r:embed="rId4"/>
          <a:srcRect/>
          <a:stretch>
            <a:fillRect/>
          </a:stretch>
        </p:blipFill>
        <p:spPr bwMode="auto">
          <a:xfrm>
            <a:off x="5181600" y="1143000"/>
            <a:ext cx="3378200" cy="2533650"/>
          </a:xfrm>
          <a:prstGeom prst="rect">
            <a:avLst/>
          </a:prstGeom>
          <a:noFill/>
          <a:ln w="9525">
            <a:noFill/>
            <a:miter lim="800000"/>
            <a:headEnd/>
            <a:tailEnd/>
          </a:ln>
        </p:spPr>
      </p:pic>
      <p:pic>
        <p:nvPicPr>
          <p:cNvPr id="46088" name="Picture 7"/>
          <p:cNvPicPr>
            <a:picLocks noChangeAspect="1"/>
          </p:cNvPicPr>
          <p:nvPr/>
        </p:nvPicPr>
        <p:blipFill>
          <a:blip r:embed="rId5"/>
          <a:srcRect/>
          <a:stretch>
            <a:fillRect/>
          </a:stretch>
        </p:blipFill>
        <p:spPr bwMode="auto">
          <a:xfrm>
            <a:off x="1143000" y="4343400"/>
            <a:ext cx="2971800" cy="1779588"/>
          </a:xfrm>
          <a:prstGeom prst="rect">
            <a:avLst/>
          </a:prstGeom>
          <a:noFill/>
          <a:ln w="9525">
            <a:noFill/>
            <a:miter lim="800000"/>
            <a:headEnd/>
            <a:tailEnd/>
          </a:ln>
        </p:spPr>
      </p:pic>
    </p:spTree>
    <p:extLst>
      <p:ext uri="{BB962C8B-B14F-4D97-AF65-F5344CB8AC3E}">
        <p14:creationId xmlns:p14="http://schemas.microsoft.com/office/powerpoint/2010/main" val="1624013771"/>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3"/>
          <p:cNvSpPr>
            <a:spLocks noGrp="1"/>
          </p:cNvSpPr>
          <p:nvPr>
            <p:ph type="sldNum" sz="quarter" idx="12"/>
          </p:nvPr>
        </p:nvSpPr>
        <p:spPr>
          <a:noFill/>
        </p:spPr>
        <p:txBody>
          <a:bodyPr/>
          <a:lstStyle/>
          <a:p>
            <a:fld id="{0235D604-322B-4EF5-8089-DCD200DFF155}" type="slidenum">
              <a:rPr lang="en-US" smtClean="0"/>
              <a:pPr/>
              <a:t>82</a:t>
            </a:fld>
            <a:endParaRPr lang="en-US"/>
          </a:p>
        </p:txBody>
      </p:sp>
      <p:sp>
        <p:nvSpPr>
          <p:cNvPr id="634882" name="Rectangle 2"/>
          <p:cNvSpPr>
            <a:spLocks noGrp="1" noChangeArrowheads="1"/>
          </p:cNvSpPr>
          <p:nvPr>
            <p:ph type="title" idx="4294967295"/>
          </p:nvPr>
        </p:nvSpPr>
        <p:spPr>
          <a:xfrm>
            <a:off x="914400" y="0"/>
            <a:ext cx="7772400" cy="1143000"/>
          </a:xfrm>
        </p:spPr>
        <p:txBody>
          <a:bodyPr lIns="92075" tIns="46038" rIns="92075" bIns="46038"/>
          <a:lstStyle/>
          <a:p>
            <a:pPr eaLnBrk="1" hangingPunct="1">
              <a:defRPr/>
            </a:pPr>
            <a:r>
              <a:rPr lang="en-US" b="0"/>
              <a:t>XP (Extreme Programming)…….</a:t>
            </a:r>
            <a:endParaRPr lang="en-US"/>
          </a:p>
        </p:txBody>
      </p:sp>
      <p:sp>
        <p:nvSpPr>
          <p:cNvPr id="634883" name="Rectangle 3"/>
          <p:cNvSpPr>
            <a:spLocks noGrp="1" noChangeArrowheads="1"/>
          </p:cNvSpPr>
          <p:nvPr>
            <p:ph type="body" idx="4294967295"/>
          </p:nvPr>
        </p:nvSpPr>
        <p:spPr>
          <a:xfrm>
            <a:off x="838200" y="1066800"/>
            <a:ext cx="8305800" cy="5257800"/>
          </a:xfrm>
        </p:spPr>
        <p:txBody>
          <a:bodyPr lIns="91440" tIns="45720" rIns="91440" bIns="45720"/>
          <a:lstStyle/>
          <a:p>
            <a:pPr eaLnBrk="1" hangingPunct="1">
              <a:lnSpc>
                <a:spcPct val="90000"/>
              </a:lnSpc>
              <a:buFontTx/>
              <a:buNone/>
            </a:pPr>
            <a:r>
              <a:rPr lang="en-US" sz="2400" b="0" dirty="0"/>
              <a:t>XP Practices</a:t>
            </a:r>
          </a:p>
          <a:p>
            <a:pPr lvl="1" eaLnBrk="1" hangingPunct="1">
              <a:lnSpc>
                <a:spcPct val="90000"/>
              </a:lnSpc>
            </a:pPr>
            <a:r>
              <a:rPr lang="en-US" b="0" dirty="0">
                <a:solidFill>
                  <a:schemeClr val="hlink"/>
                </a:solidFill>
              </a:rPr>
              <a:t>Collective ownership</a:t>
            </a:r>
            <a:r>
              <a:rPr lang="en-US" dirty="0"/>
              <a:t> - anyone can change any part of the code at any time.</a:t>
            </a:r>
          </a:p>
          <a:p>
            <a:pPr lvl="1" eaLnBrk="1" hangingPunct="1">
              <a:lnSpc>
                <a:spcPct val="90000"/>
              </a:lnSpc>
            </a:pPr>
            <a:r>
              <a:rPr lang="en-US" b="0" dirty="0">
                <a:solidFill>
                  <a:schemeClr val="hlink"/>
                </a:solidFill>
              </a:rPr>
              <a:t>Continuous integration</a:t>
            </a:r>
            <a:r>
              <a:rPr lang="en-US" dirty="0"/>
              <a:t> - new builds as soon as code ready</a:t>
            </a:r>
          </a:p>
          <a:p>
            <a:pPr lvl="1" eaLnBrk="1" hangingPunct="1">
              <a:lnSpc>
                <a:spcPct val="90000"/>
              </a:lnSpc>
            </a:pPr>
            <a:r>
              <a:rPr lang="en-US" b="0" dirty="0">
                <a:solidFill>
                  <a:schemeClr val="hlink"/>
                </a:solidFill>
              </a:rPr>
              <a:t>40 hour week</a:t>
            </a:r>
            <a:r>
              <a:rPr lang="en-US" dirty="0"/>
              <a:t> - maximum 40-hour week. No overtime</a:t>
            </a:r>
          </a:p>
          <a:p>
            <a:pPr lvl="1" eaLnBrk="1" hangingPunct="1">
              <a:lnSpc>
                <a:spcPct val="90000"/>
              </a:lnSpc>
            </a:pPr>
            <a:r>
              <a:rPr lang="en-US" b="0" dirty="0">
                <a:solidFill>
                  <a:schemeClr val="hlink"/>
                </a:solidFill>
              </a:rPr>
              <a:t>On-site customer</a:t>
            </a:r>
            <a:r>
              <a:rPr lang="en-US" dirty="0"/>
              <a:t> - customer present and available full-time for team</a:t>
            </a:r>
          </a:p>
          <a:p>
            <a:pPr lvl="1" eaLnBrk="1" hangingPunct="1">
              <a:lnSpc>
                <a:spcPct val="90000"/>
              </a:lnSpc>
            </a:pPr>
            <a:r>
              <a:rPr lang="en-US" b="0" dirty="0">
                <a:solidFill>
                  <a:schemeClr val="hlink"/>
                </a:solidFill>
              </a:rPr>
              <a:t>Coding standards</a:t>
            </a:r>
            <a:r>
              <a:rPr lang="en-US" dirty="0"/>
              <a:t> - rules exist and are followed</a:t>
            </a:r>
          </a:p>
          <a:p>
            <a:pPr lvl="1" eaLnBrk="1" hangingPunct="1">
              <a:lnSpc>
                <a:spcPct val="90000"/>
              </a:lnSpc>
            </a:pPr>
            <a:r>
              <a:rPr lang="en-US" b="0" dirty="0">
                <a:solidFill>
                  <a:schemeClr val="hlink"/>
                </a:solidFill>
              </a:rPr>
              <a:t>Open workspace</a:t>
            </a:r>
            <a:r>
              <a:rPr lang="en-US" dirty="0"/>
              <a:t> - large room small cubicles</a:t>
            </a:r>
          </a:p>
          <a:p>
            <a:pPr lvl="1" eaLnBrk="1" hangingPunct="1">
              <a:lnSpc>
                <a:spcPct val="90000"/>
              </a:lnSpc>
            </a:pPr>
            <a:r>
              <a:rPr lang="en-US" b="0" dirty="0">
                <a:solidFill>
                  <a:schemeClr val="hlink"/>
                </a:solidFill>
              </a:rPr>
              <a:t>Just rules</a:t>
            </a:r>
            <a:r>
              <a:rPr lang="en-US" dirty="0"/>
              <a:t> - team has own rules but can be changed any at time</a:t>
            </a:r>
          </a:p>
        </p:txBody>
      </p:sp>
    </p:spTree>
    <p:extLst>
      <p:ext uri="{BB962C8B-B14F-4D97-AF65-F5344CB8AC3E}">
        <p14:creationId xmlns:p14="http://schemas.microsoft.com/office/powerpoint/2010/main" val="1256527769"/>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noFill/>
        </p:spPr>
        <p:txBody>
          <a:bodyPr/>
          <a:lstStyle/>
          <a:p>
            <a:fld id="{4D4CC2F2-2828-4433-B933-518307A7DC6E}" type="slidenum">
              <a:rPr lang="en-US" smtClean="0"/>
              <a:pPr/>
              <a:t>83</a:t>
            </a:fld>
            <a:endParaRPr lang="en-US"/>
          </a:p>
        </p:txBody>
      </p:sp>
      <p:sp>
        <p:nvSpPr>
          <p:cNvPr id="509955" name="Rectangle 3"/>
          <p:cNvSpPr>
            <a:spLocks noGrp="1" noChangeArrowheads="1"/>
          </p:cNvSpPr>
          <p:nvPr>
            <p:ph type="body" idx="4294967295"/>
          </p:nvPr>
        </p:nvSpPr>
        <p:spPr>
          <a:xfrm>
            <a:off x="189781" y="788659"/>
            <a:ext cx="6997700" cy="2819400"/>
          </a:xfrm>
        </p:spPr>
        <p:txBody>
          <a:bodyPr lIns="91440" tIns="45720" rIns="91440" bIns="45720"/>
          <a:lstStyle/>
          <a:p>
            <a:pPr marL="457200" indent="-457200" defTabSz="914400" eaLnBrk="1" hangingPunct="1">
              <a:lnSpc>
                <a:spcPct val="80000"/>
              </a:lnSpc>
              <a:buFontTx/>
              <a:buNone/>
            </a:pPr>
            <a:r>
              <a:rPr lang="en-US" sz="1800" dirty="0"/>
              <a:t>Planning</a:t>
            </a:r>
          </a:p>
          <a:p>
            <a:pPr marL="838200" lvl="1" indent="-381000" defTabSz="914400" eaLnBrk="1" hangingPunct="1">
              <a:lnSpc>
                <a:spcPct val="80000"/>
              </a:lnSpc>
            </a:pPr>
            <a:r>
              <a:rPr lang="en-US" sz="1800" dirty="0">
                <a:hlinkMouseOver r:id="rId3" action="ppaction://hlinkfile"/>
              </a:rPr>
              <a:t>User stories</a:t>
            </a:r>
            <a:r>
              <a:rPr lang="en-US" sz="1800" dirty="0"/>
              <a:t>  are written.</a:t>
            </a:r>
          </a:p>
          <a:p>
            <a:pPr marL="838200" lvl="1" indent="-381000" defTabSz="914400" eaLnBrk="1" hangingPunct="1">
              <a:lnSpc>
                <a:spcPct val="80000"/>
              </a:lnSpc>
            </a:pPr>
            <a:r>
              <a:rPr lang="en-US" sz="1800" u="sng" dirty="0">
                <a:hlinkMouseOver r:id="rId4" action="ppaction://hlinkfile"/>
              </a:rPr>
              <a:t>Release planning</a:t>
            </a:r>
            <a:r>
              <a:rPr lang="en-US" sz="1800" dirty="0"/>
              <a:t> creates the schedule.</a:t>
            </a:r>
          </a:p>
          <a:p>
            <a:pPr marL="838200" lvl="1" indent="-381000" defTabSz="914400" eaLnBrk="1" hangingPunct="1">
              <a:lnSpc>
                <a:spcPct val="80000"/>
              </a:lnSpc>
            </a:pPr>
            <a:r>
              <a:rPr lang="en-US" sz="1800" dirty="0"/>
              <a:t>Make frequent </a:t>
            </a:r>
            <a:r>
              <a:rPr lang="en-US" sz="1800" dirty="0">
                <a:hlinkClick r:id="rId5"/>
                <a:hlinkMouseOver r:id="rId6" action="ppaction://hlinkfile"/>
              </a:rPr>
              <a:t>small releases</a:t>
            </a:r>
            <a:endParaRPr lang="en-US" sz="1800" dirty="0"/>
          </a:p>
          <a:p>
            <a:pPr marL="838200" lvl="1" indent="-381000" defTabSz="914400" eaLnBrk="1" hangingPunct="1">
              <a:lnSpc>
                <a:spcPct val="80000"/>
              </a:lnSpc>
            </a:pPr>
            <a:r>
              <a:rPr lang="en-US" sz="1800" dirty="0"/>
              <a:t>The </a:t>
            </a:r>
            <a:r>
              <a:rPr lang="en-US" sz="1800" dirty="0">
                <a:hlinkClick r:id="rId7"/>
                <a:hlinkMouseOver r:id="rId8" action="ppaction://hlinkfile"/>
              </a:rPr>
              <a:t>Project Velocity</a:t>
            </a:r>
            <a:r>
              <a:rPr lang="en-US" sz="1800" dirty="0"/>
              <a:t> is measured.</a:t>
            </a:r>
          </a:p>
          <a:p>
            <a:pPr marL="838200" lvl="1" indent="-381000" defTabSz="914400" eaLnBrk="1" hangingPunct="1">
              <a:lnSpc>
                <a:spcPct val="80000"/>
              </a:lnSpc>
            </a:pPr>
            <a:r>
              <a:rPr lang="en-US" sz="1800" dirty="0"/>
              <a:t>The project is divided into </a:t>
            </a:r>
            <a:r>
              <a:rPr lang="en-US" sz="1800" dirty="0">
                <a:hlinkMouseOver r:id="rId9" action="ppaction://hlinkfile"/>
              </a:rPr>
              <a:t>iterations</a:t>
            </a:r>
            <a:r>
              <a:rPr lang="en-US" sz="1800" dirty="0"/>
              <a:t>.</a:t>
            </a:r>
          </a:p>
          <a:p>
            <a:pPr marL="838200" lvl="1" indent="-381000" defTabSz="914400" eaLnBrk="1" hangingPunct="1">
              <a:lnSpc>
                <a:spcPct val="80000"/>
              </a:lnSpc>
            </a:pPr>
            <a:r>
              <a:rPr lang="en-US" sz="1800" dirty="0">
                <a:hlinkClick r:id="rId10"/>
                <a:hlinkMouseOver r:id="rId11" action="ppaction://hlinkfile"/>
              </a:rPr>
              <a:t>Iteration planning</a:t>
            </a:r>
            <a:r>
              <a:rPr lang="en-US" sz="1800" dirty="0"/>
              <a:t> starts each iteration.</a:t>
            </a:r>
          </a:p>
          <a:p>
            <a:pPr marL="838200" lvl="1" indent="-381000" defTabSz="914400" eaLnBrk="1" hangingPunct="1">
              <a:lnSpc>
                <a:spcPct val="80000"/>
              </a:lnSpc>
            </a:pPr>
            <a:r>
              <a:rPr lang="en-US" sz="1800" dirty="0">
                <a:hlinkClick r:id="rId12"/>
                <a:hlinkMouseOver r:id="rId13" action="ppaction://hlinkfile"/>
              </a:rPr>
              <a:t>Move people around</a:t>
            </a:r>
            <a:r>
              <a:rPr lang="en-US" sz="1800" dirty="0"/>
              <a:t>.</a:t>
            </a:r>
          </a:p>
          <a:p>
            <a:pPr marL="838200" lvl="1" indent="-381000" defTabSz="914400" eaLnBrk="1" hangingPunct="1">
              <a:lnSpc>
                <a:spcPct val="80000"/>
              </a:lnSpc>
            </a:pPr>
            <a:r>
              <a:rPr lang="en-US" sz="1800" dirty="0"/>
              <a:t>A </a:t>
            </a:r>
            <a:r>
              <a:rPr lang="en-US" sz="1800" dirty="0">
                <a:hlinkClick r:id="rId14"/>
                <a:hlinkMouseOver r:id="rId15" action="ppaction://hlinkfile"/>
              </a:rPr>
              <a:t>stand-up meeting</a:t>
            </a:r>
            <a:r>
              <a:rPr lang="en-US" sz="1800" dirty="0"/>
              <a:t> starts each day.</a:t>
            </a:r>
          </a:p>
          <a:p>
            <a:pPr marL="838200" lvl="1" indent="-381000" defTabSz="914400" eaLnBrk="1" hangingPunct="1">
              <a:lnSpc>
                <a:spcPct val="80000"/>
              </a:lnSpc>
            </a:pPr>
            <a:r>
              <a:rPr lang="en-US" sz="1800" dirty="0">
                <a:hlinkClick r:id="rId16"/>
                <a:hlinkMouseOver r:id="rId17" action="ppaction://hlinkfile"/>
              </a:rPr>
              <a:t>Fix XP</a:t>
            </a:r>
            <a:r>
              <a:rPr lang="en-US" sz="1800" dirty="0"/>
              <a:t> when it breaks.</a:t>
            </a:r>
          </a:p>
        </p:txBody>
      </p:sp>
      <p:sp>
        <p:nvSpPr>
          <p:cNvPr id="509956" name="Rectangle 4"/>
          <p:cNvSpPr>
            <a:spLocks noChangeArrowheads="1"/>
          </p:cNvSpPr>
          <p:nvPr/>
        </p:nvSpPr>
        <p:spPr bwMode="auto">
          <a:xfrm>
            <a:off x="189781" y="3733800"/>
            <a:ext cx="8954219" cy="3124200"/>
          </a:xfrm>
          <a:prstGeom prst="rect">
            <a:avLst/>
          </a:prstGeom>
          <a:noFill/>
          <a:ln w="12700" cap="sq">
            <a:noFill/>
            <a:miter lim="800000"/>
            <a:headEnd type="none" w="sm" len="sm"/>
            <a:tailEnd type="none" w="sm" len="sm"/>
          </a:ln>
        </p:spPr>
        <p:txBody>
          <a:bodyPr/>
          <a:lstStyle/>
          <a:p>
            <a:pPr marL="457200" indent="-457200" algn="l" eaLnBrk="1" hangingPunct="1">
              <a:spcBef>
                <a:spcPct val="20000"/>
              </a:spcBef>
              <a:buClr>
                <a:schemeClr val="tx2"/>
              </a:buClr>
              <a:buFont typeface="Wingdings" pitchFamily="2" charset="2"/>
              <a:buNone/>
            </a:pPr>
            <a:r>
              <a:rPr lang="en-US" sz="1800" b="1" dirty="0"/>
              <a:t>Designing</a:t>
            </a:r>
          </a:p>
          <a:p>
            <a:pPr marL="914400" lvl="1" indent="-457200" algn="l" eaLnBrk="1" hangingPunct="1">
              <a:spcBef>
                <a:spcPct val="20000"/>
              </a:spcBef>
              <a:buClr>
                <a:schemeClr val="tx2"/>
              </a:buClr>
              <a:buFont typeface="Wingdings" pitchFamily="2" charset="2"/>
              <a:buChar char="§"/>
            </a:pPr>
            <a:r>
              <a:rPr lang="en-US" sz="1800" b="1" dirty="0">
                <a:hlinkClick r:id="rId18"/>
                <a:hlinkMouseOver r:id="rId19" action="ppaction://hlinkfile"/>
              </a:rPr>
              <a:t>Simplicity</a:t>
            </a:r>
            <a:r>
              <a:rPr lang="en-US" sz="1800" b="1" dirty="0"/>
              <a:t>.</a:t>
            </a:r>
          </a:p>
          <a:p>
            <a:pPr marL="914400" lvl="1" indent="-457200" algn="l" eaLnBrk="1" hangingPunct="1">
              <a:spcBef>
                <a:spcPct val="20000"/>
              </a:spcBef>
              <a:buClr>
                <a:schemeClr val="tx2"/>
              </a:buClr>
              <a:buFont typeface="Wingdings" pitchFamily="2" charset="2"/>
              <a:buChar char="§"/>
            </a:pPr>
            <a:r>
              <a:rPr lang="en-US" sz="1800" b="1" dirty="0"/>
              <a:t>Choose a </a:t>
            </a:r>
            <a:r>
              <a:rPr lang="en-US" sz="1800" b="1" dirty="0">
                <a:hlinkClick r:id="rId20"/>
                <a:hlinkMouseOver r:id="rId21" action="ppaction://hlinkfile"/>
              </a:rPr>
              <a:t>system metaphor</a:t>
            </a:r>
            <a:r>
              <a:rPr lang="en-US" sz="1800" b="1" dirty="0"/>
              <a:t>. (system of names for your objects that everyone can relate to)</a:t>
            </a:r>
          </a:p>
          <a:p>
            <a:pPr marL="914400" lvl="1" indent="-457200" algn="l" eaLnBrk="1" hangingPunct="1">
              <a:spcBef>
                <a:spcPct val="20000"/>
              </a:spcBef>
              <a:buClr>
                <a:schemeClr val="tx2"/>
              </a:buClr>
              <a:buFont typeface="Wingdings" pitchFamily="2" charset="2"/>
              <a:buChar char="§"/>
            </a:pPr>
            <a:r>
              <a:rPr lang="en-US" sz="1800" b="1" dirty="0"/>
              <a:t>Use </a:t>
            </a:r>
            <a:r>
              <a:rPr lang="en-US" sz="1800" b="1" dirty="0">
                <a:hlinkClick r:id="rId22"/>
                <a:hlinkMouseOver r:id="rId23" action="ppaction://hlinkfile"/>
              </a:rPr>
              <a:t>CRC cards</a:t>
            </a:r>
            <a:r>
              <a:rPr lang="en-US" sz="1800" b="1" dirty="0"/>
              <a:t> for design sessions.</a:t>
            </a:r>
          </a:p>
          <a:p>
            <a:pPr marL="914400" lvl="1" indent="-457200" algn="l" eaLnBrk="1" hangingPunct="1">
              <a:spcBef>
                <a:spcPct val="20000"/>
              </a:spcBef>
              <a:buClr>
                <a:schemeClr val="tx2"/>
              </a:buClr>
              <a:buFont typeface="Wingdings" pitchFamily="2" charset="2"/>
              <a:buChar char="§"/>
            </a:pPr>
            <a:r>
              <a:rPr lang="en-US" sz="1800" b="1" dirty="0"/>
              <a:t>Create </a:t>
            </a:r>
            <a:r>
              <a:rPr lang="en-US" sz="1800" b="1" dirty="0">
                <a:hlinkClick r:id="rId24"/>
                <a:hlinkMouseOver r:id="rId25" action="ppaction://hlinkfile"/>
              </a:rPr>
              <a:t>spike solution</a:t>
            </a:r>
            <a:r>
              <a:rPr lang="en-US" sz="1800" b="1" dirty="0"/>
              <a:t>s to reduce risk.</a:t>
            </a:r>
          </a:p>
          <a:p>
            <a:r>
              <a:rPr lang="en-US" sz="1800" b="1" dirty="0">
                <a:hlinkClick r:id="rId26"/>
                <a:hlinkMouseOver r:id="rId27" action="ppaction://hlinkfile"/>
              </a:rPr>
              <a:t>Refactor</a:t>
            </a:r>
            <a:r>
              <a:rPr lang="en-US" sz="1800" b="1" dirty="0"/>
              <a:t> whenever and wherever possible e.g. </a:t>
            </a:r>
            <a:r>
              <a:rPr lang="en-US" sz="1200" dirty="0"/>
              <a:t>Techniques for improving names and location of code Move method or move field – move to a more appropriate </a:t>
            </a:r>
            <a:r>
              <a:rPr lang="en-US" sz="1200" dirty="0">
                <a:hlinkClick r:id="rId28" tooltip="Class (computer science)"/>
              </a:rPr>
              <a:t>class</a:t>
            </a:r>
            <a:r>
              <a:rPr lang="en-US" sz="1200" dirty="0"/>
              <a:t> or source file</a:t>
            </a:r>
          </a:p>
          <a:p>
            <a:r>
              <a:rPr lang="en-US" sz="1200" dirty="0">
                <a:hlinkClick r:id="rId29" tooltip="Rename method"/>
              </a:rPr>
              <a:t>Rename method</a:t>
            </a:r>
            <a:r>
              <a:rPr lang="en-US" sz="1200" dirty="0"/>
              <a:t> or rename field – changing the name into a new one that better reveals its purpose</a:t>
            </a:r>
          </a:p>
          <a:p>
            <a:r>
              <a:rPr lang="en-US" sz="1200" dirty="0"/>
              <a:t>Pull up – in </a:t>
            </a:r>
            <a:r>
              <a:rPr lang="en-US" sz="1200" dirty="0">
                <a:hlinkClick r:id="rId30" tooltip="Object-oriented programming"/>
              </a:rPr>
              <a:t>object-oriented programming</a:t>
            </a:r>
            <a:r>
              <a:rPr lang="en-US" sz="1200" dirty="0"/>
              <a:t> (OOP), move to a </a:t>
            </a:r>
            <a:r>
              <a:rPr lang="en-US" sz="1200" dirty="0">
                <a:hlinkClick r:id="rId31" tooltip="Superclass (computer science)"/>
              </a:rPr>
              <a:t>superclass</a:t>
            </a:r>
            <a:endParaRPr lang="en-US" sz="1200" dirty="0"/>
          </a:p>
          <a:p>
            <a:r>
              <a:rPr lang="en-US" sz="1200" dirty="0"/>
              <a:t>Push down – in OOP, move to a </a:t>
            </a:r>
            <a:r>
              <a:rPr lang="en-US" sz="1200" dirty="0">
                <a:hlinkClick r:id="rId32" tooltip="Subclass (computer science)"/>
              </a:rPr>
              <a:t>subclass</a:t>
            </a:r>
            <a:r>
              <a:rPr lang="en-US" sz="1200" baseline="30000" dirty="0">
                <a:hlinkClick r:id="rId33"/>
              </a:rPr>
              <a:t>[</a:t>
            </a:r>
            <a:endParaRPr lang="en-US" sz="1800" b="1" dirty="0"/>
          </a:p>
        </p:txBody>
      </p:sp>
      <p:sp>
        <p:nvSpPr>
          <p:cNvPr id="638981" name="Rectangle 5"/>
          <p:cNvSpPr>
            <a:spLocks noGrp="1" noChangeArrowheads="1"/>
          </p:cNvSpPr>
          <p:nvPr>
            <p:ph type="title" idx="4294967295"/>
          </p:nvPr>
        </p:nvSpPr>
        <p:spPr>
          <a:xfrm>
            <a:off x="2362200" y="228600"/>
            <a:ext cx="4114800" cy="609600"/>
          </a:xfrm>
        </p:spPr>
        <p:txBody>
          <a:bodyPr lIns="92075" tIns="46038" rIns="92075" bIns="46038"/>
          <a:lstStyle/>
          <a:p>
            <a:pPr eaLnBrk="1" hangingPunct="1">
              <a:defRPr/>
            </a:pPr>
            <a:r>
              <a:rPr lang="en-US" b="0" dirty="0"/>
              <a:t>Key Practices of XP…..</a:t>
            </a:r>
          </a:p>
        </p:txBody>
      </p:sp>
    </p:spTree>
    <p:extLst>
      <p:ext uri="{BB962C8B-B14F-4D97-AF65-F5344CB8AC3E}">
        <p14:creationId xmlns:p14="http://schemas.microsoft.com/office/powerpoint/2010/main" val="22610971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9956">
                                            <p:txEl>
                                              <p:pRg st="0" end="0"/>
                                            </p:txEl>
                                          </p:spTgt>
                                        </p:tgtEl>
                                        <p:attrNameLst>
                                          <p:attrName>style.visibility</p:attrName>
                                        </p:attrNameLst>
                                      </p:cBhvr>
                                      <p:to>
                                        <p:strVal val="visible"/>
                                      </p:to>
                                    </p:set>
                                    <p:animEffect transition="in" filter="blinds(horizontal)">
                                      <p:cBhvr>
                                        <p:cTn id="7" dur="500"/>
                                        <p:tgtEl>
                                          <p:spTgt spid="5099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9956">
                                            <p:txEl>
                                              <p:pRg st="1" end="1"/>
                                            </p:txEl>
                                          </p:spTgt>
                                        </p:tgtEl>
                                        <p:attrNameLst>
                                          <p:attrName>style.visibility</p:attrName>
                                        </p:attrNameLst>
                                      </p:cBhvr>
                                      <p:to>
                                        <p:strVal val="visible"/>
                                      </p:to>
                                    </p:set>
                                    <p:animEffect transition="in" filter="blinds(horizontal)">
                                      <p:cBhvr>
                                        <p:cTn id="12" dur="500"/>
                                        <p:tgtEl>
                                          <p:spTgt spid="5099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9956">
                                            <p:txEl>
                                              <p:pRg st="2" end="2"/>
                                            </p:txEl>
                                          </p:spTgt>
                                        </p:tgtEl>
                                        <p:attrNameLst>
                                          <p:attrName>style.visibility</p:attrName>
                                        </p:attrNameLst>
                                      </p:cBhvr>
                                      <p:to>
                                        <p:strVal val="visible"/>
                                      </p:to>
                                    </p:set>
                                    <p:animEffect transition="in" filter="blinds(horizontal)">
                                      <p:cBhvr>
                                        <p:cTn id="17" dur="500"/>
                                        <p:tgtEl>
                                          <p:spTgt spid="5099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09956">
                                            <p:txEl>
                                              <p:pRg st="3" end="3"/>
                                            </p:txEl>
                                          </p:spTgt>
                                        </p:tgtEl>
                                        <p:attrNameLst>
                                          <p:attrName>style.visibility</p:attrName>
                                        </p:attrNameLst>
                                      </p:cBhvr>
                                      <p:to>
                                        <p:strVal val="visible"/>
                                      </p:to>
                                    </p:set>
                                    <p:animEffect transition="in" filter="blinds(horizontal)">
                                      <p:cBhvr>
                                        <p:cTn id="22" dur="500"/>
                                        <p:tgtEl>
                                          <p:spTgt spid="5099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09956">
                                            <p:txEl>
                                              <p:pRg st="4" end="4"/>
                                            </p:txEl>
                                          </p:spTgt>
                                        </p:tgtEl>
                                        <p:attrNameLst>
                                          <p:attrName>style.visibility</p:attrName>
                                        </p:attrNameLst>
                                      </p:cBhvr>
                                      <p:to>
                                        <p:strVal val="visible"/>
                                      </p:to>
                                    </p:set>
                                    <p:animEffect transition="in" filter="blinds(horizontal)">
                                      <p:cBhvr>
                                        <p:cTn id="27" dur="500"/>
                                        <p:tgtEl>
                                          <p:spTgt spid="50995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09956">
                                            <p:txEl>
                                              <p:pRg st="5" end="5"/>
                                            </p:txEl>
                                          </p:spTgt>
                                        </p:tgtEl>
                                        <p:attrNameLst>
                                          <p:attrName>style.visibility</p:attrName>
                                        </p:attrNameLst>
                                      </p:cBhvr>
                                      <p:to>
                                        <p:strVal val="visible"/>
                                      </p:to>
                                    </p:set>
                                    <p:animEffect transition="in" filter="blinds(horizontal)">
                                      <p:cBhvr>
                                        <p:cTn id="32" dur="500"/>
                                        <p:tgtEl>
                                          <p:spTgt spid="50995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09956">
                                            <p:txEl>
                                              <p:pRg st="6" end="6"/>
                                            </p:txEl>
                                          </p:spTgt>
                                        </p:tgtEl>
                                        <p:attrNameLst>
                                          <p:attrName>style.visibility</p:attrName>
                                        </p:attrNameLst>
                                      </p:cBhvr>
                                      <p:to>
                                        <p:strVal val="visible"/>
                                      </p:to>
                                    </p:set>
                                    <p:animEffect transition="in" filter="blinds(horizontal)">
                                      <p:cBhvr>
                                        <p:cTn id="37" dur="500"/>
                                        <p:tgtEl>
                                          <p:spTgt spid="50995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09956">
                                            <p:txEl>
                                              <p:pRg st="7" end="7"/>
                                            </p:txEl>
                                          </p:spTgt>
                                        </p:tgtEl>
                                        <p:attrNameLst>
                                          <p:attrName>style.visibility</p:attrName>
                                        </p:attrNameLst>
                                      </p:cBhvr>
                                      <p:to>
                                        <p:strVal val="visible"/>
                                      </p:to>
                                    </p:set>
                                    <p:animEffect transition="in" filter="blinds(horizontal)">
                                      <p:cBhvr>
                                        <p:cTn id="42" dur="500"/>
                                        <p:tgtEl>
                                          <p:spTgt spid="50995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09956">
                                            <p:txEl>
                                              <p:pRg st="8" end="8"/>
                                            </p:txEl>
                                          </p:spTgt>
                                        </p:tgtEl>
                                        <p:attrNameLst>
                                          <p:attrName>style.visibility</p:attrName>
                                        </p:attrNameLst>
                                      </p:cBhvr>
                                      <p:to>
                                        <p:strVal val="visible"/>
                                      </p:to>
                                    </p:set>
                                    <p:animEffect transition="in" filter="blinds(horizontal)">
                                      <p:cBhvr>
                                        <p:cTn id="47" dur="500"/>
                                        <p:tgtEl>
                                          <p:spTgt spid="50995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6" grpId="0" build="p" bldLvl="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8B78AD6-5F3D-BA44-875A-31E2927FBE4B}" type="slidenum">
              <a:rPr lang="en-US" smtClean="0"/>
              <a:pPr>
                <a:defRPr/>
              </a:pPr>
              <a:t>84</a:t>
            </a:fld>
            <a:endParaRPr lang="en-US"/>
          </a:p>
        </p:txBody>
      </p:sp>
      <p:pic>
        <p:nvPicPr>
          <p:cNvPr id="1026" name="Picture 2" descr="Image result for CRC C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514350"/>
            <a:ext cx="5220651" cy="4800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gilemodeling.com/images/models/crcCardExam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523" y="142875"/>
            <a:ext cx="3658827" cy="671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933935"/>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8B78AD6-5F3D-BA44-875A-31E2927FBE4B}" type="slidenum">
              <a:rPr lang="en-US" smtClean="0"/>
              <a:pPr>
                <a:defRPr/>
              </a:pPr>
              <a:t>85</a:t>
            </a:fld>
            <a:endParaRPr lang="en-US"/>
          </a:p>
        </p:txBody>
      </p:sp>
      <p:pic>
        <p:nvPicPr>
          <p:cNvPr id="1026" name="Picture 2" descr="Image result for CRC ca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280" y="1203158"/>
            <a:ext cx="7058533" cy="440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201628"/>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7" name="Rectangle 3"/>
          <p:cNvSpPr>
            <a:spLocks noGrp="1" noChangeArrowheads="1"/>
          </p:cNvSpPr>
          <p:nvPr>
            <p:ph type="body" idx="4294967295"/>
          </p:nvPr>
        </p:nvSpPr>
        <p:spPr>
          <a:xfrm>
            <a:off x="1231900" y="995363"/>
            <a:ext cx="7467600" cy="2614612"/>
          </a:xfrm>
        </p:spPr>
        <p:txBody>
          <a:bodyPr lIns="91440" tIns="45720" rIns="91440" bIns="45720"/>
          <a:lstStyle/>
          <a:p>
            <a:pPr marL="400050" indent="-400050" defTabSz="914400" eaLnBrk="1" hangingPunct="1">
              <a:lnSpc>
                <a:spcPct val="80000"/>
              </a:lnSpc>
              <a:buFontTx/>
              <a:buNone/>
            </a:pPr>
            <a:r>
              <a:rPr lang="en-US" sz="2400" dirty="0"/>
              <a:t>Coding</a:t>
            </a:r>
          </a:p>
          <a:p>
            <a:pPr marL="742950" lvl="1" indent="-285750" defTabSz="914400" eaLnBrk="1" hangingPunct="1">
              <a:lnSpc>
                <a:spcPct val="80000"/>
              </a:lnSpc>
            </a:pPr>
            <a:r>
              <a:rPr lang="en-US" sz="2000" b="0" dirty="0"/>
              <a:t>The customer is </a:t>
            </a:r>
            <a:r>
              <a:rPr lang="en-US" sz="2000" b="0" dirty="0">
                <a:hlinkClick r:id="rId3"/>
                <a:hlinkMouseOver r:id="rId4" action="ppaction://hlinkfile"/>
              </a:rPr>
              <a:t>always available</a:t>
            </a:r>
            <a:r>
              <a:rPr lang="en-US" sz="2000" b="0" dirty="0"/>
              <a:t>.</a:t>
            </a:r>
          </a:p>
          <a:p>
            <a:pPr marL="742950" lvl="1" indent="-285750" defTabSz="914400" eaLnBrk="1" hangingPunct="1">
              <a:lnSpc>
                <a:spcPct val="80000"/>
              </a:lnSpc>
            </a:pPr>
            <a:r>
              <a:rPr lang="en-US" sz="2000" b="0" dirty="0"/>
              <a:t>Code must be written to agreed </a:t>
            </a:r>
            <a:r>
              <a:rPr lang="en-US" sz="2000" b="0" dirty="0">
                <a:hlinkClick r:id="rId5"/>
                <a:hlinkMouseOver r:id="rId6" action="ppaction://hlinkfile"/>
              </a:rPr>
              <a:t>standards</a:t>
            </a:r>
            <a:r>
              <a:rPr lang="en-US" sz="2000" b="0" dirty="0"/>
              <a:t>.</a:t>
            </a:r>
          </a:p>
          <a:p>
            <a:pPr marL="742950" lvl="1" indent="-285750" defTabSz="914400" eaLnBrk="1" hangingPunct="1">
              <a:lnSpc>
                <a:spcPct val="80000"/>
              </a:lnSpc>
            </a:pPr>
            <a:r>
              <a:rPr lang="en-US" sz="2000" b="0" dirty="0"/>
              <a:t>Code the </a:t>
            </a:r>
            <a:r>
              <a:rPr lang="en-US" sz="2000" b="0" dirty="0">
                <a:hlinkClick r:id="rId7"/>
                <a:hlinkMouseOver r:id="rId8" action="ppaction://hlinkfile"/>
              </a:rPr>
              <a:t>unit test first</a:t>
            </a:r>
            <a:r>
              <a:rPr lang="en-US" sz="2000" b="0" dirty="0"/>
              <a:t>.</a:t>
            </a:r>
          </a:p>
          <a:p>
            <a:pPr marL="742950" lvl="1" indent="-285750" defTabSz="914400" eaLnBrk="1" hangingPunct="1">
              <a:lnSpc>
                <a:spcPct val="80000"/>
              </a:lnSpc>
            </a:pPr>
            <a:r>
              <a:rPr lang="en-US" sz="2000" b="0" dirty="0"/>
              <a:t>All production code is </a:t>
            </a:r>
            <a:r>
              <a:rPr lang="en-US" sz="2000" b="0" dirty="0">
                <a:hlinkClick r:id="rId9"/>
                <a:hlinkMouseOver r:id="rId10" action="ppaction://hlinkfile"/>
              </a:rPr>
              <a:t>pair programmed</a:t>
            </a:r>
            <a:r>
              <a:rPr lang="en-US" sz="2000" b="0" dirty="0"/>
              <a:t>.</a:t>
            </a:r>
          </a:p>
          <a:p>
            <a:pPr marL="742950" lvl="1" indent="-285750" defTabSz="914400" eaLnBrk="1" hangingPunct="1">
              <a:lnSpc>
                <a:spcPct val="80000"/>
              </a:lnSpc>
            </a:pPr>
            <a:r>
              <a:rPr lang="en-US" sz="2000" b="0" dirty="0"/>
              <a:t>Only one pair </a:t>
            </a:r>
            <a:r>
              <a:rPr lang="en-US" sz="2000" b="0" dirty="0">
                <a:hlinkClick r:id="rId11"/>
                <a:hlinkMouseOver r:id="rId12" action="ppaction://hlinkfile"/>
              </a:rPr>
              <a:t>integrates code at a time</a:t>
            </a:r>
            <a:r>
              <a:rPr lang="en-US" sz="2000" b="0" dirty="0"/>
              <a:t>.</a:t>
            </a:r>
          </a:p>
          <a:p>
            <a:pPr marL="742950" lvl="1" indent="-285750" defTabSz="914400" eaLnBrk="1" hangingPunct="1">
              <a:lnSpc>
                <a:spcPct val="80000"/>
              </a:lnSpc>
            </a:pPr>
            <a:r>
              <a:rPr lang="en-US" sz="2000" b="0" dirty="0">
                <a:hlinkClick r:id="rId13"/>
                <a:hlinkMouseOver r:id="rId14" action="ppaction://hlinkfile"/>
              </a:rPr>
              <a:t>Integrate often</a:t>
            </a:r>
            <a:r>
              <a:rPr lang="en-US" sz="2000" b="0" dirty="0"/>
              <a:t>.</a:t>
            </a:r>
          </a:p>
          <a:p>
            <a:pPr marL="742950" lvl="1" indent="-285750" defTabSz="914400" eaLnBrk="1" hangingPunct="1">
              <a:lnSpc>
                <a:spcPct val="80000"/>
              </a:lnSpc>
            </a:pPr>
            <a:r>
              <a:rPr lang="en-US" sz="2000" b="0" dirty="0"/>
              <a:t>No </a:t>
            </a:r>
            <a:r>
              <a:rPr lang="en-US" sz="2000" b="0" dirty="0">
                <a:hlinkMouseOver r:id="rId15" action="ppaction://hlinkfile"/>
              </a:rPr>
              <a:t>overtime</a:t>
            </a:r>
            <a:r>
              <a:rPr lang="en-US" sz="2000" b="0" dirty="0"/>
              <a:t>. </a:t>
            </a:r>
          </a:p>
        </p:txBody>
      </p:sp>
      <p:sp>
        <p:nvSpPr>
          <p:cNvPr id="641028" name="Rectangle 4"/>
          <p:cNvSpPr>
            <a:spLocks noChangeArrowheads="1"/>
          </p:cNvSpPr>
          <p:nvPr/>
        </p:nvSpPr>
        <p:spPr bwMode="auto">
          <a:xfrm>
            <a:off x="1066800" y="3886200"/>
            <a:ext cx="7696200" cy="2057400"/>
          </a:xfrm>
          <a:prstGeom prst="rect">
            <a:avLst/>
          </a:prstGeom>
          <a:noFill/>
          <a:ln w="12700" cap="sq">
            <a:noFill/>
            <a:miter lim="800000"/>
            <a:headEnd type="none" w="sm" len="sm"/>
            <a:tailEnd type="none" w="sm" len="sm"/>
          </a:ln>
        </p:spPr>
        <p:txBody>
          <a:bodyPr/>
          <a:lstStyle/>
          <a:p>
            <a:pPr marL="342900" indent="-342900" algn="l" eaLnBrk="1" hangingPunct="1">
              <a:spcBef>
                <a:spcPct val="20000"/>
              </a:spcBef>
              <a:buClr>
                <a:schemeClr val="tx2"/>
              </a:buClr>
              <a:buFont typeface="Wingdings" pitchFamily="2" charset="2"/>
              <a:buNone/>
            </a:pPr>
            <a:r>
              <a:rPr lang="en-US" b="1" dirty="0"/>
              <a:t>Testing</a:t>
            </a:r>
          </a:p>
          <a:p>
            <a:pPr marL="742950" lvl="1" indent="-285750" algn="l" eaLnBrk="1" hangingPunct="1">
              <a:spcBef>
                <a:spcPct val="20000"/>
              </a:spcBef>
              <a:buClr>
                <a:schemeClr val="tx2"/>
              </a:buClr>
              <a:buFont typeface="Wingdings" pitchFamily="2" charset="2"/>
              <a:buChar char="§"/>
            </a:pPr>
            <a:r>
              <a:rPr lang="en-US" sz="2000" dirty="0"/>
              <a:t>All code must have </a:t>
            </a:r>
            <a:r>
              <a:rPr lang="en-US" sz="2000" dirty="0">
                <a:hlinkClick r:id="rId16"/>
                <a:hlinkMouseOver r:id="rId17" action="ppaction://hlinkfile"/>
              </a:rPr>
              <a:t>unit tests</a:t>
            </a:r>
            <a:r>
              <a:rPr lang="en-US" sz="2000" dirty="0"/>
              <a:t>.</a:t>
            </a:r>
          </a:p>
          <a:p>
            <a:pPr marL="742950" lvl="1" indent="-285750" algn="l" eaLnBrk="1" hangingPunct="1">
              <a:spcBef>
                <a:spcPct val="20000"/>
              </a:spcBef>
              <a:buClr>
                <a:schemeClr val="tx2"/>
              </a:buClr>
              <a:buFont typeface="Wingdings" pitchFamily="2" charset="2"/>
              <a:buChar char="§"/>
            </a:pPr>
            <a:r>
              <a:rPr lang="en-US" sz="2000" dirty="0"/>
              <a:t>All code must pass all </a:t>
            </a:r>
            <a:r>
              <a:rPr lang="en-US" sz="2000" dirty="0">
                <a:hlinkClick r:id="rId16"/>
                <a:hlinkMouseOver r:id="rId18" action="ppaction://hlinkfile"/>
              </a:rPr>
              <a:t>unit tests</a:t>
            </a:r>
            <a:r>
              <a:rPr lang="en-US" sz="2000" dirty="0"/>
              <a:t> before it can be released.</a:t>
            </a:r>
          </a:p>
          <a:p>
            <a:pPr marL="742950" lvl="1" indent="-285750" algn="l" eaLnBrk="1" hangingPunct="1">
              <a:spcBef>
                <a:spcPct val="20000"/>
              </a:spcBef>
              <a:buClr>
                <a:schemeClr val="tx2"/>
              </a:buClr>
              <a:buFont typeface="Wingdings" pitchFamily="2" charset="2"/>
              <a:buChar char="§"/>
            </a:pPr>
            <a:r>
              <a:rPr lang="en-US" sz="2000" dirty="0"/>
              <a:t>When </a:t>
            </a:r>
            <a:r>
              <a:rPr lang="en-US" sz="2000" dirty="0">
                <a:hlinkClick r:id="rId19"/>
                <a:hlinkMouseOver r:id="rId20" action="ppaction://hlinkfile"/>
              </a:rPr>
              <a:t>a bug is found</a:t>
            </a:r>
            <a:r>
              <a:rPr lang="en-US" sz="2000" dirty="0"/>
              <a:t> tests are created.</a:t>
            </a:r>
          </a:p>
          <a:p>
            <a:pPr marL="742950" lvl="1" indent="-285750" algn="l" eaLnBrk="1" hangingPunct="1">
              <a:spcBef>
                <a:spcPct val="20000"/>
              </a:spcBef>
              <a:buClr>
                <a:schemeClr val="tx2"/>
              </a:buClr>
              <a:buFont typeface="Wingdings" pitchFamily="2" charset="2"/>
              <a:buChar char="§"/>
            </a:pPr>
            <a:r>
              <a:rPr lang="en-US" sz="2000" dirty="0">
                <a:hlinkClick r:id="rId21"/>
                <a:hlinkMouseOver r:id="rId22" action="ppaction://hlinkfile"/>
              </a:rPr>
              <a:t>Acceptance tests</a:t>
            </a:r>
            <a:r>
              <a:rPr lang="en-US" sz="2000" dirty="0"/>
              <a:t> are run often and the score is published. </a:t>
            </a:r>
          </a:p>
        </p:txBody>
      </p:sp>
      <p:sp>
        <p:nvSpPr>
          <p:cNvPr id="641029" name="Rectangle 5"/>
          <p:cNvSpPr>
            <a:spLocks noGrp="1" noChangeArrowheads="1"/>
          </p:cNvSpPr>
          <p:nvPr>
            <p:ph type="title" idx="4294967295"/>
          </p:nvPr>
        </p:nvSpPr>
        <p:spPr>
          <a:xfrm>
            <a:off x="2247900" y="271463"/>
            <a:ext cx="4343400" cy="533400"/>
          </a:xfrm>
        </p:spPr>
        <p:txBody>
          <a:bodyPr lIns="92075" tIns="46038" rIns="92075" bIns="46038">
            <a:normAutofit fontScale="90000"/>
          </a:bodyPr>
          <a:lstStyle/>
          <a:p>
            <a:pPr eaLnBrk="1" hangingPunct="1">
              <a:defRPr/>
            </a:pPr>
            <a:r>
              <a:rPr lang="en-US" b="0" dirty="0"/>
              <a:t>Key Practices…</a:t>
            </a:r>
          </a:p>
        </p:txBody>
      </p:sp>
      <p:sp>
        <p:nvSpPr>
          <p:cNvPr id="7" name="Slide Number Placeholder 6"/>
          <p:cNvSpPr>
            <a:spLocks noGrp="1"/>
          </p:cNvSpPr>
          <p:nvPr>
            <p:ph type="sldNum" sz="quarter" idx="12"/>
          </p:nvPr>
        </p:nvSpPr>
        <p:spPr/>
        <p:txBody>
          <a:bodyPr/>
          <a:lstStyle/>
          <a:p>
            <a:pPr>
              <a:defRPr/>
            </a:pPr>
            <a:fld id="{A1A0B272-BBCB-4D9C-9E6A-2B6549E619B5}" type="slidenum">
              <a:rPr lang="en-US" smtClean="0"/>
              <a:pPr>
                <a:defRPr/>
              </a:pPr>
              <a:t>86</a:t>
            </a:fld>
            <a:endParaRPr lang="en-US" dirty="0"/>
          </a:p>
        </p:txBody>
      </p:sp>
    </p:spTree>
    <p:extLst>
      <p:ext uri="{BB962C8B-B14F-4D97-AF65-F5344CB8AC3E}">
        <p14:creationId xmlns:p14="http://schemas.microsoft.com/office/powerpoint/2010/main" val="94489627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1028">
                                            <p:txEl>
                                              <p:pRg st="0" end="0"/>
                                            </p:txEl>
                                          </p:spTgt>
                                        </p:tgtEl>
                                        <p:attrNameLst>
                                          <p:attrName>style.visibility</p:attrName>
                                        </p:attrNameLst>
                                      </p:cBhvr>
                                      <p:to>
                                        <p:strVal val="visible"/>
                                      </p:to>
                                    </p:set>
                                    <p:animEffect transition="in" filter="blinds(horizontal)">
                                      <p:cBhvr>
                                        <p:cTn id="7" dur="500"/>
                                        <p:tgtEl>
                                          <p:spTgt spid="6410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1028">
                                            <p:txEl>
                                              <p:pRg st="1" end="1"/>
                                            </p:txEl>
                                          </p:spTgt>
                                        </p:tgtEl>
                                        <p:attrNameLst>
                                          <p:attrName>style.visibility</p:attrName>
                                        </p:attrNameLst>
                                      </p:cBhvr>
                                      <p:to>
                                        <p:strVal val="visible"/>
                                      </p:to>
                                    </p:set>
                                    <p:animEffect transition="in" filter="blinds(horizontal)">
                                      <p:cBhvr>
                                        <p:cTn id="12" dur="500"/>
                                        <p:tgtEl>
                                          <p:spTgt spid="6410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41028">
                                            <p:txEl>
                                              <p:pRg st="2" end="2"/>
                                            </p:txEl>
                                          </p:spTgt>
                                        </p:tgtEl>
                                        <p:attrNameLst>
                                          <p:attrName>style.visibility</p:attrName>
                                        </p:attrNameLst>
                                      </p:cBhvr>
                                      <p:to>
                                        <p:strVal val="visible"/>
                                      </p:to>
                                    </p:set>
                                    <p:animEffect transition="in" filter="blinds(horizontal)">
                                      <p:cBhvr>
                                        <p:cTn id="17" dur="500"/>
                                        <p:tgtEl>
                                          <p:spTgt spid="6410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41028">
                                            <p:txEl>
                                              <p:pRg st="3" end="3"/>
                                            </p:txEl>
                                          </p:spTgt>
                                        </p:tgtEl>
                                        <p:attrNameLst>
                                          <p:attrName>style.visibility</p:attrName>
                                        </p:attrNameLst>
                                      </p:cBhvr>
                                      <p:to>
                                        <p:strVal val="visible"/>
                                      </p:to>
                                    </p:set>
                                    <p:animEffect transition="in" filter="blinds(horizontal)">
                                      <p:cBhvr>
                                        <p:cTn id="22" dur="500"/>
                                        <p:tgtEl>
                                          <p:spTgt spid="6410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41028">
                                            <p:txEl>
                                              <p:pRg st="4" end="4"/>
                                            </p:txEl>
                                          </p:spTgt>
                                        </p:tgtEl>
                                        <p:attrNameLst>
                                          <p:attrName>style.visibility</p:attrName>
                                        </p:attrNameLst>
                                      </p:cBhvr>
                                      <p:to>
                                        <p:strVal val="visible"/>
                                      </p:to>
                                    </p:set>
                                    <p:animEffect transition="in" filter="blinds(horizontal)">
                                      <p:cBhvr>
                                        <p:cTn id="27" dur="500"/>
                                        <p:tgtEl>
                                          <p:spTgt spid="6410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28" grpId="0" build="p" bldLvl="2"/>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3"/>
          <p:cNvSpPr>
            <a:spLocks noGrp="1"/>
          </p:cNvSpPr>
          <p:nvPr>
            <p:ph type="sldNum" sz="quarter" idx="12"/>
          </p:nvPr>
        </p:nvSpPr>
        <p:spPr>
          <a:noFill/>
        </p:spPr>
        <p:txBody>
          <a:bodyPr/>
          <a:lstStyle/>
          <a:p>
            <a:fld id="{BE4695D4-B815-4B15-842A-A1C4DAC8185C}" type="slidenum">
              <a:rPr lang="en-US" smtClean="0"/>
              <a:pPr/>
              <a:t>87</a:t>
            </a:fld>
            <a:endParaRPr lang="en-US"/>
          </a:p>
        </p:txBody>
      </p:sp>
      <p:sp>
        <p:nvSpPr>
          <p:cNvPr id="635906" name="Rectangle 2"/>
          <p:cNvSpPr>
            <a:spLocks noGrp="1" noChangeArrowheads="1"/>
          </p:cNvSpPr>
          <p:nvPr>
            <p:ph type="title" idx="4294967295"/>
          </p:nvPr>
        </p:nvSpPr>
        <p:spPr>
          <a:xfrm>
            <a:off x="627856" y="-28575"/>
            <a:ext cx="7886700" cy="1325563"/>
          </a:xfrm>
        </p:spPr>
        <p:txBody>
          <a:bodyPr lIns="92075" tIns="46038" rIns="92075" bIns="46038"/>
          <a:lstStyle/>
          <a:p>
            <a:pPr eaLnBrk="1" hangingPunct="1">
              <a:defRPr/>
            </a:pPr>
            <a:r>
              <a:rPr lang="en-US" dirty="0"/>
              <a:t>XP &gt; Practices &gt; </a:t>
            </a:r>
            <a:r>
              <a:rPr lang="en-US" dirty="0">
                <a:solidFill>
                  <a:srgbClr val="F8A500"/>
                </a:solidFill>
              </a:rPr>
              <a:t>“Circles of Life”</a:t>
            </a:r>
            <a:endParaRPr lang="en-US" baseline="30000" dirty="0"/>
          </a:p>
        </p:txBody>
      </p:sp>
      <p:grpSp>
        <p:nvGrpSpPr>
          <p:cNvPr id="2" name="Group 36"/>
          <p:cNvGrpSpPr>
            <a:grpSpLocks/>
          </p:cNvGrpSpPr>
          <p:nvPr/>
        </p:nvGrpSpPr>
        <p:grpSpPr bwMode="auto">
          <a:xfrm>
            <a:off x="152400" y="1066800"/>
            <a:ext cx="8996363" cy="5289550"/>
            <a:chOff x="96" y="672"/>
            <a:chExt cx="5667" cy="3332"/>
          </a:xfrm>
        </p:grpSpPr>
        <p:sp>
          <p:nvSpPr>
            <p:cNvPr id="50197" name="Oval 4"/>
            <p:cNvSpPr>
              <a:spLocks noChangeArrowheads="1"/>
            </p:cNvSpPr>
            <p:nvPr/>
          </p:nvSpPr>
          <p:spPr bwMode="auto">
            <a:xfrm>
              <a:off x="432" y="768"/>
              <a:ext cx="5088" cy="3168"/>
            </a:xfrm>
            <a:prstGeom prst="ellipse">
              <a:avLst/>
            </a:prstGeom>
            <a:noFill/>
            <a:ln w="25400">
              <a:solidFill>
                <a:schemeClr val="tx1"/>
              </a:solidFill>
              <a:round/>
              <a:headEnd/>
              <a:tailEnd/>
            </a:ln>
          </p:spPr>
          <p:txBody>
            <a:bodyPr wrap="none" anchor="ctr"/>
            <a:lstStyle/>
            <a:p>
              <a:pPr eaLnBrk="1" hangingPunct="1"/>
              <a:endParaRPr lang="en-US" sz="1200"/>
            </a:p>
          </p:txBody>
        </p:sp>
        <p:sp>
          <p:nvSpPr>
            <p:cNvPr id="50198" name="Text Box 5"/>
            <p:cNvSpPr txBox="1">
              <a:spLocks noChangeArrowheads="1"/>
            </p:cNvSpPr>
            <p:nvPr/>
          </p:nvSpPr>
          <p:spPr bwMode="auto">
            <a:xfrm>
              <a:off x="2352" y="672"/>
              <a:ext cx="1191" cy="212"/>
            </a:xfrm>
            <a:prstGeom prst="rect">
              <a:avLst/>
            </a:prstGeom>
            <a:solidFill>
              <a:schemeClr val="bg1"/>
            </a:solidFill>
            <a:ln w="9525">
              <a:noFill/>
              <a:miter lim="800000"/>
              <a:headEnd/>
              <a:tailEnd/>
            </a:ln>
          </p:spPr>
          <p:txBody>
            <a:bodyPr wrap="none">
              <a:spAutoFit/>
            </a:bodyPr>
            <a:lstStyle/>
            <a:p>
              <a:r>
                <a:rPr lang="en-US" sz="1600" b="1" dirty="0">
                  <a:hlinkClick r:id="rId3" action="ppaction://hlinksldjump"/>
                </a:rPr>
                <a:t>On-site Customer</a:t>
              </a:r>
              <a:endParaRPr lang="en-US" sz="1600" b="1" dirty="0"/>
            </a:p>
          </p:txBody>
        </p:sp>
        <p:sp>
          <p:nvSpPr>
            <p:cNvPr id="50199" name="Text Box 6"/>
            <p:cNvSpPr txBox="1">
              <a:spLocks noChangeArrowheads="1"/>
            </p:cNvSpPr>
            <p:nvPr/>
          </p:nvSpPr>
          <p:spPr bwMode="auto">
            <a:xfrm>
              <a:off x="5107" y="2112"/>
              <a:ext cx="656" cy="366"/>
            </a:xfrm>
            <a:prstGeom prst="rect">
              <a:avLst/>
            </a:prstGeom>
            <a:solidFill>
              <a:schemeClr val="bg1"/>
            </a:solidFill>
            <a:ln w="9525">
              <a:noFill/>
              <a:miter lim="800000"/>
              <a:headEnd/>
              <a:tailEnd/>
            </a:ln>
          </p:spPr>
          <p:txBody>
            <a:bodyPr wrap="none">
              <a:spAutoFit/>
            </a:bodyPr>
            <a:lstStyle/>
            <a:p>
              <a:r>
                <a:rPr lang="en-US" sz="1600" b="1">
                  <a:hlinkClick r:id="rId4" action="ppaction://hlinksldjump"/>
                </a:rPr>
                <a:t>Release</a:t>
              </a:r>
              <a:br>
                <a:rPr lang="en-US" sz="1600" b="1">
                  <a:hlinkClick r:id="rId4" action="ppaction://hlinksldjump"/>
                </a:rPr>
              </a:br>
              <a:r>
                <a:rPr lang="en-US" sz="1600" b="1">
                  <a:hlinkClick r:id="rId4" action="ppaction://hlinksldjump"/>
                </a:rPr>
                <a:t>Planning</a:t>
              </a:r>
              <a:endParaRPr lang="en-US" sz="1600" b="1"/>
            </a:p>
          </p:txBody>
        </p:sp>
        <p:sp>
          <p:nvSpPr>
            <p:cNvPr id="50200" name="Text Box 7"/>
            <p:cNvSpPr txBox="1">
              <a:spLocks noChangeArrowheads="1"/>
            </p:cNvSpPr>
            <p:nvPr/>
          </p:nvSpPr>
          <p:spPr bwMode="auto">
            <a:xfrm>
              <a:off x="2448" y="3792"/>
              <a:ext cx="1048" cy="212"/>
            </a:xfrm>
            <a:prstGeom prst="rect">
              <a:avLst/>
            </a:prstGeom>
            <a:solidFill>
              <a:schemeClr val="bg1"/>
            </a:solidFill>
            <a:ln w="9525">
              <a:noFill/>
              <a:miter lim="800000"/>
              <a:headEnd/>
              <a:tailEnd/>
            </a:ln>
          </p:spPr>
          <p:txBody>
            <a:bodyPr wrap="none">
              <a:spAutoFit/>
            </a:bodyPr>
            <a:lstStyle/>
            <a:p>
              <a:r>
                <a:rPr lang="en-US" sz="1600" b="1">
                  <a:hlinkClick r:id="rId4" action="ppaction://hlinksldjump"/>
                </a:rPr>
                <a:t>Small Releases</a:t>
              </a:r>
              <a:endParaRPr lang="en-US" sz="1600" b="1"/>
            </a:p>
          </p:txBody>
        </p:sp>
        <p:sp>
          <p:nvSpPr>
            <p:cNvPr id="50201" name="Text Box 8"/>
            <p:cNvSpPr txBox="1">
              <a:spLocks noChangeArrowheads="1"/>
            </p:cNvSpPr>
            <p:nvPr/>
          </p:nvSpPr>
          <p:spPr bwMode="auto">
            <a:xfrm>
              <a:off x="96" y="2112"/>
              <a:ext cx="833" cy="366"/>
            </a:xfrm>
            <a:prstGeom prst="rect">
              <a:avLst/>
            </a:prstGeom>
            <a:solidFill>
              <a:schemeClr val="bg1"/>
            </a:solidFill>
            <a:ln w="9525">
              <a:noFill/>
              <a:miter lim="800000"/>
              <a:headEnd/>
              <a:tailEnd/>
            </a:ln>
          </p:spPr>
          <p:txBody>
            <a:bodyPr wrap="none">
              <a:spAutoFit/>
            </a:bodyPr>
            <a:lstStyle/>
            <a:p>
              <a:r>
                <a:rPr lang="en-US" sz="1600" b="1">
                  <a:hlinkClick r:id="rId5" action="ppaction://hlinksldjump"/>
                </a:rPr>
                <a:t>Acceptance</a:t>
              </a:r>
              <a:br>
                <a:rPr lang="en-US" sz="1600" b="1">
                  <a:hlinkClick r:id="rId5" action="ppaction://hlinksldjump"/>
                </a:rPr>
              </a:br>
              <a:r>
                <a:rPr lang="en-US" sz="1600" b="1">
                  <a:hlinkClick r:id="rId5" action="ppaction://hlinksldjump"/>
                </a:rPr>
                <a:t>Tests</a:t>
              </a:r>
              <a:endParaRPr lang="en-US" sz="1600" b="1"/>
            </a:p>
          </p:txBody>
        </p:sp>
      </p:grpSp>
      <p:grpSp>
        <p:nvGrpSpPr>
          <p:cNvPr id="3" name="Group 39"/>
          <p:cNvGrpSpPr>
            <a:grpSpLocks/>
          </p:cNvGrpSpPr>
          <p:nvPr/>
        </p:nvGrpSpPr>
        <p:grpSpPr bwMode="auto">
          <a:xfrm>
            <a:off x="1905000" y="2286000"/>
            <a:ext cx="5619750" cy="2698750"/>
            <a:chOff x="1200" y="1440"/>
            <a:chExt cx="3540" cy="1700"/>
          </a:xfrm>
        </p:grpSpPr>
        <p:sp>
          <p:nvSpPr>
            <p:cNvPr id="50192" name="Oval 10"/>
            <p:cNvSpPr>
              <a:spLocks noChangeArrowheads="1"/>
            </p:cNvSpPr>
            <p:nvPr/>
          </p:nvSpPr>
          <p:spPr bwMode="auto">
            <a:xfrm>
              <a:off x="1584" y="1536"/>
              <a:ext cx="2736" cy="1488"/>
            </a:xfrm>
            <a:prstGeom prst="ellipse">
              <a:avLst/>
            </a:prstGeom>
            <a:noFill/>
            <a:ln w="25400">
              <a:solidFill>
                <a:schemeClr val="tx1"/>
              </a:solidFill>
              <a:round/>
              <a:headEnd/>
              <a:tailEnd/>
            </a:ln>
          </p:spPr>
          <p:txBody>
            <a:bodyPr wrap="none" anchor="ctr"/>
            <a:lstStyle/>
            <a:p>
              <a:pPr eaLnBrk="1" hangingPunct="1"/>
              <a:endParaRPr lang="en-US" sz="1200"/>
            </a:p>
          </p:txBody>
        </p:sp>
        <p:sp>
          <p:nvSpPr>
            <p:cNvPr id="50193" name="Text Box 12"/>
            <p:cNvSpPr txBox="1">
              <a:spLocks noChangeArrowheads="1"/>
            </p:cNvSpPr>
            <p:nvPr/>
          </p:nvSpPr>
          <p:spPr bwMode="auto">
            <a:xfrm>
              <a:off x="3792" y="2112"/>
              <a:ext cx="948" cy="366"/>
            </a:xfrm>
            <a:prstGeom prst="rect">
              <a:avLst/>
            </a:prstGeom>
            <a:solidFill>
              <a:schemeClr val="bg1"/>
            </a:solidFill>
            <a:ln w="9525">
              <a:noFill/>
              <a:miter lim="800000"/>
              <a:headEnd/>
              <a:tailEnd/>
            </a:ln>
          </p:spPr>
          <p:txBody>
            <a:bodyPr wrap="none">
              <a:spAutoFit/>
            </a:bodyPr>
            <a:lstStyle/>
            <a:p>
              <a:r>
                <a:rPr lang="en-US" sz="1600" b="1">
                  <a:hlinkClick r:id="rId5" action="ppaction://hlinksldjump"/>
                </a:rPr>
                <a:t>Pair </a:t>
              </a:r>
              <a:br>
                <a:rPr lang="en-US" sz="1600" b="1">
                  <a:hlinkClick r:id="rId5" action="ppaction://hlinksldjump"/>
                </a:rPr>
              </a:br>
              <a:r>
                <a:rPr lang="en-US" sz="1600" b="1">
                  <a:hlinkClick r:id="rId5" action="ppaction://hlinksldjump"/>
                </a:rPr>
                <a:t>Programming</a:t>
              </a:r>
              <a:endParaRPr lang="en-US" sz="1600" b="1"/>
            </a:p>
          </p:txBody>
        </p:sp>
        <p:sp>
          <p:nvSpPr>
            <p:cNvPr id="50194" name="Text Box 13"/>
            <p:cNvSpPr txBox="1">
              <a:spLocks noChangeArrowheads="1"/>
            </p:cNvSpPr>
            <p:nvPr/>
          </p:nvSpPr>
          <p:spPr bwMode="auto">
            <a:xfrm>
              <a:off x="1200" y="2160"/>
              <a:ext cx="735" cy="212"/>
            </a:xfrm>
            <a:prstGeom prst="rect">
              <a:avLst/>
            </a:prstGeom>
            <a:solidFill>
              <a:schemeClr val="bg1"/>
            </a:solidFill>
            <a:ln w="9525">
              <a:noFill/>
              <a:miter lim="800000"/>
              <a:headEnd/>
              <a:tailEnd/>
            </a:ln>
          </p:spPr>
          <p:txBody>
            <a:bodyPr wrap="none">
              <a:spAutoFit/>
            </a:bodyPr>
            <a:lstStyle/>
            <a:p>
              <a:r>
                <a:rPr lang="en-US" sz="1600" b="1">
                  <a:hlinkClick r:id="rId5" action="ppaction://hlinksldjump"/>
                </a:rPr>
                <a:t>Unit Tests</a:t>
              </a:r>
              <a:endParaRPr lang="en-US" sz="1600" b="1"/>
            </a:p>
          </p:txBody>
        </p:sp>
        <p:sp>
          <p:nvSpPr>
            <p:cNvPr id="50195" name="Text Box 14"/>
            <p:cNvSpPr txBox="1">
              <a:spLocks noChangeArrowheads="1"/>
            </p:cNvSpPr>
            <p:nvPr/>
          </p:nvSpPr>
          <p:spPr bwMode="auto">
            <a:xfrm>
              <a:off x="2466" y="1440"/>
              <a:ext cx="827" cy="212"/>
            </a:xfrm>
            <a:prstGeom prst="rect">
              <a:avLst/>
            </a:prstGeom>
            <a:solidFill>
              <a:schemeClr val="bg1"/>
            </a:solidFill>
            <a:ln w="9525">
              <a:noFill/>
              <a:miter lim="800000"/>
              <a:headEnd/>
              <a:tailEnd/>
            </a:ln>
          </p:spPr>
          <p:txBody>
            <a:bodyPr wrap="none">
              <a:spAutoFit/>
            </a:bodyPr>
            <a:lstStyle/>
            <a:p>
              <a:r>
                <a:rPr lang="en-US" sz="1600" b="1">
                  <a:hlinkClick r:id="rId6" action="ppaction://hlinksldjump"/>
                </a:rPr>
                <a:t>Refactoring</a:t>
              </a:r>
              <a:endParaRPr lang="en-US" sz="1600" b="1"/>
            </a:p>
          </p:txBody>
        </p:sp>
        <p:sp>
          <p:nvSpPr>
            <p:cNvPr id="50196" name="Text Box 11"/>
            <p:cNvSpPr txBox="1">
              <a:spLocks noChangeArrowheads="1"/>
            </p:cNvSpPr>
            <p:nvPr/>
          </p:nvSpPr>
          <p:spPr bwMode="auto">
            <a:xfrm>
              <a:off x="2448" y="2928"/>
              <a:ext cx="998" cy="212"/>
            </a:xfrm>
            <a:prstGeom prst="rect">
              <a:avLst/>
            </a:prstGeom>
            <a:solidFill>
              <a:schemeClr val="bg1"/>
            </a:solidFill>
            <a:ln w="9525">
              <a:noFill/>
              <a:miter lim="800000"/>
              <a:headEnd/>
              <a:tailEnd/>
            </a:ln>
          </p:spPr>
          <p:txBody>
            <a:bodyPr wrap="none">
              <a:spAutoFit/>
            </a:bodyPr>
            <a:lstStyle/>
            <a:p>
              <a:r>
                <a:rPr lang="en-US" sz="1600" b="1">
                  <a:hlinkClick r:id="rId7" action="ppaction://hlinksldjump"/>
                </a:rPr>
                <a:t>Simple Design</a:t>
              </a:r>
              <a:endParaRPr lang="en-US" sz="1600" b="1"/>
            </a:p>
          </p:txBody>
        </p:sp>
      </p:grpSp>
      <p:grpSp>
        <p:nvGrpSpPr>
          <p:cNvPr id="4" name="Group 37"/>
          <p:cNvGrpSpPr>
            <a:grpSpLocks/>
          </p:cNvGrpSpPr>
          <p:nvPr/>
        </p:nvGrpSpPr>
        <p:grpSpPr bwMode="auto">
          <a:xfrm>
            <a:off x="1600200" y="1828800"/>
            <a:ext cx="6172200" cy="3933825"/>
            <a:chOff x="1008" y="1152"/>
            <a:chExt cx="3888" cy="2478"/>
          </a:xfrm>
        </p:grpSpPr>
        <p:sp>
          <p:nvSpPr>
            <p:cNvPr id="50186" name="Oval 27"/>
            <p:cNvSpPr>
              <a:spLocks noChangeArrowheads="1"/>
            </p:cNvSpPr>
            <p:nvPr/>
          </p:nvSpPr>
          <p:spPr bwMode="auto">
            <a:xfrm>
              <a:off x="1008" y="1152"/>
              <a:ext cx="3888" cy="2352"/>
            </a:xfrm>
            <a:prstGeom prst="ellipse">
              <a:avLst/>
            </a:prstGeom>
            <a:noFill/>
            <a:ln w="25400">
              <a:solidFill>
                <a:schemeClr val="tx1"/>
              </a:solidFill>
              <a:round/>
              <a:headEnd/>
              <a:tailEnd/>
            </a:ln>
          </p:spPr>
          <p:txBody>
            <a:bodyPr wrap="none" anchor="ctr"/>
            <a:lstStyle/>
            <a:p>
              <a:pPr eaLnBrk="1" hangingPunct="1"/>
              <a:endParaRPr lang="en-US" sz="1200"/>
            </a:p>
          </p:txBody>
        </p:sp>
        <p:sp>
          <p:nvSpPr>
            <p:cNvPr id="50187" name="Text Box 16"/>
            <p:cNvSpPr txBox="1">
              <a:spLocks noChangeArrowheads="1"/>
            </p:cNvSpPr>
            <p:nvPr/>
          </p:nvSpPr>
          <p:spPr bwMode="auto">
            <a:xfrm>
              <a:off x="1392" y="1248"/>
              <a:ext cx="741" cy="366"/>
            </a:xfrm>
            <a:prstGeom prst="rect">
              <a:avLst/>
            </a:prstGeom>
            <a:solidFill>
              <a:schemeClr val="bg1"/>
            </a:solidFill>
            <a:ln w="9525">
              <a:noFill/>
              <a:miter lim="800000"/>
              <a:headEnd/>
              <a:tailEnd/>
            </a:ln>
          </p:spPr>
          <p:txBody>
            <a:bodyPr wrap="none">
              <a:spAutoFit/>
            </a:bodyPr>
            <a:lstStyle/>
            <a:p>
              <a:r>
                <a:rPr lang="en-US" sz="1600" b="1">
                  <a:hlinkClick r:id="rId8" action="ppaction://hlinksldjump"/>
                </a:rPr>
                <a:t>Coding</a:t>
              </a:r>
              <a:br>
                <a:rPr lang="en-US" sz="1600" b="1">
                  <a:hlinkClick r:id="rId8" action="ppaction://hlinksldjump"/>
                </a:rPr>
              </a:br>
              <a:r>
                <a:rPr lang="en-US" sz="1600" b="1">
                  <a:hlinkClick r:id="rId8" action="ppaction://hlinksldjump"/>
                </a:rPr>
                <a:t>Standards</a:t>
              </a:r>
              <a:endParaRPr lang="en-US" sz="1600" b="1"/>
            </a:p>
          </p:txBody>
        </p:sp>
        <p:sp>
          <p:nvSpPr>
            <p:cNvPr id="50188" name="Text Box 17"/>
            <p:cNvSpPr txBox="1">
              <a:spLocks noChangeArrowheads="1"/>
            </p:cNvSpPr>
            <p:nvPr/>
          </p:nvSpPr>
          <p:spPr bwMode="auto">
            <a:xfrm>
              <a:off x="3984" y="2784"/>
              <a:ext cx="778" cy="366"/>
            </a:xfrm>
            <a:prstGeom prst="rect">
              <a:avLst/>
            </a:prstGeom>
            <a:solidFill>
              <a:schemeClr val="bg1"/>
            </a:solidFill>
            <a:ln w="9525">
              <a:noFill/>
              <a:miter lim="800000"/>
              <a:headEnd/>
              <a:tailEnd/>
            </a:ln>
          </p:spPr>
          <p:txBody>
            <a:bodyPr wrap="none">
              <a:spAutoFit/>
            </a:bodyPr>
            <a:lstStyle/>
            <a:p>
              <a:r>
                <a:rPr lang="en-US" sz="1600" b="1">
                  <a:hlinkClick r:id="rId9" action="ppaction://hlinksldjump"/>
                </a:rPr>
                <a:t>Collective</a:t>
              </a:r>
              <a:br>
                <a:rPr lang="en-US" sz="1600" b="1">
                  <a:hlinkClick r:id="rId9" action="ppaction://hlinksldjump"/>
                </a:rPr>
              </a:br>
              <a:r>
                <a:rPr lang="en-US" sz="1600" b="1">
                  <a:hlinkClick r:id="rId9" action="ppaction://hlinksldjump"/>
                </a:rPr>
                <a:t>Ownership</a:t>
              </a:r>
              <a:endParaRPr lang="en-US" sz="1600" b="1"/>
            </a:p>
          </p:txBody>
        </p:sp>
        <p:sp>
          <p:nvSpPr>
            <p:cNvPr id="50189" name="Text Box 18"/>
            <p:cNvSpPr txBox="1">
              <a:spLocks noChangeArrowheads="1"/>
            </p:cNvSpPr>
            <p:nvPr/>
          </p:nvSpPr>
          <p:spPr bwMode="auto">
            <a:xfrm>
              <a:off x="1081" y="2784"/>
              <a:ext cx="826" cy="366"/>
            </a:xfrm>
            <a:prstGeom prst="rect">
              <a:avLst/>
            </a:prstGeom>
            <a:solidFill>
              <a:schemeClr val="bg1"/>
            </a:solidFill>
            <a:ln w="9525">
              <a:noFill/>
              <a:miter lim="800000"/>
              <a:headEnd/>
              <a:tailEnd/>
            </a:ln>
          </p:spPr>
          <p:txBody>
            <a:bodyPr wrap="none">
              <a:spAutoFit/>
            </a:bodyPr>
            <a:lstStyle/>
            <a:p>
              <a:r>
                <a:rPr lang="en-US" sz="1600" b="1">
                  <a:hlinkClick r:id="rId10" action="ppaction://hlinksldjump"/>
                </a:rPr>
                <a:t>Continuous</a:t>
              </a:r>
              <a:br>
                <a:rPr lang="en-US" sz="1600" b="1">
                  <a:hlinkClick r:id="rId10" action="ppaction://hlinksldjump"/>
                </a:rPr>
              </a:br>
              <a:r>
                <a:rPr lang="en-US" sz="1600" b="1">
                  <a:hlinkClick r:id="rId10" action="ppaction://hlinksldjump"/>
                </a:rPr>
                <a:t>Integration</a:t>
              </a:r>
              <a:endParaRPr lang="en-US" sz="1600" b="1"/>
            </a:p>
          </p:txBody>
        </p:sp>
        <p:sp>
          <p:nvSpPr>
            <p:cNvPr id="50190" name="Text Box 19"/>
            <p:cNvSpPr txBox="1">
              <a:spLocks noChangeArrowheads="1"/>
            </p:cNvSpPr>
            <p:nvPr/>
          </p:nvSpPr>
          <p:spPr bwMode="auto">
            <a:xfrm>
              <a:off x="3696" y="1296"/>
              <a:ext cx="692" cy="212"/>
            </a:xfrm>
            <a:prstGeom prst="rect">
              <a:avLst/>
            </a:prstGeom>
            <a:solidFill>
              <a:schemeClr val="bg1"/>
            </a:solidFill>
            <a:ln w="9525">
              <a:noFill/>
              <a:miter lim="800000"/>
              <a:headEnd/>
              <a:tailEnd/>
            </a:ln>
          </p:spPr>
          <p:txBody>
            <a:bodyPr wrap="none">
              <a:spAutoFit/>
            </a:bodyPr>
            <a:lstStyle/>
            <a:p>
              <a:r>
                <a:rPr lang="en-US" sz="1600" b="1">
                  <a:hlinkClick r:id="rId11" action="ppaction://hlinksldjump"/>
                </a:rPr>
                <a:t>Metaphor</a:t>
              </a:r>
              <a:endParaRPr lang="en-US" sz="1600" b="1"/>
            </a:p>
          </p:txBody>
        </p:sp>
        <p:sp>
          <p:nvSpPr>
            <p:cNvPr id="50191" name="Text Box 20"/>
            <p:cNvSpPr txBox="1">
              <a:spLocks noChangeArrowheads="1"/>
            </p:cNvSpPr>
            <p:nvPr/>
          </p:nvSpPr>
          <p:spPr bwMode="auto">
            <a:xfrm>
              <a:off x="2544" y="3264"/>
              <a:ext cx="834" cy="366"/>
            </a:xfrm>
            <a:prstGeom prst="rect">
              <a:avLst/>
            </a:prstGeom>
            <a:solidFill>
              <a:schemeClr val="bg1"/>
            </a:solidFill>
            <a:ln w="9525">
              <a:noFill/>
              <a:miter lim="800000"/>
              <a:headEnd/>
              <a:tailEnd/>
            </a:ln>
          </p:spPr>
          <p:txBody>
            <a:bodyPr wrap="none">
              <a:spAutoFit/>
            </a:bodyPr>
            <a:lstStyle/>
            <a:p>
              <a:r>
                <a:rPr lang="en-US" sz="1600" b="1">
                  <a:hlinkClick r:id="rId12" action="ppaction://hlinksldjump"/>
                </a:rPr>
                <a:t>Sustainable</a:t>
              </a:r>
              <a:br>
                <a:rPr lang="en-US" sz="1600" b="1">
                  <a:hlinkClick r:id="rId12" action="ppaction://hlinksldjump"/>
                </a:rPr>
              </a:br>
              <a:r>
                <a:rPr lang="en-US" sz="1600" b="1">
                  <a:hlinkClick r:id="rId12" action="ppaction://hlinksldjump"/>
                </a:rPr>
                <a:t>Pace</a:t>
              </a:r>
              <a:endParaRPr lang="en-US" sz="1600" b="1"/>
            </a:p>
          </p:txBody>
        </p:sp>
      </p:grpSp>
      <p:sp>
        <p:nvSpPr>
          <p:cNvPr id="47125" name="Text Box 21"/>
          <p:cNvSpPr txBox="1">
            <a:spLocks noChangeArrowheads="1"/>
          </p:cNvSpPr>
          <p:nvPr/>
        </p:nvSpPr>
        <p:spPr bwMode="auto">
          <a:xfrm>
            <a:off x="7696200" y="5410200"/>
            <a:ext cx="1104900" cy="336550"/>
          </a:xfrm>
          <a:prstGeom prst="rect">
            <a:avLst/>
          </a:prstGeom>
          <a:noFill/>
          <a:ln w="9525">
            <a:noFill/>
            <a:miter lim="800000"/>
            <a:headEnd/>
            <a:tailEnd/>
          </a:ln>
        </p:spPr>
        <p:txBody>
          <a:bodyPr wrap="none">
            <a:spAutoFit/>
          </a:bodyPr>
          <a:lstStyle/>
          <a:p>
            <a:pPr eaLnBrk="1" hangingPunct="1"/>
            <a:r>
              <a:rPr lang="en-US" sz="1600"/>
              <a:t>Synergy </a:t>
            </a:r>
            <a:r>
              <a:rPr lang="en-US" sz="1600">
                <a:hlinkClick r:id="rId13" action="ppaction://hlinksldjump"/>
              </a:rPr>
              <a:t>&gt;</a:t>
            </a:r>
            <a:endParaRPr lang="en-US" sz="1600"/>
          </a:p>
        </p:txBody>
      </p:sp>
      <p:sp>
        <p:nvSpPr>
          <p:cNvPr id="50185" name="Text Box 38"/>
          <p:cNvSpPr txBox="1">
            <a:spLocks noChangeArrowheads="1"/>
          </p:cNvSpPr>
          <p:nvPr/>
        </p:nvSpPr>
        <p:spPr bwMode="auto">
          <a:xfrm>
            <a:off x="2797969" y="3168650"/>
            <a:ext cx="5257800" cy="274637"/>
          </a:xfrm>
          <a:prstGeom prst="rect">
            <a:avLst/>
          </a:prstGeom>
          <a:noFill/>
          <a:ln w="9525">
            <a:noFill/>
            <a:miter lim="800000"/>
            <a:headEnd/>
            <a:tailEnd/>
          </a:ln>
        </p:spPr>
        <p:txBody>
          <a:bodyPr>
            <a:spAutoFit/>
          </a:bodyPr>
          <a:lstStyle/>
          <a:p>
            <a:pPr eaLnBrk="1" hangingPunct="1">
              <a:spcBef>
                <a:spcPct val="50000"/>
              </a:spcBef>
            </a:pPr>
            <a:r>
              <a:rPr lang="en-US" sz="1200" b="1" dirty="0"/>
              <a:t>Customer – Team – Developer Pair – Team – Customer</a:t>
            </a:r>
          </a:p>
        </p:txBody>
      </p:sp>
    </p:spTree>
    <p:extLst>
      <p:ext uri="{BB962C8B-B14F-4D97-AF65-F5344CB8AC3E}">
        <p14:creationId xmlns:p14="http://schemas.microsoft.com/office/powerpoint/2010/main" val="269061633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7125"/>
                                        </p:tgtEl>
                                        <p:attrNameLst>
                                          <p:attrName>style.visibility</p:attrName>
                                        </p:attrNameLst>
                                      </p:cBhvr>
                                      <p:to>
                                        <p:strVal val="visible"/>
                                      </p:to>
                                    </p:set>
                                    <p:anim calcmode="lin" valueType="num">
                                      <p:cBhvr additive="base">
                                        <p:cTn id="25" dur="500" fill="hold"/>
                                        <p:tgtEl>
                                          <p:spTgt spid="47125"/>
                                        </p:tgtEl>
                                        <p:attrNameLst>
                                          <p:attrName>ppt_x</p:attrName>
                                        </p:attrNameLst>
                                      </p:cBhvr>
                                      <p:tavLst>
                                        <p:tav tm="0">
                                          <p:val>
                                            <p:strVal val="0-#ppt_w/2"/>
                                          </p:val>
                                        </p:tav>
                                        <p:tav tm="100000">
                                          <p:val>
                                            <p:strVal val="#ppt_x"/>
                                          </p:val>
                                        </p:tav>
                                      </p:tavLst>
                                    </p:anim>
                                    <p:anim calcmode="lin" valueType="num">
                                      <p:cBhvr additive="base">
                                        <p:cTn id="26" dur="500" fill="hold"/>
                                        <p:tgtEl>
                                          <p:spTgt spid="471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5"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2"/>
          <p:cNvSpPr>
            <a:spLocks noGrp="1"/>
          </p:cNvSpPr>
          <p:nvPr>
            <p:ph type="sldNum" sz="quarter" idx="12"/>
          </p:nvPr>
        </p:nvSpPr>
        <p:spPr>
          <a:noFill/>
        </p:spPr>
        <p:txBody>
          <a:bodyPr/>
          <a:lstStyle/>
          <a:p>
            <a:fld id="{2525A138-78CD-43B5-BB1B-BD7586B7E665}" type="slidenum">
              <a:rPr lang="en-US" smtClean="0"/>
              <a:pPr/>
              <a:t>88</a:t>
            </a:fld>
            <a:endParaRPr lang="en-US" dirty="0"/>
          </a:p>
        </p:txBody>
      </p:sp>
      <p:pic>
        <p:nvPicPr>
          <p:cNvPr id="51204" name="Picture 3"/>
          <p:cNvPicPr>
            <a:picLocks noChangeAspect="1"/>
          </p:cNvPicPr>
          <p:nvPr/>
        </p:nvPicPr>
        <p:blipFill>
          <a:blip r:embed="rId3"/>
          <a:srcRect/>
          <a:stretch>
            <a:fillRect/>
          </a:stretch>
        </p:blipFill>
        <p:spPr bwMode="auto">
          <a:xfrm>
            <a:off x="571500" y="1708150"/>
            <a:ext cx="8001000" cy="3441700"/>
          </a:xfrm>
          <a:prstGeom prst="rect">
            <a:avLst/>
          </a:prstGeom>
          <a:noFill/>
          <a:ln w="9525">
            <a:noFill/>
            <a:miter lim="800000"/>
            <a:headEnd/>
            <a:tailEnd/>
          </a:ln>
        </p:spPr>
      </p:pic>
      <p:sp>
        <p:nvSpPr>
          <p:cNvPr id="5" name="Rectangle 2"/>
          <p:cNvSpPr txBox="1">
            <a:spLocks noChangeArrowheads="1"/>
          </p:cNvSpPr>
          <p:nvPr/>
        </p:nvSpPr>
        <p:spPr bwMode="auto">
          <a:xfrm>
            <a:off x="19050" y="0"/>
            <a:ext cx="9124950" cy="930275"/>
          </a:xfrm>
          <a:prstGeom prst="rect">
            <a:avLst/>
          </a:prstGeom>
          <a:noFill/>
          <a:ln w="9525">
            <a:noFill/>
            <a:miter lim="800000"/>
            <a:headEnd/>
            <a:tailEnd/>
          </a:ln>
          <a:effectLst/>
        </p:spPr>
        <p:txBody>
          <a:bodyPr lIns="92075" tIns="46038" rIns="92075" bIns="46038" anchor="ctr"/>
          <a:lstStyle>
            <a:lvl1pPr defTabSz="865188">
              <a:defRPr sz="1400">
                <a:solidFill>
                  <a:schemeClr val="tx1"/>
                </a:solidFill>
                <a:latin typeface="Arial" charset="0"/>
                <a:ea typeface="ＭＳ Ｐゴシック" charset="0"/>
                <a:cs typeface="ＭＳ Ｐゴシック" charset="0"/>
              </a:defRPr>
            </a:lvl1pPr>
            <a:lvl2pPr marL="37931725" indent="-37474525" defTabSz="865188">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defRPr/>
            </a:pPr>
            <a:r>
              <a:rPr lang="en-US" sz="3100" b="1">
                <a:solidFill>
                  <a:schemeClr val="bg1"/>
                </a:solidFill>
                <a:effectLst>
                  <a:outerShdw blurRad="38100" dist="38100" dir="2700000" algn="tl">
                    <a:srgbClr val="DDDDDD"/>
                  </a:outerShdw>
                </a:effectLst>
              </a:rPr>
              <a:t>Fitting it all togather</a:t>
            </a:r>
            <a:endParaRPr lang="en-US" sz="3100" b="1" baseline="30000">
              <a:solidFill>
                <a:schemeClr val="bg1"/>
              </a:solidFill>
              <a:effectLst>
                <a:outerShdw blurRad="38100" dist="38100" dir="2700000" algn="tl">
                  <a:srgbClr val="DDDDDD"/>
                </a:outerShdw>
              </a:effectLst>
            </a:endParaRPr>
          </a:p>
        </p:txBody>
      </p:sp>
    </p:spTree>
    <p:extLst>
      <p:ext uri="{BB962C8B-B14F-4D97-AF65-F5344CB8AC3E}">
        <p14:creationId xmlns:p14="http://schemas.microsoft.com/office/powerpoint/2010/main" val="3194603294"/>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28650" y="-30659"/>
            <a:ext cx="7886700" cy="1325563"/>
          </a:xfrm>
        </p:spPr>
        <p:txBody>
          <a:bodyPr/>
          <a:lstStyle/>
          <a:p>
            <a:pPr>
              <a:defRPr/>
            </a:pPr>
            <a:r>
              <a:rPr lang="en-US" dirty="0">
                <a:ea typeface="ＭＳ Ｐゴシック" pitchFamily="34" charset="-128"/>
              </a:rPr>
              <a:t>XP – Advantages/ Disadvantages </a:t>
            </a:r>
          </a:p>
        </p:txBody>
      </p:sp>
      <p:sp>
        <p:nvSpPr>
          <p:cNvPr id="52227" name="Rectangle 3"/>
          <p:cNvSpPr>
            <a:spLocks noGrp="1" noChangeArrowheads="1"/>
          </p:cNvSpPr>
          <p:nvPr>
            <p:ph type="body" idx="1"/>
          </p:nvPr>
        </p:nvSpPr>
        <p:spPr>
          <a:xfrm>
            <a:off x="304800" y="838200"/>
            <a:ext cx="8839200" cy="4953000"/>
          </a:xfrm>
        </p:spPr>
        <p:txBody>
          <a:bodyPr/>
          <a:lstStyle/>
          <a:p>
            <a:r>
              <a:rPr lang="en-US" dirty="0">
                <a:ea typeface="ＭＳ Ｐゴシック" pitchFamily="34" charset="-128"/>
              </a:rPr>
              <a:t>Advantages</a:t>
            </a:r>
          </a:p>
          <a:p>
            <a:pPr lvl="1"/>
            <a:r>
              <a:rPr lang="en-US" sz="2400" dirty="0">
                <a:ea typeface="ＭＳ Ｐゴシック" pitchFamily="34" charset="-128"/>
              </a:rPr>
              <a:t>Built-In Quality</a:t>
            </a:r>
          </a:p>
          <a:p>
            <a:pPr lvl="1"/>
            <a:r>
              <a:rPr lang="en-US" sz="2400" dirty="0">
                <a:ea typeface="ＭＳ Ｐゴシック" pitchFamily="34" charset="-128"/>
              </a:rPr>
              <a:t>Overall Simplicity</a:t>
            </a:r>
          </a:p>
          <a:p>
            <a:pPr lvl="1"/>
            <a:r>
              <a:rPr lang="en-US" sz="2400" dirty="0">
                <a:ea typeface="ＭＳ Ｐゴシック" pitchFamily="34" charset="-128"/>
              </a:rPr>
              <a:t>Programmer Power</a:t>
            </a:r>
          </a:p>
          <a:p>
            <a:pPr lvl="1"/>
            <a:r>
              <a:rPr lang="en-US" sz="2400" dirty="0">
                <a:ea typeface="ＭＳ Ｐゴシック" pitchFamily="34" charset="-128"/>
              </a:rPr>
              <a:t>Customer Power</a:t>
            </a:r>
          </a:p>
          <a:p>
            <a:pPr lvl="1"/>
            <a:r>
              <a:rPr lang="en-US" sz="2400" dirty="0">
                <a:ea typeface="ＭＳ Ｐゴシック" pitchFamily="34" charset="-128"/>
              </a:rPr>
              <a:t>Synergy Between Practices</a:t>
            </a:r>
          </a:p>
          <a:p>
            <a:r>
              <a:rPr lang="en-US" dirty="0">
                <a:ea typeface="ＭＳ Ｐゴシック" pitchFamily="34" charset="-128"/>
              </a:rPr>
              <a:t>Disadvantages</a:t>
            </a:r>
          </a:p>
          <a:p>
            <a:pPr lvl="1"/>
            <a:r>
              <a:rPr lang="en-US" sz="2400" dirty="0">
                <a:ea typeface="ＭＳ Ｐゴシック" pitchFamily="34" charset="-128"/>
              </a:rPr>
              <a:t>Informal, little, or no documentation</a:t>
            </a:r>
          </a:p>
          <a:p>
            <a:pPr lvl="1"/>
            <a:r>
              <a:rPr lang="en-US" sz="2400" dirty="0">
                <a:ea typeface="ＭＳ Ｐゴシック" pitchFamily="34" charset="-128"/>
              </a:rPr>
              <a:t>Scalability</a:t>
            </a:r>
          </a:p>
          <a:p>
            <a:pPr lvl="1"/>
            <a:r>
              <a:rPr lang="en-US" sz="2400" dirty="0">
                <a:ea typeface="ＭＳ Ｐゴシック" pitchFamily="34" charset="-128"/>
              </a:rPr>
              <a:t>Contract Issues</a:t>
            </a:r>
          </a:p>
          <a:p>
            <a:pPr lvl="1"/>
            <a:r>
              <a:rPr lang="en-US" sz="2400" dirty="0">
                <a:ea typeface="ＭＳ Ｐゴシック" pitchFamily="34" charset="-128"/>
              </a:rPr>
              <a:t>Misconception on the cost of change</a:t>
            </a:r>
          </a:p>
          <a:p>
            <a:pPr lvl="1"/>
            <a:r>
              <a:rPr lang="en-US" sz="2400" dirty="0">
                <a:ea typeface="ＭＳ Ｐゴシック" pitchFamily="34" charset="-128"/>
              </a:rPr>
              <a:t>Tailoring</a:t>
            </a:r>
          </a:p>
          <a:p>
            <a:endParaRPr lang="en-US" dirty="0">
              <a:ea typeface="ＭＳ Ｐゴシック" pitchFamily="34" charset="-128"/>
            </a:endParaRPr>
          </a:p>
        </p:txBody>
      </p:sp>
      <p:sp>
        <p:nvSpPr>
          <p:cNvPr id="4" name="Slide Number Placeholder 3"/>
          <p:cNvSpPr>
            <a:spLocks noGrp="1"/>
          </p:cNvSpPr>
          <p:nvPr>
            <p:ph type="sldNum" sz="quarter" idx="12"/>
          </p:nvPr>
        </p:nvSpPr>
        <p:spPr/>
        <p:txBody>
          <a:bodyPr/>
          <a:lstStyle/>
          <a:p>
            <a:pPr>
              <a:defRPr/>
            </a:pPr>
            <a:fld id="{503383CF-C032-465B-9DEB-BED697CFAC7D}" type="slidenum">
              <a:rPr lang="en-US" smtClean="0"/>
              <a:pPr>
                <a:defRPr/>
              </a:pPr>
              <a:t>89</a:t>
            </a:fld>
            <a:endParaRPr lang="en-US" dirty="0"/>
          </a:p>
        </p:txBody>
      </p:sp>
    </p:spTree>
    <p:extLst>
      <p:ext uri="{BB962C8B-B14F-4D97-AF65-F5344CB8AC3E}">
        <p14:creationId xmlns:p14="http://schemas.microsoft.com/office/powerpoint/2010/main" val="2356874883"/>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GB"/>
              <a:t>Software specification</a:t>
            </a:r>
          </a:p>
        </p:txBody>
      </p:sp>
      <p:sp>
        <p:nvSpPr>
          <p:cNvPr id="84995" name="Rectangle 3"/>
          <p:cNvSpPr>
            <a:spLocks noGrp="1" noChangeArrowheads="1"/>
          </p:cNvSpPr>
          <p:nvPr>
            <p:ph idx="1"/>
          </p:nvPr>
        </p:nvSpPr>
        <p:spPr>
          <a:xfrm>
            <a:off x="416664" y="1600200"/>
            <a:ext cx="8460480" cy="4525963"/>
          </a:xfrm>
        </p:spPr>
        <p:txBody>
          <a:bodyPr/>
          <a:lstStyle/>
          <a:p>
            <a:r>
              <a:rPr lang="en-GB" dirty="0"/>
              <a:t>The process of establishing what services are required and the constraints on the system’s operation and development.</a:t>
            </a:r>
          </a:p>
          <a:p>
            <a:r>
              <a:rPr lang="en-GB" dirty="0"/>
              <a:t>Requirements engineering process</a:t>
            </a:r>
          </a:p>
          <a:p>
            <a:pPr lvl="1"/>
            <a:r>
              <a:rPr lang="en-GB" dirty="0"/>
              <a:t>Requirements elicitation and analysis</a:t>
            </a:r>
          </a:p>
          <a:p>
            <a:pPr lvl="2"/>
            <a:r>
              <a:rPr lang="en-GB" dirty="0"/>
              <a:t>What do the system stakeholders require or expect from the system?</a:t>
            </a:r>
          </a:p>
          <a:p>
            <a:pPr lvl="1"/>
            <a:r>
              <a:rPr lang="en-GB" dirty="0"/>
              <a:t>Requirements specification	</a:t>
            </a:r>
          </a:p>
          <a:p>
            <a:pPr lvl="2"/>
            <a:r>
              <a:rPr lang="en-GB" dirty="0"/>
              <a:t>Defining the requirements in detail</a:t>
            </a:r>
          </a:p>
          <a:p>
            <a:pPr lvl="1"/>
            <a:r>
              <a:rPr lang="en-GB" dirty="0"/>
              <a:t>Requirements validation</a:t>
            </a:r>
          </a:p>
          <a:p>
            <a:pPr lvl="2"/>
            <a:r>
              <a:rPr lang="en-GB" dirty="0"/>
              <a:t>Checking the validity of the requirements</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9</a:t>
            </a:fld>
            <a:endParaRPr lang="en-US"/>
          </a:p>
        </p:txBody>
      </p:sp>
    </p:spTree>
    <p:extLst>
      <p:ext uri="{BB962C8B-B14F-4D97-AF65-F5344CB8AC3E}">
        <p14:creationId xmlns:p14="http://schemas.microsoft.com/office/powerpoint/2010/main" val="1833333654"/>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a:ea typeface="ＭＳ Ｐゴシック" pitchFamily="34" charset="-128"/>
              </a:rPr>
              <a:t>Application</a:t>
            </a:r>
          </a:p>
        </p:txBody>
      </p:sp>
      <p:sp>
        <p:nvSpPr>
          <p:cNvPr id="53251" name="Rectangle 3"/>
          <p:cNvSpPr>
            <a:spLocks noGrp="1" noChangeArrowheads="1"/>
          </p:cNvSpPr>
          <p:nvPr>
            <p:ph type="body" idx="1"/>
          </p:nvPr>
        </p:nvSpPr>
        <p:spPr/>
        <p:txBody>
          <a:bodyPr/>
          <a:lstStyle/>
          <a:p>
            <a:r>
              <a:rPr lang="en-US">
                <a:ea typeface="ＭＳ Ｐゴシック" pitchFamily="34" charset="-128"/>
              </a:rPr>
              <a:t>Applicable</a:t>
            </a:r>
          </a:p>
          <a:p>
            <a:pPr lvl="1"/>
            <a:r>
              <a:rPr lang="en-US">
                <a:ea typeface="ＭＳ Ｐゴシック" pitchFamily="34" charset="-128"/>
              </a:rPr>
              <a:t>Highly uncertain environments</a:t>
            </a:r>
          </a:p>
          <a:p>
            <a:pPr lvl="1"/>
            <a:r>
              <a:rPr lang="en-US">
                <a:ea typeface="ＭＳ Ｐゴシック" pitchFamily="34" charset="-128"/>
              </a:rPr>
              <a:t>Internal projects</a:t>
            </a:r>
          </a:p>
          <a:p>
            <a:pPr lvl="1"/>
            <a:r>
              <a:rPr lang="en-US">
                <a:ea typeface="ＭＳ Ｐゴシック" pitchFamily="34" charset="-128"/>
              </a:rPr>
              <a:t>Joint ventures</a:t>
            </a:r>
          </a:p>
          <a:p>
            <a:r>
              <a:rPr lang="en-US">
                <a:ea typeface="ＭＳ Ｐゴシック" pitchFamily="34" charset="-128"/>
              </a:rPr>
              <a:t>Not Suitable / Applicable</a:t>
            </a:r>
          </a:p>
          <a:p>
            <a:pPr lvl="1"/>
            <a:r>
              <a:rPr lang="en-US">
                <a:ea typeface="ＭＳ Ｐゴシック" pitchFamily="34" charset="-128"/>
              </a:rPr>
              <a:t>Large, complex environments</a:t>
            </a:r>
          </a:p>
          <a:p>
            <a:pPr lvl="1"/>
            <a:r>
              <a:rPr lang="en-US">
                <a:ea typeface="ＭＳ Ｐゴシック" pitchFamily="34" charset="-128"/>
              </a:rPr>
              <a:t>Safety critical situations</a:t>
            </a:r>
          </a:p>
          <a:p>
            <a:pPr lvl="1"/>
            <a:r>
              <a:rPr lang="en-US">
                <a:ea typeface="ＭＳ Ｐゴシック" pitchFamily="34" charset="-128"/>
              </a:rPr>
              <a:t>Well understood requirements </a:t>
            </a:r>
          </a:p>
          <a:p>
            <a:pPr lvl="1"/>
            <a:r>
              <a:rPr lang="en-US">
                <a:ea typeface="ＭＳ Ｐゴシック" pitchFamily="34" charset="-128"/>
              </a:rPr>
              <a:t>Distant or unavailable customer</a:t>
            </a:r>
          </a:p>
          <a:p>
            <a:endParaRPr lang="en-US">
              <a:ea typeface="ＭＳ Ｐゴシック" pitchFamily="34" charset="-128"/>
            </a:endParaRPr>
          </a:p>
        </p:txBody>
      </p:sp>
      <p:sp>
        <p:nvSpPr>
          <p:cNvPr id="4" name="Slide Number Placeholder 3"/>
          <p:cNvSpPr>
            <a:spLocks noGrp="1"/>
          </p:cNvSpPr>
          <p:nvPr>
            <p:ph type="sldNum" sz="quarter" idx="12"/>
          </p:nvPr>
        </p:nvSpPr>
        <p:spPr/>
        <p:txBody>
          <a:bodyPr/>
          <a:lstStyle/>
          <a:p>
            <a:pPr>
              <a:defRPr/>
            </a:pPr>
            <a:fld id="{503383CF-C032-465B-9DEB-BED697CFAC7D}" type="slidenum">
              <a:rPr lang="en-US" smtClean="0"/>
              <a:pPr>
                <a:defRPr/>
              </a:pPr>
              <a:t>90</a:t>
            </a:fld>
            <a:endParaRPr lang="en-US" dirty="0"/>
          </a:p>
        </p:txBody>
      </p:sp>
    </p:spTree>
    <p:extLst>
      <p:ext uri="{BB962C8B-B14F-4D97-AF65-F5344CB8AC3E}">
        <p14:creationId xmlns:p14="http://schemas.microsoft.com/office/powerpoint/2010/main" val="825543140"/>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p:cNvPicPr>
            <a:picLocks noChangeAspect="1"/>
          </p:cNvPicPr>
          <p:nvPr/>
        </p:nvPicPr>
        <p:blipFill>
          <a:blip r:embed="rId3"/>
          <a:srcRect/>
          <a:stretch>
            <a:fillRect/>
          </a:stretch>
        </p:blipFill>
        <p:spPr bwMode="auto">
          <a:xfrm>
            <a:off x="3581400" y="2847975"/>
            <a:ext cx="5329238" cy="3019425"/>
          </a:xfrm>
          <a:prstGeom prst="rect">
            <a:avLst/>
          </a:prstGeom>
          <a:noFill/>
          <a:ln w="9525">
            <a:noFill/>
            <a:miter lim="800000"/>
            <a:headEnd/>
            <a:tailEnd/>
          </a:ln>
        </p:spPr>
      </p:pic>
      <p:sp>
        <p:nvSpPr>
          <p:cNvPr id="76806" name="Rectangle 6"/>
          <p:cNvSpPr>
            <a:spLocks noGrp="1" noChangeArrowheads="1"/>
          </p:cNvSpPr>
          <p:nvPr>
            <p:ph type="title"/>
          </p:nvPr>
        </p:nvSpPr>
        <p:spPr/>
        <p:txBody>
          <a:bodyPr/>
          <a:lstStyle/>
          <a:p>
            <a:pPr>
              <a:defRPr/>
            </a:pPr>
            <a:r>
              <a:rPr lang="en-US">
                <a:ea typeface="ＭＳ Ｐゴシック" pitchFamily="34" charset="-128"/>
              </a:rPr>
              <a:t>Final Thoughts</a:t>
            </a:r>
          </a:p>
        </p:txBody>
      </p:sp>
      <p:sp>
        <p:nvSpPr>
          <p:cNvPr id="54276" name="Rectangle 7"/>
          <p:cNvSpPr>
            <a:spLocks noGrp="1" noChangeArrowheads="1"/>
          </p:cNvSpPr>
          <p:nvPr>
            <p:ph type="body" idx="1"/>
          </p:nvPr>
        </p:nvSpPr>
        <p:spPr>
          <a:xfrm>
            <a:off x="762000" y="685800"/>
            <a:ext cx="8272463" cy="2819400"/>
          </a:xfrm>
        </p:spPr>
        <p:txBody>
          <a:bodyPr/>
          <a:lstStyle/>
          <a:p>
            <a:pPr>
              <a:buFontTx/>
              <a:buNone/>
            </a:pPr>
            <a:endParaRPr lang="en-US">
              <a:ea typeface="ＭＳ Ｐゴシック" pitchFamily="34" charset="-128"/>
            </a:endParaRPr>
          </a:p>
          <a:p>
            <a:r>
              <a:rPr lang="en-US">
                <a:ea typeface="ＭＳ Ｐゴシック" pitchFamily="34" charset="-128"/>
              </a:rPr>
              <a:t>Why XP succeeds</a:t>
            </a:r>
          </a:p>
          <a:p>
            <a:r>
              <a:rPr lang="en-US">
                <a:ea typeface="ＭＳ Ｐゴシック" pitchFamily="34" charset="-128"/>
              </a:rPr>
              <a:t>Why XP is popular</a:t>
            </a:r>
          </a:p>
          <a:p>
            <a:r>
              <a:rPr lang="en-US">
                <a:ea typeface="ＭＳ Ｐゴシック" pitchFamily="34" charset="-128"/>
              </a:rPr>
              <a:t>Why XP fails</a:t>
            </a:r>
          </a:p>
          <a:p>
            <a:r>
              <a:rPr lang="en-US">
                <a:ea typeface="ＭＳ Ｐゴシック" pitchFamily="34" charset="-128"/>
              </a:rPr>
              <a:t>Why XP is not the </a:t>
            </a:r>
            <a:r>
              <a:rPr lang="ja-JP" altLang="en-US">
                <a:ea typeface="ＭＳ Ｐゴシック" pitchFamily="34" charset="-128"/>
              </a:rPr>
              <a:t>“</a:t>
            </a:r>
            <a:r>
              <a:rPr lang="en-US" altLang="ja-JP">
                <a:ea typeface="ＭＳ Ｐゴシック" pitchFamily="34" charset="-128"/>
              </a:rPr>
              <a:t>silver bullet</a:t>
            </a:r>
            <a:r>
              <a:rPr lang="ja-JP" altLang="en-US">
                <a:ea typeface="ＭＳ Ｐゴシック" pitchFamily="34" charset="-128"/>
              </a:rPr>
              <a:t>”</a:t>
            </a:r>
            <a:endParaRPr lang="en-US">
              <a:ea typeface="ＭＳ Ｐゴシック" pitchFamily="34" charset="-128"/>
            </a:endParaRPr>
          </a:p>
        </p:txBody>
      </p:sp>
      <p:sp>
        <p:nvSpPr>
          <p:cNvPr id="54277" name="TextBox 4"/>
          <p:cNvSpPr txBox="1">
            <a:spLocks noChangeArrowheads="1"/>
          </p:cNvSpPr>
          <p:nvPr/>
        </p:nvSpPr>
        <p:spPr bwMode="auto">
          <a:xfrm>
            <a:off x="1143000" y="5638800"/>
            <a:ext cx="6096000" cy="708025"/>
          </a:xfrm>
          <a:prstGeom prst="rect">
            <a:avLst/>
          </a:prstGeom>
          <a:noFill/>
          <a:ln w="9525">
            <a:noFill/>
            <a:miter lim="800000"/>
            <a:headEnd/>
            <a:tailEnd/>
          </a:ln>
        </p:spPr>
        <p:txBody>
          <a:bodyPr>
            <a:spAutoFit/>
          </a:bodyPr>
          <a:lstStyle/>
          <a:p>
            <a:r>
              <a:rPr lang="en-GB" sz="2000">
                <a:solidFill>
                  <a:srgbClr val="FF0000"/>
                </a:solidFill>
              </a:rPr>
              <a:t>How does XP practice of Pair Programming differ from Code Reviews?  Which one is better?</a:t>
            </a:r>
          </a:p>
        </p:txBody>
      </p:sp>
      <p:sp>
        <p:nvSpPr>
          <p:cNvPr id="6" name="Slide Number Placeholder 5"/>
          <p:cNvSpPr>
            <a:spLocks noGrp="1"/>
          </p:cNvSpPr>
          <p:nvPr>
            <p:ph type="sldNum" sz="quarter" idx="12"/>
          </p:nvPr>
        </p:nvSpPr>
        <p:spPr/>
        <p:txBody>
          <a:bodyPr/>
          <a:lstStyle/>
          <a:p>
            <a:pPr>
              <a:defRPr/>
            </a:pPr>
            <a:fld id="{503383CF-C032-465B-9DEB-BED697CFAC7D}" type="slidenum">
              <a:rPr lang="en-US" smtClean="0"/>
              <a:pPr>
                <a:defRPr/>
              </a:pPr>
              <a:t>91</a:t>
            </a:fld>
            <a:endParaRPr lang="en-US" dirty="0"/>
          </a:p>
        </p:txBody>
      </p:sp>
    </p:spTree>
    <p:extLst>
      <p:ext uri="{BB962C8B-B14F-4D97-AF65-F5344CB8AC3E}">
        <p14:creationId xmlns:p14="http://schemas.microsoft.com/office/powerpoint/2010/main" val="518713218"/>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GB">
                <a:ea typeface="ＭＳ Ｐゴシック" pitchFamily="34" charset="-128"/>
              </a:rPr>
              <a:t>SCRUM</a:t>
            </a:r>
          </a:p>
        </p:txBody>
      </p:sp>
      <p:pic>
        <p:nvPicPr>
          <p:cNvPr id="55301" name="Picture 5"/>
          <p:cNvPicPr>
            <a:picLocks noChangeAspect="1"/>
          </p:cNvPicPr>
          <p:nvPr/>
        </p:nvPicPr>
        <p:blipFill>
          <a:blip r:embed="rId3"/>
          <a:srcRect/>
          <a:stretch>
            <a:fillRect/>
          </a:stretch>
        </p:blipFill>
        <p:spPr bwMode="auto">
          <a:xfrm>
            <a:off x="1930400" y="1524000"/>
            <a:ext cx="5283200" cy="38100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503383CF-C032-465B-9DEB-BED697CFAC7D}" type="slidenum">
              <a:rPr lang="en-US" smtClean="0"/>
              <a:pPr>
                <a:defRPr/>
              </a:pPr>
              <a:t>92</a:t>
            </a:fld>
            <a:endParaRPr lang="en-US" dirty="0"/>
          </a:p>
        </p:txBody>
      </p:sp>
    </p:spTree>
    <p:extLst>
      <p:ext uri="{BB962C8B-B14F-4D97-AF65-F5344CB8AC3E}">
        <p14:creationId xmlns:p14="http://schemas.microsoft.com/office/powerpoint/2010/main" val="3908737482"/>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idx="4294967295"/>
          </p:nvPr>
        </p:nvSpPr>
        <p:spPr>
          <a:xfrm>
            <a:off x="1295400" y="0"/>
            <a:ext cx="7543800" cy="1143000"/>
          </a:xfrm>
        </p:spPr>
        <p:txBody>
          <a:bodyPr lIns="92075" tIns="46038" rIns="92075" bIns="46038"/>
          <a:lstStyle/>
          <a:p>
            <a:pPr eaLnBrk="1" hangingPunct="1">
              <a:defRPr/>
            </a:pPr>
            <a:r>
              <a:rPr lang="en-US" b="0" i="1" dirty="0">
                <a:ea typeface="ＭＳ Ｐゴシック" pitchFamily="34" charset="-128"/>
              </a:rPr>
              <a:t> SCRUM</a:t>
            </a:r>
          </a:p>
        </p:txBody>
      </p:sp>
      <p:sp>
        <p:nvSpPr>
          <p:cNvPr id="643075" name="Rectangle 3"/>
          <p:cNvSpPr>
            <a:spLocks noGrp="1" noChangeArrowheads="1"/>
          </p:cNvSpPr>
          <p:nvPr>
            <p:ph type="body" idx="4294967295"/>
          </p:nvPr>
        </p:nvSpPr>
        <p:spPr>
          <a:xfrm>
            <a:off x="774700" y="1123950"/>
            <a:ext cx="8140700" cy="4514850"/>
          </a:xfrm>
        </p:spPr>
        <p:txBody>
          <a:bodyPr lIns="91440" tIns="45720" rIns="91440" bIns="45720"/>
          <a:lstStyle/>
          <a:p>
            <a:pPr eaLnBrk="1" hangingPunct="1">
              <a:lnSpc>
                <a:spcPct val="90000"/>
              </a:lnSpc>
            </a:pPr>
            <a:r>
              <a:rPr lang="en-US" sz="2400" dirty="0">
                <a:solidFill>
                  <a:schemeClr val="tx1"/>
                </a:solidFill>
                <a:ea typeface="ＭＳ Ｐゴシック" pitchFamily="34" charset="-128"/>
              </a:rPr>
              <a:t>First presented to OMG in 1995 by shared concerns between </a:t>
            </a:r>
            <a:r>
              <a:rPr lang="en-US" sz="2400" dirty="0">
                <a:solidFill>
                  <a:srgbClr val="0000CC"/>
                </a:solidFill>
                <a:ea typeface="ＭＳ Ｐゴシック" pitchFamily="34" charset="-128"/>
              </a:rPr>
              <a:t>Advanced Development Methods (ADM)</a:t>
            </a:r>
            <a:r>
              <a:rPr lang="en-US" sz="2400" dirty="0">
                <a:solidFill>
                  <a:schemeClr val="tx1"/>
                </a:solidFill>
                <a:ea typeface="ＭＳ Ｐゴシック" pitchFamily="34" charset="-128"/>
              </a:rPr>
              <a:t> and </a:t>
            </a:r>
            <a:r>
              <a:rPr lang="en-US" sz="2400" dirty="0">
                <a:solidFill>
                  <a:srgbClr val="0000CC"/>
                </a:solidFill>
                <a:ea typeface="ＭＳ Ｐゴシック" pitchFamily="34" charset="-128"/>
              </a:rPr>
              <a:t>VMARK Software (VMARK).</a:t>
            </a:r>
            <a:r>
              <a:rPr lang="en-US" sz="2400" dirty="0">
                <a:ea typeface="ＭＳ Ｐゴシック" pitchFamily="34" charset="-128"/>
              </a:rPr>
              <a:t> </a:t>
            </a:r>
          </a:p>
          <a:p>
            <a:pPr lvl="2" eaLnBrk="1" hangingPunct="1">
              <a:lnSpc>
                <a:spcPct val="90000"/>
              </a:lnSpc>
            </a:pPr>
            <a:r>
              <a:rPr lang="en-US" sz="2400" dirty="0">
                <a:solidFill>
                  <a:schemeClr val="tx1"/>
                </a:solidFill>
                <a:ea typeface="ＭＳ Ｐゴシック" pitchFamily="34" charset="-128"/>
              </a:rPr>
              <a:t>ADM produces </a:t>
            </a:r>
            <a:r>
              <a:rPr lang="en-US" sz="2400" dirty="0">
                <a:solidFill>
                  <a:srgbClr val="0000CC"/>
                </a:solidFill>
                <a:ea typeface="ＭＳ Ｐゴシック" pitchFamily="34" charset="-128"/>
              </a:rPr>
              <a:t>process automation software</a:t>
            </a:r>
          </a:p>
          <a:p>
            <a:pPr lvl="2" eaLnBrk="1" hangingPunct="1">
              <a:lnSpc>
                <a:spcPct val="90000"/>
              </a:lnSpc>
              <a:spcBef>
                <a:spcPts val="500"/>
              </a:spcBef>
              <a:spcAft>
                <a:spcPts val="500"/>
              </a:spcAft>
            </a:pPr>
            <a:r>
              <a:rPr lang="en-US" sz="2400" dirty="0">
                <a:solidFill>
                  <a:schemeClr val="tx1"/>
                </a:solidFill>
                <a:ea typeface="ＭＳ Ｐゴシック" pitchFamily="34" charset="-128"/>
              </a:rPr>
              <a:t>VMARK produces </a:t>
            </a:r>
            <a:r>
              <a:rPr lang="en-US" sz="2400" dirty="0">
                <a:solidFill>
                  <a:srgbClr val="0000CC"/>
                </a:solidFill>
                <a:ea typeface="ＭＳ Ｐゴシック" pitchFamily="34" charset="-128"/>
              </a:rPr>
              <a:t>object-oriented software development environments</a:t>
            </a:r>
          </a:p>
          <a:p>
            <a:pPr lvl="2" eaLnBrk="1" hangingPunct="1">
              <a:lnSpc>
                <a:spcPct val="90000"/>
              </a:lnSpc>
              <a:spcBef>
                <a:spcPts val="500"/>
              </a:spcBef>
              <a:spcAft>
                <a:spcPts val="500"/>
              </a:spcAft>
            </a:pPr>
            <a:r>
              <a:rPr lang="en-US" sz="2400" dirty="0">
                <a:solidFill>
                  <a:srgbClr val="0000CC"/>
                </a:solidFill>
                <a:ea typeface="ＭＳ Ｐゴシック" pitchFamily="34" charset="-128"/>
              </a:rPr>
              <a:t>Both companies were concerned</a:t>
            </a:r>
            <a:r>
              <a:rPr lang="en-US" sz="2400" dirty="0">
                <a:solidFill>
                  <a:schemeClr val="tx1"/>
                </a:solidFill>
                <a:ea typeface="ＭＳ Ｐゴシック" pitchFamily="34" charset="-128"/>
              </a:rPr>
              <a:t> over the </a:t>
            </a:r>
            <a:r>
              <a:rPr lang="en-US" sz="2400" dirty="0">
                <a:solidFill>
                  <a:srgbClr val="0000CC"/>
                </a:solidFill>
                <a:ea typeface="ＭＳ Ｐゴシック" pitchFamily="34" charset="-128"/>
              </a:rPr>
              <a:t>lack of breakthrough productivity</a:t>
            </a:r>
            <a:r>
              <a:rPr lang="en-US" sz="2400" dirty="0">
                <a:solidFill>
                  <a:schemeClr val="tx1"/>
                </a:solidFill>
                <a:ea typeface="ＭＳ Ｐゴシック" pitchFamily="34" charset="-128"/>
              </a:rPr>
              <a:t> being reported in object-oriented development projects</a:t>
            </a:r>
          </a:p>
          <a:p>
            <a:pPr eaLnBrk="1" hangingPunct="1">
              <a:lnSpc>
                <a:spcPct val="90000"/>
              </a:lnSpc>
              <a:spcBef>
                <a:spcPts val="500"/>
              </a:spcBef>
              <a:spcAft>
                <a:spcPts val="500"/>
              </a:spcAft>
            </a:pPr>
            <a:r>
              <a:rPr lang="en-US" sz="2400" dirty="0">
                <a:ea typeface="ＭＳ Ｐゴシック" pitchFamily="34" charset="-128"/>
              </a:rPr>
              <a:t>Not an acronym, Rugby team uses SCRUM meetings </a:t>
            </a:r>
          </a:p>
          <a:p>
            <a:pPr lvl="1" eaLnBrk="1" hangingPunct="1">
              <a:lnSpc>
                <a:spcPct val="90000"/>
              </a:lnSpc>
              <a:spcBef>
                <a:spcPts val="500"/>
              </a:spcBef>
              <a:spcAft>
                <a:spcPts val="500"/>
              </a:spcAft>
            </a:pPr>
            <a:r>
              <a:rPr lang="ja-JP" altLang="en-US" sz="1800" i="1" dirty="0">
                <a:solidFill>
                  <a:schemeClr val="tx1"/>
                </a:solidFill>
                <a:ea typeface="ＭＳ Ｐゴシック" pitchFamily="34" charset="-128"/>
              </a:rPr>
              <a:t>“</a:t>
            </a:r>
            <a:r>
              <a:rPr lang="en-US" altLang="ja-JP" sz="1800" i="1" dirty="0">
                <a:solidFill>
                  <a:schemeClr val="tx1"/>
                </a:solidFill>
                <a:ea typeface="ＭＳ Ｐゴシック" pitchFamily="34" charset="-128"/>
              </a:rPr>
              <a:t>A scrum is a </a:t>
            </a:r>
            <a:r>
              <a:rPr lang="en-US" altLang="ja-JP" sz="1800" i="1" dirty="0">
                <a:solidFill>
                  <a:srgbClr val="0000CC"/>
                </a:solidFill>
                <a:ea typeface="ＭＳ Ｐゴシック" pitchFamily="34" charset="-128"/>
              </a:rPr>
              <a:t>team pack in Rugby</a:t>
            </a:r>
            <a:r>
              <a:rPr lang="en-US" altLang="ja-JP" sz="1800" i="1" dirty="0">
                <a:solidFill>
                  <a:schemeClr val="tx1"/>
                </a:solidFill>
                <a:ea typeface="ＭＳ Ｐゴシック" pitchFamily="34" charset="-128"/>
              </a:rPr>
              <a:t>, everybody in the </a:t>
            </a:r>
            <a:r>
              <a:rPr lang="en-US" altLang="ja-JP" sz="1800" i="1" dirty="0">
                <a:solidFill>
                  <a:srgbClr val="0000CC"/>
                </a:solidFill>
                <a:ea typeface="ＭＳ Ｐゴシック" pitchFamily="34" charset="-128"/>
              </a:rPr>
              <a:t>pack acts together </a:t>
            </a:r>
            <a:r>
              <a:rPr lang="en-US" altLang="ja-JP" sz="1800" i="1" dirty="0">
                <a:solidFill>
                  <a:schemeClr val="tx1"/>
                </a:solidFill>
                <a:ea typeface="ＭＳ Ｐゴシック" pitchFamily="34" charset="-128"/>
              </a:rPr>
              <a:t>with </a:t>
            </a:r>
            <a:r>
              <a:rPr lang="en-US" altLang="ja-JP" sz="1800" i="1" dirty="0">
                <a:solidFill>
                  <a:srgbClr val="0000CC"/>
                </a:solidFill>
                <a:ea typeface="ＭＳ Ｐゴシック" pitchFamily="34" charset="-128"/>
              </a:rPr>
              <a:t>everyone else </a:t>
            </a:r>
            <a:r>
              <a:rPr lang="en-US" altLang="ja-JP" sz="1800" i="1" dirty="0">
                <a:solidFill>
                  <a:schemeClr val="tx1"/>
                </a:solidFill>
                <a:ea typeface="ＭＳ Ｐゴシック" pitchFamily="34" charset="-128"/>
              </a:rPr>
              <a:t>to move the ball down the field</a:t>
            </a:r>
            <a:r>
              <a:rPr lang="ja-JP" altLang="en-US" sz="1800" i="1" dirty="0">
                <a:solidFill>
                  <a:schemeClr val="tx1"/>
                </a:solidFill>
                <a:ea typeface="ＭＳ Ｐゴシック" pitchFamily="34" charset="-128"/>
              </a:rPr>
              <a:t>”</a:t>
            </a:r>
            <a:endParaRPr lang="en-US" sz="2400" dirty="0">
              <a:solidFill>
                <a:schemeClr val="tx1"/>
              </a:solidFill>
              <a:ea typeface="ＭＳ Ｐゴシック" pitchFamily="34" charset="-128"/>
            </a:endParaRPr>
          </a:p>
        </p:txBody>
      </p:sp>
      <p:sp>
        <p:nvSpPr>
          <p:cNvPr id="6" name="Slide Number Placeholder 5"/>
          <p:cNvSpPr>
            <a:spLocks noGrp="1"/>
          </p:cNvSpPr>
          <p:nvPr>
            <p:ph type="sldNum" sz="quarter" idx="12"/>
          </p:nvPr>
        </p:nvSpPr>
        <p:spPr/>
        <p:txBody>
          <a:bodyPr/>
          <a:lstStyle/>
          <a:p>
            <a:pPr>
              <a:defRPr/>
            </a:pPr>
            <a:fld id="{A1A0B272-BBCB-4D9C-9E6A-2B6549E619B5}" type="slidenum">
              <a:rPr lang="en-US" smtClean="0"/>
              <a:pPr>
                <a:defRPr/>
              </a:pPr>
              <a:t>93</a:t>
            </a:fld>
            <a:endParaRPr lang="en-US" dirty="0"/>
          </a:p>
        </p:txBody>
      </p:sp>
    </p:spTree>
    <p:extLst>
      <p:ext uri="{BB962C8B-B14F-4D97-AF65-F5344CB8AC3E}">
        <p14:creationId xmlns:p14="http://schemas.microsoft.com/office/powerpoint/2010/main" val="197264855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3075">
                                            <p:txEl>
                                              <p:pRg st="0" end="0"/>
                                            </p:txEl>
                                          </p:spTgt>
                                        </p:tgtEl>
                                        <p:attrNameLst>
                                          <p:attrName>style.visibility</p:attrName>
                                        </p:attrNameLst>
                                      </p:cBhvr>
                                      <p:to>
                                        <p:strVal val="visible"/>
                                      </p:to>
                                    </p:set>
                                    <p:animEffect transition="in" filter="blinds(horizontal)">
                                      <p:cBhvr>
                                        <p:cTn id="7" dur="500"/>
                                        <p:tgtEl>
                                          <p:spTgt spid="64307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43075">
                                            <p:txEl>
                                              <p:pRg st="1" end="1"/>
                                            </p:txEl>
                                          </p:spTgt>
                                        </p:tgtEl>
                                        <p:attrNameLst>
                                          <p:attrName>style.visibility</p:attrName>
                                        </p:attrNameLst>
                                      </p:cBhvr>
                                      <p:to>
                                        <p:strVal val="visible"/>
                                      </p:to>
                                    </p:set>
                                    <p:animEffect transition="in" filter="blinds(horizontal)">
                                      <p:cBhvr>
                                        <p:cTn id="10" dur="500"/>
                                        <p:tgtEl>
                                          <p:spTgt spid="64307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43075">
                                            <p:txEl>
                                              <p:pRg st="2" end="2"/>
                                            </p:txEl>
                                          </p:spTgt>
                                        </p:tgtEl>
                                        <p:attrNameLst>
                                          <p:attrName>style.visibility</p:attrName>
                                        </p:attrNameLst>
                                      </p:cBhvr>
                                      <p:to>
                                        <p:strVal val="visible"/>
                                      </p:to>
                                    </p:set>
                                    <p:animEffect transition="in" filter="blinds(horizontal)">
                                      <p:cBhvr>
                                        <p:cTn id="13" dur="500"/>
                                        <p:tgtEl>
                                          <p:spTgt spid="64307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43075">
                                            <p:txEl>
                                              <p:pRg st="3" end="3"/>
                                            </p:txEl>
                                          </p:spTgt>
                                        </p:tgtEl>
                                        <p:attrNameLst>
                                          <p:attrName>style.visibility</p:attrName>
                                        </p:attrNameLst>
                                      </p:cBhvr>
                                      <p:to>
                                        <p:strVal val="visible"/>
                                      </p:to>
                                    </p:set>
                                    <p:animEffect transition="in" filter="blinds(horizontal)">
                                      <p:cBhvr>
                                        <p:cTn id="16" dur="500"/>
                                        <p:tgtEl>
                                          <p:spTgt spid="64307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43075">
                                            <p:txEl>
                                              <p:pRg st="4" end="4"/>
                                            </p:txEl>
                                          </p:spTgt>
                                        </p:tgtEl>
                                        <p:attrNameLst>
                                          <p:attrName>style.visibility</p:attrName>
                                        </p:attrNameLst>
                                      </p:cBhvr>
                                      <p:to>
                                        <p:strVal val="visible"/>
                                      </p:to>
                                    </p:set>
                                    <p:animEffect transition="in" filter="blinds(horizontal)">
                                      <p:cBhvr>
                                        <p:cTn id="21" dur="500"/>
                                        <p:tgtEl>
                                          <p:spTgt spid="643075">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43075">
                                            <p:txEl>
                                              <p:pRg st="5" end="5"/>
                                            </p:txEl>
                                          </p:spTgt>
                                        </p:tgtEl>
                                        <p:attrNameLst>
                                          <p:attrName>style.visibility</p:attrName>
                                        </p:attrNameLst>
                                      </p:cBhvr>
                                      <p:to>
                                        <p:strVal val="visible"/>
                                      </p:to>
                                    </p:set>
                                    <p:animEffect transition="in" filter="blinds(horizontal)">
                                      <p:cBhvr>
                                        <p:cTn id="24" dur="500"/>
                                        <p:tgtEl>
                                          <p:spTgt spid="643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p:txBody>
          <a:bodyPr/>
          <a:lstStyle/>
          <a:p>
            <a:pPr eaLnBrk="1" hangingPunct="1">
              <a:defRPr/>
            </a:pPr>
            <a:r>
              <a:rPr lang="en-US">
                <a:ea typeface="ヒラギノ角ゴ Pro W3" charset="-128"/>
              </a:rPr>
              <a:t>Putting it all together</a:t>
            </a:r>
          </a:p>
        </p:txBody>
      </p:sp>
      <p:pic>
        <p:nvPicPr>
          <p:cNvPr id="74755" name="Picture 2"/>
          <p:cNvPicPr>
            <a:picLocks noChangeAspect="1" noChangeArrowheads="1"/>
          </p:cNvPicPr>
          <p:nvPr/>
        </p:nvPicPr>
        <p:blipFill>
          <a:blip r:embed="rId3"/>
          <a:srcRect/>
          <a:stretch>
            <a:fillRect/>
          </a:stretch>
        </p:blipFill>
        <p:spPr bwMode="auto">
          <a:xfrm>
            <a:off x="149225" y="1435100"/>
            <a:ext cx="8823325" cy="409733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503383CF-C032-465B-9DEB-BED697CFAC7D}" type="slidenum">
              <a:rPr lang="en-US" smtClean="0"/>
              <a:pPr>
                <a:defRPr/>
              </a:pPr>
              <a:t>94</a:t>
            </a:fld>
            <a:endParaRPr lang="en-US" dirty="0"/>
          </a:p>
        </p:txBody>
      </p:sp>
    </p:spTree>
    <p:extLst>
      <p:ext uri="{BB962C8B-B14F-4D97-AF65-F5344CB8AC3E}">
        <p14:creationId xmlns:p14="http://schemas.microsoft.com/office/powerpoint/2010/main" val="1868523585"/>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3"/>
          <p:cNvSpPr>
            <a:spLocks noGrp="1"/>
          </p:cNvSpPr>
          <p:nvPr>
            <p:ph type="sldNum" sz="quarter" idx="12"/>
          </p:nvPr>
        </p:nvSpPr>
        <p:spPr>
          <a:noFill/>
        </p:spPr>
        <p:txBody>
          <a:bodyPr/>
          <a:lstStyle/>
          <a:p>
            <a:fld id="{CF5CB7A7-F0DD-433E-AE79-CD899A624DA8}" type="slidenum">
              <a:rPr lang="en-US" smtClean="0"/>
              <a:pPr/>
              <a:t>95</a:t>
            </a:fld>
            <a:endParaRPr lang="en-US"/>
          </a:p>
        </p:txBody>
      </p:sp>
      <p:pic>
        <p:nvPicPr>
          <p:cNvPr id="81924" name="Picture 6"/>
          <p:cNvPicPr>
            <a:picLocks noChangeAspect="1"/>
          </p:cNvPicPr>
          <p:nvPr/>
        </p:nvPicPr>
        <p:blipFill>
          <a:blip r:embed="rId3"/>
          <a:srcRect/>
          <a:stretch>
            <a:fillRect/>
          </a:stretch>
        </p:blipFill>
        <p:spPr bwMode="auto">
          <a:xfrm>
            <a:off x="152400" y="990600"/>
            <a:ext cx="8763000" cy="5788025"/>
          </a:xfrm>
          <a:prstGeom prst="rect">
            <a:avLst/>
          </a:prstGeom>
          <a:noFill/>
          <a:ln w="9525">
            <a:noFill/>
            <a:miter lim="800000"/>
            <a:headEnd/>
            <a:tailEnd/>
          </a:ln>
        </p:spPr>
      </p:pic>
      <p:sp>
        <p:nvSpPr>
          <p:cNvPr id="8" name="Rectangle 1"/>
          <p:cNvSpPr txBox="1">
            <a:spLocks noChangeArrowheads="1"/>
          </p:cNvSpPr>
          <p:nvPr/>
        </p:nvSpPr>
        <p:spPr bwMode="auto">
          <a:xfrm>
            <a:off x="19050" y="0"/>
            <a:ext cx="9124950" cy="930275"/>
          </a:xfrm>
          <a:prstGeom prst="rect">
            <a:avLst/>
          </a:prstGeom>
          <a:noFill/>
          <a:ln w="9525">
            <a:noFill/>
            <a:miter lim="800000"/>
            <a:headEnd/>
            <a:tailEnd/>
          </a:ln>
          <a:effectLst/>
        </p:spPr>
        <p:txBody>
          <a:bodyPr lIns="88900" tIns="42862" rIns="88900" bIns="42862" anchor="ctr"/>
          <a:lstStyle/>
          <a:p>
            <a:pPr defTabSz="865188" eaLnBrk="1" hangingPunct="1">
              <a:defRPr/>
            </a:pPr>
            <a:r>
              <a:rPr lang="en-US" sz="3100" b="1">
                <a:solidFill>
                  <a:schemeClr val="bg1"/>
                </a:solidFill>
                <a:effectLst>
                  <a:outerShdw blurRad="38100" dist="38100" dir="2700000" algn="tl">
                    <a:srgbClr val="C0C0C0"/>
                  </a:outerShdw>
                </a:effectLst>
                <a:ea typeface="ヒラギノ角ゴ Pro W3" charset="-128"/>
              </a:rPr>
              <a:t>Putting it all together</a:t>
            </a:r>
          </a:p>
        </p:txBody>
      </p:sp>
    </p:spTree>
    <p:extLst>
      <p:ext uri="{BB962C8B-B14F-4D97-AF65-F5344CB8AC3E}">
        <p14:creationId xmlns:p14="http://schemas.microsoft.com/office/powerpoint/2010/main" val="617406548"/>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22" name="Rectangle 2"/>
          <p:cNvSpPr>
            <a:spLocks noGrp="1" noChangeArrowheads="1"/>
          </p:cNvSpPr>
          <p:nvPr>
            <p:ph type="title" idx="4294967295"/>
          </p:nvPr>
        </p:nvSpPr>
        <p:spPr/>
        <p:txBody>
          <a:bodyPr lIns="92075" tIns="46038" rIns="92075" bIns="46038"/>
          <a:lstStyle/>
          <a:p>
            <a:pPr eaLnBrk="1" hangingPunct="1">
              <a:defRPr/>
            </a:pPr>
            <a:r>
              <a:rPr lang="en-US" b="0" i="1">
                <a:effectLst>
                  <a:outerShdw blurRad="38100" dist="38100" dir="2700000" algn="tl">
                    <a:srgbClr val="DDDDDD"/>
                  </a:outerShdw>
                </a:effectLst>
                <a:ea typeface="ＭＳ Ｐゴシック" charset="0"/>
                <a:cs typeface="ＭＳ Ｐゴシック" charset="0"/>
              </a:rPr>
              <a:t>The Philosophy of SCRUM</a:t>
            </a:r>
            <a:endParaRPr lang="en-US">
              <a:effectLst>
                <a:outerShdw blurRad="38100" dist="38100" dir="2700000" algn="tl">
                  <a:srgbClr val="DDDDDD"/>
                </a:outerShdw>
              </a:effectLst>
              <a:ea typeface="ＭＳ Ｐゴシック" charset="0"/>
              <a:cs typeface="ＭＳ Ｐゴシック" charset="0"/>
            </a:endParaRPr>
          </a:p>
        </p:txBody>
      </p:sp>
      <p:sp>
        <p:nvSpPr>
          <p:cNvPr id="645123" name="Rectangle 3"/>
          <p:cNvSpPr>
            <a:spLocks noGrp="1" noChangeArrowheads="1"/>
          </p:cNvSpPr>
          <p:nvPr>
            <p:ph type="body" idx="4294967295"/>
          </p:nvPr>
        </p:nvSpPr>
        <p:spPr>
          <a:xfrm>
            <a:off x="566738" y="1563688"/>
            <a:ext cx="8208962" cy="2874962"/>
          </a:xfrm>
        </p:spPr>
        <p:txBody>
          <a:bodyPr lIns="91440" tIns="45720" rIns="91440" bIns="45720"/>
          <a:lstStyle/>
          <a:p>
            <a:pPr eaLnBrk="1" hangingPunct="1">
              <a:lnSpc>
                <a:spcPct val="90000"/>
              </a:lnSpc>
              <a:spcBef>
                <a:spcPts val="500"/>
              </a:spcBef>
              <a:spcAft>
                <a:spcPts val="500"/>
              </a:spcAft>
            </a:pPr>
            <a:r>
              <a:rPr lang="en-US" sz="2000">
                <a:solidFill>
                  <a:schemeClr val="tx1"/>
                </a:solidFill>
                <a:ea typeface="ＭＳ Ｐゴシック" pitchFamily="34" charset="-128"/>
              </a:rPr>
              <a:t>The core of the </a:t>
            </a:r>
            <a:r>
              <a:rPr lang="en-US" sz="2000">
                <a:solidFill>
                  <a:srgbClr val="0000CC"/>
                </a:solidFill>
                <a:ea typeface="ＭＳ Ｐゴシック" pitchFamily="34" charset="-128"/>
              </a:rPr>
              <a:t>Scrum approach is the belief</a:t>
            </a:r>
            <a:r>
              <a:rPr lang="en-US" sz="2000">
                <a:solidFill>
                  <a:schemeClr val="tx1"/>
                </a:solidFill>
                <a:ea typeface="ＭＳ Ｐゴシック" pitchFamily="34" charset="-128"/>
              </a:rPr>
              <a:t> that </a:t>
            </a:r>
            <a:r>
              <a:rPr lang="en-US" sz="2000">
                <a:solidFill>
                  <a:srgbClr val="0000CC"/>
                </a:solidFill>
                <a:ea typeface="ＭＳ Ｐゴシック" pitchFamily="34" charset="-128"/>
              </a:rPr>
              <a:t>most systems development</a:t>
            </a:r>
            <a:r>
              <a:rPr lang="en-US" sz="2000">
                <a:solidFill>
                  <a:schemeClr val="tx1"/>
                </a:solidFill>
                <a:ea typeface="ＭＳ Ｐゴシック" pitchFamily="34" charset="-128"/>
              </a:rPr>
              <a:t> has the </a:t>
            </a:r>
            <a:r>
              <a:rPr lang="en-US" sz="2000">
                <a:solidFill>
                  <a:srgbClr val="0000CC"/>
                </a:solidFill>
                <a:ea typeface="ＭＳ Ｐゴシック" pitchFamily="34" charset="-128"/>
              </a:rPr>
              <a:t>wrong philosophical basis</a:t>
            </a:r>
            <a:r>
              <a:rPr lang="en-US" sz="2000">
                <a:solidFill>
                  <a:schemeClr val="tx1"/>
                </a:solidFill>
                <a:ea typeface="ＭＳ Ｐゴシック" pitchFamily="34" charset="-128"/>
              </a:rPr>
              <a:t>. </a:t>
            </a:r>
          </a:p>
          <a:p>
            <a:pPr lvl="2" eaLnBrk="1" hangingPunct="1">
              <a:lnSpc>
                <a:spcPct val="90000"/>
              </a:lnSpc>
              <a:spcBef>
                <a:spcPts val="500"/>
              </a:spcBef>
              <a:spcAft>
                <a:spcPts val="500"/>
              </a:spcAft>
              <a:buFontTx/>
              <a:buChar char="-"/>
            </a:pPr>
            <a:r>
              <a:rPr lang="en-US" sz="1700" i="1">
                <a:solidFill>
                  <a:schemeClr val="tx1"/>
                </a:solidFill>
                <a:ea typeface="ＭＳ Ｐゴシック" pitchFamily="34" charset="-128"/>
              </a:rPr>
              <a:t>The stated, </a:t>
            </a:r>
            <a:r>
              <a:rPr lang="en-US" sz="1700" i="1">
                <a:solidFill>
                  <a:srgbClr val="0000CC"/>
                </a:solidFill>
                <a:ea typeface="ＭＳ Ｐゴシック" pitchFamily="34" charset="-128"/>
              </a:rPr>
              <a:t>accepted philosophy </a:t>
            </a:r>
            <a:r>
              <a:rPr lang="en-US" sz="1700" i="1">
                <a:solidFill>
                  <a:schemeClr val="tx1"/>
                </a:solidFill>
                <a:ea typeface="ＭＳ Ｐゴシック" pitchFamily="34" charset="-128"/>
              </a:rPr>
              <a:t>is that </a:t>
            </a:r>
            <a:r>
              <a:rPr lang="en-US" sz="1700" i="1">
                <a:solidFill>
                  <a:srgbClr val="0000CC"/>
                </a:solidFill>
                <a:ea typeface="ＭＳ Ｐゴシック" pitchFamily="34" charset="-128"/>
              </a:rPr>
              <a:t>systems development process</a:t>
            </a:r>
            <a:r>
              <a:rPr lang="en-US" sz="1700" i="1">
                <a:solidFill>
                  <a:schemeClr val="tx1"/>
                </a:solidFill>
                <a:ea typeface="ＭＳ Ｐゴシック" pitchFamily="34" charset="-128"/>
              </a:rPr>
              <a:t> is </a:t>
            </a:r>
            <a:r>
              <a:rPr lang="en-US" sz="1700" i="1">
                <a:solidFill>
                  <a:srgbClr val="0000CC"/>
                </a:solidFill>
                <a:ea typeface="ＭＳ Ｐゴシック" pitchFamily="34" charset="-128"/>
              </a:rPr>
              <a:t>a well understood </a:t>
            </a:r>
            <a:r>
              <a:rPr lang="en-US" sz="1700" i="1">
                <a:solidFill>
                  <a:schemeClr val="tx1"/>
                </a:solidFill>
                <a:ea typeface="ＭＳ Ｐゴシック" pitchFamily="34" charset="-128"/>
              </a:rPr>
              <a:t>approach that </a:t>
            </a:r>
            <a:r>
              <a:rPr lang="en-US" sz="1700" i="1">
                <a:solidFill>
                  <a:srgbClr val="0000CC"/>
                </a:solidFill>
                <a:ea typeface="ＭＳ Ｐゴシック" pitchFamily="34" charset="-128"/>
              </a:rPr>
              <a:t>can be planned</a:t>
            </a:r>
            <a:r>
              <a:rPr lang="en-US" sz="1700" i="1">
                <a:solidFill>
                  <a:schemeClr val="tx1"/>
                </a:solidFill>
                <a:ea typeface="ＭＳ Ｐゴシック" pitchFamily="34" charset="-128"/>
              </a:rPr>
              <a:t>, </a:t>
            </a:r>
            <a:r>
              <a:rPr lang="en-US" sz="1700" i="1">
                <a:solidFill>
                  <a:srgbClr val="0000CC"/>
                </a:solidFill>
                <a:ea typeface="ＭＳ Ｐゴシック" pitchFamily="34" charset="-128"/>
              </a:rPr>
              <a:t>estimated</a:t>
            </a:r>
            <a:r>
              <a:rPr lang="en-US" sz="1700" i="1">
                <a:solidFill>
                  <a:schemeClr val="tx1"/>
                </a:solidFill>
                <a:ea typeface="ＭＳ Ｐゴシック" pitchFamily="34" charset="-128"/>
              </a:rPr>
              <a:t>, and </a:t>
            </a:r>
            <a:r>
              <a:rPr lang="en-US" sz="1700" i="1">
                <a:solidFill>
                  <a:srgbClr val="0000CC"/>
                </a:solidFill>
                <a:ea typeface="ＭＳ Ｐゴシック" pitchFamily="34" charset="-128"/>
              </a:rPr>
              <a:t>successfully completed</a:t>
            </a:r>
            <a:r>
              <a:rPr lang="en-US" sz="1700" i="1">
                <a:solidFill>
                  <a:schemeClr val="tx1"/>
                </a:solidFill>
                <a:ea typeface="ＭＳ Ｐゴシック" pitchFamily="34" charset="-128"/>
              </a:rPr>
              <a:t>.</a:t>
            </a:r>
            <a:endParaRPr lang="en-US" sz="1700">
              <a:solidFill>
                <a:schemeClr val="tx1"/>
              </a:solidFill>
              <a:ea typeface="ＭＳ Ｐゴシック" pitchFamily="34" charset="-128"/>
            </a:endParaRPr>
          </a:p>
          <a:p>
            <a:pPr eaLnBrk="1" hangingPunct="1">
              <a:lnSpc>
                <a:spcPct val="90000"/>
              </a:lnSpc>
              <a:spcBef>
                <a:spcPts val="500"/>
              </a:spcBef>
              <a:spcAft>
                <a:spcPts val="500"/>
              </a:spcAft>
            </a:pPr>
            <a:r>
              <a:rPr lang="en-US" sz="2000">
                <a:solidFill>
                  <a:srgbClr val="0000CC"/>
                </a:solidFill>
                <a:ea typeface="ＭＳ Ｐゴシック" pitchFamily="34" charset="-128"/>
              </a:rPr>
              <a:t>Scrum</a:t>
            </a:r>
            <a:r>
              <a:rPr lang="en-US" sz="2000">
                <a:solidFill>
                  <a:schemeClr val="tx1"/>
                </a:solidFill>
                <a:ea typeface="ＭＳ Ｐゴシック" pitchFamily="34" charset="-128"/>
              </a:rPr>
              <a:t> defines the systems </a:t>
            </a:r>
            <a:r>
              <a:rPr lang="en-US" sz="2000">
                <a:solidFill>
                  <a:srgbClr val="0000CC"/>
                </a:solidFill>
                <a:ea typeface="ＭＳ Ｐゴシック" pitchFamily="34" charset="-128"/>
              </a:rPr>
              <a:t>development process</a:t>
            </a:r>
            <a:r>
              <a:rPr lang="en-US" sz="2000">
                <a:solidFill>
                  <a:schemeClr val="tx1"/>
                </a:solidFill>
                <a:ea typeface="ＭＳ Ｐゴシック" pitchFamily="34" charset="-128"/>
              </a:rPr>
              <a:t> as a </a:t>
            </a:r>
            <a:r>
              <a:rPr lang="en-US" sz="2000">
                <a:solidFill>
                  <a:srgbClr val="0000FF"/>
                </a:solidFill>
                <a:ea typeface="ＭＳ Ｐゴシック" pitchFamily="34" charset="-128"/>
              </a:rPr>
              <a:t>loose set of activities</a:t>
            </a:r>
            <a:r>
              <a:rPr lang="en-US" sz="2000">
                <a:solidFill>
                  <a:schemeClr val="tx1"/>
                </a:solidFill>
                <a:ea typeface="ＭＳ Ｐゴシック" pitchFamily="34" charset="-128"/>
              </a:rPr>
              <a:t> that combines </a:t>
            </a:r>
            <a:r>
              <a:rPr lang="en-US" sz="2000">
                <a:solidFill>
                  <a:srgbClr val="0000FF"/>
                </a:solidFill>
                <a:ea typeface="ＭＳ Ｐゴシック" pitchFamily="34" charset="-128"/>
              </a:rPr>
              <a:t>known, workable tools and techniques</a:t>
            </a:r>
            <a:r>
              <a:rPr lang="en-US" sz="2000">
                <a:solidFill>
                  <a:schemeClr val="tx1"/>
                </a:solidFill>
                <a:ea typeface="ＭＳ Ｐゴシック" pitchFamily="34" charset="-128"/>
              </a:rPr>
              <a:t> with the best that a </a:t>
            </a:r>
            <a:r>
              <a:rPr lang="en-US" sz="2000">
                <a:solidFill>
                  <a:srgbClr val="0000FF"/>
                </a:solidFill>
                <a:ea typeface="ＭＳ Ｐゴシック" pitchFamily="34" charset="-128"/>
              </a:rPr>
              <a:t>development team can devise</a:t>
            </a:r>
            <a:r>
              <a:rPr lang="en-US" sz="2000">
                <a:solidFill>
                  <a:schemeClr val="tx1"/>
                </a:solidFill>
                <a:ea typeface="ＭＳ Ｐゴシック" pitchFamily="34" charset="-128"/>
              </a:rPr>
              <a:t> to build systems</a:t>
            </a:r>
          </a:p>
          <a:p>
            <a:pPr eaLnBrk="1" hangingPunct="1">
              <a:lnSpc>
                <a:spcPct val="90000"/>
              </a:lnSpc>
            </a:pPr>
            <a:endParaRPr lang="en-US" sz="2000">
              <a:ea typeface="ＭＳ Ｐゴシック" pitchFamily="34" charset="-128"/>
            </a:endParaRPr>
          </a:p>
        </p:txBody>
      </p:sp>
      <p:sp>
        <p:nvSpPr>
          <p:cNvPr id="6" name="Slide Number Placeholder 5"/>
          <p:cNvSpPr>
            <a:spLocks noGrp="1"/>
          </p:cNvSpPr>
          <p:nvPr>
            <p:ph type="sldNum" sz="quarter" idx="12"/>
          </p:nvPr>
        </p:nvSpPr>
        <p:spPr/>
        <p:txBody>
          <a:bodyPr/>
          <a:lstStyle/>
          <a:p>
            <a:pPr>
              <a:defRPr/>
            </a:pPr>
            <a:fld id="{A1A0B272-BBCB-4D9C-9E6A-2B6549E619B5}" type="slidenum">
              <a:rPr lang="en-US" smtClean="0"/>
              <a:pPr>
                <a:defRPr/>
              </a:pPr>
              <a:t>96</a:t>
            </a:fld>
            <a:endParaRPr lang="en-US" dirty="0"/>
          </a:p>
        </p:txBody>
      </p:sp>
    </p:spTree>
    <p:extLst>
      <p:ext uri="{BB962C8B-B14F-4D97-AF65-F5344CB8AC3E}">
        <p14:creationId xmlns:p14="http://schemas.microsoft.com/office/powerpoint/2010/main" val="379578832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5123">
                                            <p:txEl>
                                              <p:pRg st="0" end="0"/>
                                            </p:txEl>
                                          </p:spTgt>
                                        </p:tgtEl>
                                        <p:attrNameLst>
                                          <p:attrName>style.visibility</p:attrName>
                                        </p:attrNameLst>
                                      </p:cBhvr>
                                      <p:to>
                                        <p:strVal val="visible"/>
                                      </p:to>
                                    </p:set>
                                    <p:animEffect transition="in" filter="blinds(horizontal)">
                                      <p:cBhvr>
                                        <p:cTn id="7" dur="500"/>
                                        <p:tgtEl>
                                          <p:spTgt spid="64512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45123">
                                            <p:txEl>
                                              <p:pRg st="1" end="1"/>
                                            </p:txEl>
                                          </p:spTgt>
                                        </p:tgtEl>
                                        <p:attrNameLst>
                                          <p:attrName>style.visibility</p:attrName>
                                        </p:attrNameLst>
                                      </p:cBhvr>
                                      <p:to>
                                        <p:strVal val="visible"/>
                                      </p:to>
                                    </p:set>
                                    <p:animEffect transition="in" filter="blinds(horizontal)">
                                      <p:cBhvr>
                                        <p:cTn id="10" dur="500"/>
                                        <p:tgtEl>
                                          <p:spTgt spid="6451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45123">
                                            <p:txEl>
                                              <p:pRg st="2" end="2"/>
                                            </p:txEl>
                                          </p:spTgt>
                                        </p:tgtEl>
                                        <p:attrNameLst>
                                          <p:attrName>style.visibility</p:attrName>
                                        </p:attrNameLst>
                                      </p:cBhvr>
                                      <p:to>
                                        <p:strVal val="visible"/>
                                      </p:to>
                                    </p:set>
                                    <p:animEffect transition="in" filter="blinds(horizontal)">
                                      <p:cBhvr>
                                        <p:cTn id="15" dur="500"/>
                                        <p:tgtEl>
                                          <p:spTgt spid="6451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idx="4294967295"/>
          </p:nvPr>
        </p:nvSpPr>
        <p:spPr>
          <a:xfrm>
            <a:off x="914400" y="76200"/>
            <a:ext cx="6934200" cy="762000"/>
          </a:xfrm>
        </p:spPr>
        <p:txBody>
          <a:bodyPr lIns="92075" tIns="46038" rIns="92075" bIns="46038"/>
          <a:lstStyle/>
          <a:p>
            <a:pPr eaLnBrk="1" hangingPunct="1">
              <a:defRPr/>
            </a:pPr>
            <a:r>
              <a:rPr lang="en-US" b="0" i="1">
                <a:effectLst>
                  <a:outerShdw blurRad="38100" dist="38100" dir="2700000" algn="tl">
                    <a:srgbClr val="DDDDDD"/>
                  </a:outerShdw>
                </a:effectLst>
                <a:ea typeface="ＭＳ Ｐゴシック" charset="0"/>
                <a:cs typeface="ＭＳ Ｐゴシック" charset="0"/>
              </a:rPr>
              <a:t>What is SCRUM ?</a:t>
            </a:r>
            <a:endParaRPr lang="en-US">
              <a:effectLst>
                <a:outerShdw blurRad="38100" dist="38100" dir="2700000" algn="tl">
                  <a:srgbClr val="DDDDDD"/>
                </a:outerShdw>
              </a:effectLst>
              <a:ea typeface="ＭＳ Ｐゴシック" charset="0"/>
              <a:cs typeface="ＭＳ Ｐゴシック" charset="0"/>
            </a:endParaRPr>
          </a:p>
        </p:txBody>
      </p:sp>
      <p:sp>
        <p:nvSpPr>
          <p:cNvPr id="646147" name="Rectangle 3"/>
          <p:cNvSpPr>
            <a:spLocks noGrp="1" noChangeArrowheads="1"/>
          </p:cNvSpPr>
          <p:nvPr>
            <p:ph type="body" idx="4294967295"/>
          </p:nvPr>
        </p:nvSpPr>
        <p:spPr>
          <a:xfrm>
            <a:off x="1079500" y="1250950"/>
            <a:ext cx="7848600" cy="3697288"/>
          </a:xfrm>
        </p:spPr>
        <p:txBody>
          <a:bodyPr lIns="91440" tIns="45720" rIns="91440" bIns="45720">
            <a:normAutofit fontScale="92500" lnSpcReduction="10000"/>
          </a:bodyPr>
          <a:lstStyle/>
          <a:p>
            <a:pPr eaLnBrk="1" hangingPunct="1">
              <a:lnSpc>
                <a:spcPct val="90000"/>
              </a:lnSpc>
            </a:pPr>
            <a:r>
              <a:rPr lang="en-US" sz="2400">
                <a:solidFill>
                  <a:schemeClr val="tx1"/>
                </a:solidFill>
                <a:ea typeface="ＭＳ Ｐゴシック" pitchFamily="34" charset="-128"/>
              </a:rPr>
              <a:t>Scrum is an </a:t>
            </a:r>
            <a:r>
              <a:rPr lang="en-US" sz="2400">
                <a:solidFill>
                  <a:srgbClr val="0000FF"/>
                </a:solidFill>
                <a:ea typeface="ＭＳ Ｐゴシック" pitchFamily="34" charset="-128"/>
              </a:rPr>
              <a:t>agile, lightweight</a:t>
            </a:r>
            <a:r>
              <a:rPr lang="en-US" sz="2400">
                <a:solidFill>
                  <a:schemeClr val="tx1"/>
                </a:solidFill>
                <a:ea typeface="ＭＳ Ｐゴシック" pitchFamily="34" charset="-128"/>
              </a:rPr>
              <a:t> process to </a:t>
            </a:r>
            <a:r>
              <a:rPr lang="en-US" sz="2400">
                <a:solidFill>
                  <a:srgbClr val="0000FF"/>
                </a:solidFill>
                <a:ea typeface="ＭＳ Ｐゴシック" pitchFamily="34" charset="-128"/>
              </a:rPr>
              <a:t>manage and control</a:t>
            </a:r>
            <a:r>
              <a:rPr lang="en-US" sz="2400">
                <a:solidFill>
                  <a:schemeClr val="tx1"/>
                </a:solidFill>
                <a:ea typeface="ＭＳ Ｐゴシック" pitchFamily="34" charset="-128"/>
              </a:rPr>
              <a:t> development work. </a:t>
            </a:r>
          </a:p>
          <a:p>
            <a:pPr eaLnBrk="1" hangingPunct="1">
              <a:lnSpc>
                <a:spcPct val="90000"/>
              </a:lnSpc>
            </a:pPr>
            <a:endParaRPr lang="en-US" sz="2400">
              <a:solidFill>
                <a:schemeClr val="tx1"/>
              </a:solidFill>
              <a:ea typeface="ＭＳ Ｐゴシック" pitchFamily="34" charset="-128"/>
            </a:endParaRPr>
          </a:p>
          <a:p>
            <a:pPr eaLnBrk="1" hangingPunct="1">
              <a:lnSpc>
                <a:spcPct val="90000"/>
              </a:lnSpc>
            </a:pPr>
            <a:r>
              <a:rPr lang="en-US" sz="2400">
                <a:solidFill>
                  <a:schemeClr val="tx1"/>
                </a:solidFill>
                <a:ea typeface="ＭＳ Ｐゴシック" pitchFamily="34" charset="-128"/>
              </a:rPr>
              <a:t>Scrum is a </a:t>
            </a:r>
            <a:r>
              <a:rPr lang="en-US" sz="2400">
                <a:solidFill>
                  <a:srgbClr val="0000FF"/>
                </a:solidFill>
                <a:ea typeface="ＭＳ Ｐゴシック" pitchFamily="34" charset="-128"/>
              </a:rPr>
              <a:t>wrapper</a:t>
            </a:r>
            <a:r>
              <a:rPr lang="en-US" sz="2400">
                <a:solidFill>
                  <a:schemeClr val="tx1"/>
                </a:solidFill>
                <a:ea typeface="ＭＳ Ｐゴシック" pitchFamily="34" charset="-128"/>
              </a:rPr>
              <a:t> for </a:t>
            </a:r>
            <a:r>
              <a:rPr lang="en-US" sz="2400">
                <a:solidFill>
                  <a:srgbClr val="0000FF"/>
                </a:solidFill>
                <a:ea typeface="ＭＳ Ｐゴシック" pitchFamily="34" charset="-128"/>
              </a:rPr>
              <a:t>existing engineering practices</a:t>
            </a:r>
            <a:r>
              <a:rPr lang="en-US" sz="2400">
                <a:solidFill>
                  <a:schemeClr val="tx1"/>
                </a:solidFill>
                <a:ea typeface="ＭＳ Ｐゴシック" pitchFamily="34" charset="-128"/>
              </a:rPr>
              <a:t>. </a:t>
            </a:r>
          </a:p>
          <a:p>
            <a:pPr eaLnBrk="1" hangingPunct="1">
              <a:lnSpc>
                <a:spcPct val="90000"/>
              </a:lnSpc>
            </a:pPr>
            <a:endParaRPr lang="en-US" sz="2400">
              <a:solidFill>
                <a:schemeClr val="tx1"/>
              </a:solidFill>
              <a:ea typeface="ＭＳ Ｐゴシック" pitchFamily="34" charset="-128"/>
            </a:endParaRPr>
          </a:p>
          <a:p>
            <a:pPr eaLnBrk="1" hangingPunct="1">
              <a:lnSpc>
                <a:spcPct val="90000"/>
              </a:lnSpc>
            </a:pPr>
            <a:r>
              <a:rPr lang="en-US" sz="2400">
                <a:solidFill>
                  <a:schemeClr val="tx1"/>
                </a:solidFill>
                <a:ea typeface="ＭＳ Ｐゴシック" pitchFamily="34" charset="-128"/>
              </a:rPr>
              <a:t>Scrum is a </a:t>
            </a:r>
            <a:r>
              <a:rPr lang="en-US" sz="2400">
                <a:solidFill>
                  <a:srgbClr val="0000FF"/>
                </a:solidFill>
                <a:ea typeface="ＭＳ Ｐゴシック" pitchFamily="34" charset="-128"/>
              </a:rPr>
              <a:t>team-based approach</a:t>
            </a:r>
            <a:r>
              <a:rPr lang="en-US" sz="2400">
                <a:solidFill>
                  <a:schemeClr val="tx1"/>
                </a:solidFill>
                <a:ea typeface="ＭＳ Ｐゴシック" pitchFamily="34" charset="-128"/>
              </a:rPr>
              <a:t> to </a:t>
            </a:r>
            <a:r>
              <a:rPr lang="en-US" sz="2400">
                <a:solidFill>
                  <a:srgbClr val="0000FF"/>
                </a:solidFill>
                <a:ea typeface="ＭＳ Ｐゴシック" pitchFamily="34" charset="-128"/>
              </a:rPr>
              <a:t>iteratively, incrementally</a:t>
            </a:r>
            <a:r>
              <a:rPr lang="en-US" sz="2400">
                <a:solidFill>
                  <a:schemeClr val="tx1"/>
                </a:solidFill>
                <a:ea typeface="ＭＳ Ｐゴシック" pitchFamily="34" charset="-128"/>
              </a:rPr>
              <a:t> develop systems and products when requirements are </a:t>
            </a:r>
            <a:r>
              <a:rPr lang="en-US" sz="2400">
                <a:solidFill>
                  <a:srgbClr val="0000FF"/>
                </a:solidFill>
                <a:ea typeface="ＭＳ Ｐゴシック" pitchFamily="34" charset="-128"/>
              </a:rPr>
              <a:t>rapidly changing</a:t>
            </a:r>
            <a:r>
              <a:rPr lang="en-US" sz="2400">
                <a:solidFill>
                  <a:schemeClr val="tx1"/>
                </a:solidFill>
                <a:ea typeface="ＭＳ Ｐゴシック" pitchFamily="34" charset="-128"/>
              </a:rPr>
              <a:t> </a:t>
            </a:r>
          </a:p>
          <a:p>
            <a:pPr eaLnBrk="1" hangingPunct="1">
              <a:lnSpc>
                <a:spcPct val="90000"/>
              </a:lnSpc>
            </a:pPr>
            <a:endParaRPr lang="en-US" sz="2400">
              <a:solidFill>
                <a:schemeClr val="tx1"/>
              </a:solidFill>
              <a:ea typeface="ＭＳ Ｐゴシック" pitchFamily="34" charset="-128"/>
            </a:endParaRPr>
          </a:p>
          <a:p>
            <a:pPr eaLnBrk="1" hangingPunct="1">
              <a:lnSpc>
                <a:spcPct val="90000"/>
              </a:lnSpc>
            </a:pPr>
            <a:r>
              <a:rPr lang="en-US" sz="2400">
                <a:solidFill>
                  <a:schemeClr val="tx1"/>
                </a:solidFill>
                <a:ea typeface="ＭＳ Ｐゴシック" pitchFamily="34" charset="-128"/>
              </a:rPr>
              <a:t>Scrum is a process that </a:t>
            </a:r>
            <a:r>
              <a:rPr lang="en-US" sz="2400">
                <a:ea typeface="ＭＳ Ｐゴシック" pitchFamily="34" charset="-128"/>
              </a:rPr>
              <a:t>controls</a:t>
            </a:r>
            <a:r>
              <a:rPr lang="en-US" sz="2400">
                <a:solidFill>
                  <a:schemeClr val="tx1"/>
                </a:solidFill>
                <a:ea typeface="ＭＳ Ｐゴシック" pitchFamily="34" charset="-128"/>
              </a:rPr>
              <a:t> the </a:t>
            </a:r>
            <a:r>
              <a:rPr lang="en-US" sz="2400">
                <a:solidFill>
                  <a:srgbClr val="0000FF"/>
                </a:solidFill>
                <a:ea typeface="ＭＳ Ｐゴシック" pitchFamily="34" charset="-128"/>
              </a:rPr>
              <a:t>chaos of</a:t>
            </a:r>
            <a:r>
              <a:rPr lang="en-US" sz="2400">
                <a:solidFill>
                  <a:schemeClr val="tx1"/>
                </a:solidFill>
                <a:ea typeface="ＭＳ Ｐゴシック" pitchFamily="34" charset="-128"/>
              </a:rPr>
              <a:t> </a:t>
            </a:r>
            <a:r>
              <a:rPr lang="en-US" sz="2400">
                <a:ea typeface="ＭＳ Ｐゴシック" pitchFamily="34" charset="-128"/>
              </a:rPr>
              <a:t>conflicting interests and needs</a:t>
            </a:r>
            <a:r>
              <a:rPr lang="en-US" sz="2400">
                <a:solidFill>
                  <a:schemeClr val="tx1"/>
                </a:solidFill>
                <a:ea typeface="ＭＳ Ｐゴシック" pitchFamily="34" charset="-128"/>
              </a:rPr>
              <a:t>.</a:t>
            </a:r>
          </a:p>
        </p:txBody>
      </p:sp>
      <p:sp>
        <p:nvSpPr>
          <p:cNvPr id="6" name="Slide Number Placeholder 5"/>
          <p:cNvSpPr>
            <a:spLocks noGrp="1"/>
          </p:cNvSpPr>
          <p:nvPr>
            <p:ph type="sldNum" sz="quarter" idx="12"/>
          </p:nvPr>
        </p:nvSpPr>
        <p:spPr/>
        <p:txBody>
          <a:bodyPr/>
          <a:lstStyle/>
          <a:p>
            <a:pPr>
              <a:defRPr/>
            </a:pPr>
            <a:fld id="{A1A0B272-BBCB-4D9C-9E6A-2B6549E619B5}" type="slidenum">
              <a:rPr lang="en-US" smtClean="0"/>
              <a:pPr>
                <a:defRPr/>
              </a:pPr>
              <a:t>97</a:t>
            </a:fld>
            <a:endParaRPr lang="en-US" dirty="0"/>
          </a:p>
        </p:txBody>
      </p:sp>
    </p:spTree>
    <p:extLst>
      <p:ext uri="{BB962C8B-B14F-4D97-AF65-F5344CB8AC3E}">
        <p14:creationId xmlns:p14="http://schemas.microsoft.com/office/powerpoint/2010/main" val="418026797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6147">
                                            <p:txEl>
                                              <p:pRg st="0" end="0"/>
                                            </p:txEl>
                                          </p:spTgt>
                                        </p:tgtEl>
                                        <p:attrNameLst>
                                          <p:attrName>style.visibility</p:attrName>
                                        </p:attrNameLst>
                                      </p:cBhvr>
                                      <p:to>
                                        <p:strVal val="visible"/>
                                      </p:to>
                                    </p:set>
                                    <p:animEffect transition="in" filter="blinds(horizontal)">
                                      <p:cBhvr>
                                        <p:cTn id="7" dur="500"/>
                                        <p:tgtEl>
                                          <p:spTgt spid="64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6147">
                                            <p:txEl>
                                              <p:pRg st="2" end="2"/>
                                            </p:txEl>
                                          </p:spTgt>
                                        </p:tgtEl>
                                        <p:attrNameLst>
                                          <p:attrName>style.visibility</p:attrName>
                                        </p:attrNameLst>
                                      </p:cBhvr>
                                      <p:to>
                                        <p:strVal val="visible"/>
                                      </p:to>
                                    </p:set>
                                    <p:animEffect transition="in" filter="blinds(horizontal)">
                                      <p:cBhvr>
                                        <p:cTn id="12" dur="500"/>
                                        <p:tgtEl>
                                          <p:spTgt spid="6461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46147">
                                            <p:txEl>
                                              <p:pRg st="4" end="4"/>
                                            </p:txEl>
                                          </p:spTgt>
                                        </p:tgtEl>
                                        <p:attrNameLst>
                                          <p:attrName>style.visibility</p:attrName>
                                        </p:attrNameLst>
                                      </p:cBhvr>
                                      <p:to>
                                        <p:strVal val="visible"/>
                                      </p:to>
                                    </p:set>
                                    <p:animEffect transition="in" filter="blinds(horizontal)">
                                      <p:cBhvr>
                                        <p:cTn id="17" dur="500"/>
                                        <p:tgtEl>
                                          <p:spTgt spid="64614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46147">
                                            <p:txEl>
                                              <p:pRg st="6" end="6"/>
                                            </p:txEl>
                                          </p:spTgt>
                                        </p:tgtEl>
                                        <p:attrNameLst>
                                          <p:attrName>style.visibility</p:attrName>
                                        </p:attrNameLst>
                                      </p:cBhvr>
                                      <p:to>
                                        <p:strVal val="visible"/>
                                      </p:to>
                                    </p:set>
                                    <p:animEffect transition="in" filter="blinds(horizontal)">
                                      <p:cBhvr>
                                        <p:cTn id="22" dur="500"/>
                                        <p:tgtEl>
                                          <p:spTgt spid="6461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147"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3"/>
          <p:cNvSpPr>
            <a:spLocks noGrp="1"/>
          </p:cNvSpPr>
          <p:nvPr>
            <p:ph type="sldNum" sz="quarter" idx="12"/>
          </p:nvPr>
        </p:nvSpPr>
        <p:spPr>
          <a:noFill/>
        </p:spPr>
        <p:txBody>
          <a:bodyPr/>
          <a:lstStyle/>
          <a:p>
            <a:fld id="{FF05DD80-584A-47EF-A76F-8BD03964A2DF}" type="slidenum">
              <a:rPr lang="en-US" smtClean="0"/>
              <a:pPr/>
              <a:t>98</a:t>
            </a:fld>
            <a:endParaRPr lang="en-US"/>
          </a:p>
        </p:txBody>
      </p:sp>
      <p:sp>
        <p:nvSpPr>
          <p:cNvPr id="647170" name="Rectangle 2"/>
          <p:cNvSpPr>
            <a:spLocks noGrp="1" noChangeArrowheads="1"/>
          </p:cNvSpPr>
          <p:nvPr>
            <p:ph type="title" idx="4294967295"/>
          </p:nvPr>
        </p:nvSpPr>
        <p:spPr/>
        <p:txBody>
          <a:bodyPr lIns="92075" tIns="46038" rIns="92075" bIns="46038"/>
          <a:lstStyle/>
          <a:p>
            <a:pPr eaLnBrk="1" hangingPunct="1">
              <a:defRPr/>
            </a:pPr>
            <a:r>
              <a:rPr lang="en-US" b="0" i="1">
                <a:effectLst>
                  <a:outerShdw blurRad="38100" dist="38100" dir="2700000" algn="tl">
                    <a:srgbClr val="DDDDDD"/>
                  </a:outerShdw>
                </a:effectLst>
                <a:ea typeface="ＭＳ Ｐゴシック" charset="0"/>
                <a:cs typeface="ＭＳ Ｐゴシック" charset="0"/>
              </a:rPr>
              <a:t>What is SCRUM ?</a:t>
            </a:r>
            <a:endParaRPr lang="en-US">
              <a:effectLst>
                <a:outerShdw blurRad="38100" dist="38100" dir="2700000" algn="tl">
                  <a:srgbClr val="DDDDDD"/>
                </a:outerShdw>
              </a:effectLst>
              <a:ea typeface="ＭＳ Ｐゴシック" charset="0"/>
              <a:cs typeface="ＭＳ Ｐゴシック" charset="0"/>
            </a:endParaRPr>
          </a:p>
        </p:txBody>
      </p:sp>
      <p:sp>
        <p:nvSpPr>
          <p:cNvPr id="647171" name="Rectangle 3"/>
          <p:cNvSpPr>
            <a:spLocks noGrp="1" noChangeArrowheads="1"/>
          </p:cNvSpPr>
          <p:nvPr>
            <p:ph type="body" idx="4294967295"/>
          </p:nvPr>
        </p:nvSpPr>
        <p:spPr>
          <a:xfrm>
            <a:off x="850900" y="1506538"/>
            <a:ext cx="7848600" cy="3187700"/>
          </a:xfrm>
        </p:spPr>
        <p:txBody>
          <a:bodyPr lIns="91440" tIns="45720" rIns="91440" bIns="45720"/>
          <a:lstStyle/>
          <a:p>
            <a:pPr eaLnBrk="1" hangingPunct="1">
              <a:lnSpc>
                <a:spcPct val="90000"/>
              </a:lnSpc>
            </a:pPr>
            <a:r>
              <a:rPr lang="en-US" sz="2000">
                <a:solidFill>
                  <a:schemeClr val="tx1"/>
                </a:solidFill>
                <a:ea typeface="ＭＳ Ｐゴシック" pitchFamily="34" charset="-128"/>
              </a:rPr>
              <a:t>Scrum is a way to </a:t>
            </a:r>
            <a:r>
              <a:rPr lang="en-US" sz="2000">
                <a:solidFill>
                  <a:srgbClr val="0000FF"/>
                </a:solidFill>
                <a:ea typeface="ＭＳ Ｐゴシック" pitchFamily="34" charset="-128"/>
              </a:rPr>
              <a:t>improve communications</a:t>
            </a:r>
            <a:r>
              <a:rPr lang="en-US" sz="2000">
                <a:solidFill>
                  <a:schemeClr val="tx1"/>
                </a:solidFill>
                <a:ea typeface="ＭＳ Ｐゴシック" pitchFamily="34" charset="-128"/>
              </a:rPr>
              <a:t> and </a:t>
            </a:r>
            <a:r>
              <a:rPr lang="en-US" sz="2000">
                <a:solidFill>
                  <a:srgbClr val="0000FF"/>
                </a:solidFill>
                <a:ea typeface="ＭＳ Ｐゴシック" pitchFamily="34" charset="-128"/>
              </a:rPr>
              <a:t>maximize co-operation</a:t>
            </a:r>
            <a:r>
              <a:rPr lang="en-US" sz="2000">
                <a:solidFill>
                  <a:schemeClr val="tx1"/>
                </a:solidFill>
                <a:ea typeface="ＭＳ Ｐゴシック" pitchFamily="34" charset="-128"/>
              </a:rPr>
              <a:t>. </a:t>
            </a:r>
          </a:p>
          <a:p>
            <a:pPr eaLnBrk="1" hangingPunct="1">
              <a:lnSpc>
                <a:spcPct val="90000"/>
              </a:lnSpc>
            </a:pPr>
            <a:endParaRPr lang="en-US" sz="2000">
              <a:solidFill>
                <a:schemeClr val="tx1"/>
              </a:solidFill>
              <a:ea typeface="ＭＳ Ｐゴシック" pitchFamily="34" charset="-128"/>
            </a:endParaRPr>
          </a:p>
          <a:p>
            <a:pPr eaLnBrk="1" hangingPunct="1">
              <a:lnSpc>
                <a:spcPct val="90000"/>
              </a:lnSpc>
            </a:pPr>
            <a:r>
              <a:rPr lang="en-US" sz="2000">
                <a:solidFill>
                  <a:schemeClr val="tx1"/>
                </a:solidFill>
                <a:ea typeface="ＭＳ Ｐゴシック" pitchFamily="34" charset="-128"/>
              </a:rPr>
              <a:t>Scrum is a way to </a:t>
            </a:r>
            <a:r>
              <a:rPr lang="en-US" sz="2000">
                <a:solidFill>
                  <a:srgbClr val="0000FF"/>
                </a:solidFill>
                <a:ea typeface="ＭＳ Ｐゴシック" pitchFamily="34" charset="-128"/>
              </a:rPr>
              <a:t>detect and cause the removal of anything</a:t>
            </a:r>
            <a:r>
              <a:rPr lang="en-US" sz="2000">
                <a:solidFill>
                  <a:schemeClr val="tx1"/>
                </a:solidFill>
                <a:ea typeface="ＭＳ Ｐゴシック" pitchFamily="34" charset="-128"/>
              </a:rPr>
              <a:t> that </a:t>
            </a:r>
            <a:r>
              <a:rPr lang="en-US" sz="2000">
                <a:solidFill>
                  <a:srgbClr val="0000FF"/>
                </a:solidFill>
                <a:ea typeface="ＭＳ Ｐゴシック" pitchFamily="34" charset="-128"/>
              </a:rPr>
              <a:t>gets in the way</a:t>
            </a:r>
            <a:r>
              <a:rPr lang="en-US" sz="2000">
                <a:solidFill>
                  <a:schemeClr val="tx1"/>
                </a:solidFill>
                <a:ea typeface="ＭＳ Ｐゴシック" pitchFamily="34" charset="-128"/>
              </a:rPr>
              <a:t> of developing and delivering products. </a:t>
            </a:r>
          </a:p>
          <a:p>
            <a:pPr eaLnBrk="1" hangingPunct="1">
              <a:lnSpc>
                <a:spcPct val="90000"/>
              </a:lnSpc>
            </a:pPr>
            <a:endParaRPr lang="en-US" sz="2000">
              <a:solidFill>
                <a:schemeClr val="tx1"/>
              </a:solidFill>
              <a:ea typeface="ＭＳ Ｐゴシック" pitchFamily="34" charset="-128"/>
            </a:endParaRPr>
          </a:p>
          <a:p>
            <a:pPr eaLnBrk="1" hangingPunct="1">
              <a:lnSpc>
                <a:spcPct val="90000"/>
              </a:lnSpc>
            </a:pPr>
            <a:r>
              <a:rPr lang="en-US" sz="2000">
                <a:solidFill>
                  <a:schemeClr val="tx1"/>
                </a:solidFill>
                <a:ea typeface="ＭＳ Ｐゴシック" pitchFamily="34" charset="-128"/>
              </a:rPr>
              <a:t>Scrum is a way to </a:t>
            </a:r>
            <a:r>
              <a:rPr lang="en-US" sz="2000">
                <a:solidFill>
                  <a:srgbClr val="0000FF"/>
                </a:solidFill>
                <a:ea typeface="ＭＳ Ｐゴシック" pitchFamily="34" charset="-128"/>
              </a:rPr>
              <a:t>maximize productivity</a:t>
            </a:r>
            <a:r>
              <a:rPr lang="en-US" sz="2000">
                <a:solidFill>
                  <a:schemeClr val="tx1"/>
                </a:solidFill>
                <a:ea typeface="ＭＳ Ｐゴシック" pitchFamily="34" charset="-128"/>
              </a:rPr>
              <a:t>. </a:t>
            </a:r>
          </a:p>
          <a:p>
            <a:pPr eaLnBrk="1" hangingPunct="1">
              <a:lnSpc>
                <a:spcPct val="90000"/>
              </a:lnSpc>
            </a:pPr>
            <a:endParaRPr lang="en-US" sz="2000">
              <a:solidFill>
                <a:schemeClr val="tx1"/>
              </a:solidFill>
              <a:ea typeface="ＭＳ Ｐゴシック" pitchFamily="34" charset="-128"/>
            </a:endParaRPr>
          </a:p>
          <a:p>
            <a:pPr eaLnBrk="1" hangingPunct="1">
              <a:lnSpc>
                <a:spcPct val="90000"/>
              </a:lnSpc>
            </a:pPr>
            <a:r>
              <a:rPr lang="en-US" sz="2000">
                <a:solidFill>
                  <a:schemeClr val="tx1"/>
                </a:solidFill>
                <a:ea typeface="ＭＳ Ｐゴシック" pitchFamily="34" charset="-128"/>
              </a:rPr>
              <a:t>Scrum is </a:t>
            </a:r>
            <a:r>
              <a:rPr lang="en-US" sz="2000">
                <a:solidFill>
                  <a:srgbClr val="0000FF"/>
                </a:solidFill>
                <a:ea typeface="ＭＳ Ｐゴシック" pitchFamily="34" charset="-128"/>
              </a:rPr>
              <a:t>scalable</a:t>
            </a:r>
            <a:r>
              <a:rPr lang="en-US" sz="2000">
                <a:solidFill>
                  <a:schemeClr val="tx1"/>
                </a:solidFill>
                <a:ea typeface="ＭＳ Ｐゴシック" pitchFamily="34" charset="-128"/>
              </a:rPr>
              <a:t> from </a:t>
            </a:r>
            <a:r>
              <a:rPr lang="en-US" sz="2000">
                <a:solidFill>
                  <a:srgbClr val="0000FF"/>
                </a:solidFill>
                <a:ea typeface="ＭＳ Ｐゴシック" pitchFamily="34" charset="-128"/>
              </a:rPr>
              <a:t>single projects</a:t>
            </a:r>
            <a:r>
              <a:rPr lang="en-US" sz="2000">
                <a:solidFill>
                  <a:schemeClr val="tx1"/>
                </a:solidFill>
                <a:ea typeface="ＭＳ Ｐゴシック" pitchFamily="34" charset="-128"/>
              </a:rPr>
              <a:t> to </a:t>
            </a:r>
            <a:r>
              <a:rPr lang="en-US" sz="2000">
                <a:solidFill>
                  <a:srgbClr val="0000FF"/>
                </a:solidFill>
                <a:ea typeface="ＭＳ Ｐゴシック" pitchFamily="34" charset="-128"/>
              </a:rPr>
              <a:t>entire organizations</a:t>
            </a:r>
            <a:r>
              <a:rPr lang="en-US" sz="2000">
                <a:solidFill>
                  <a:schemeClr val="tx1"/>
                </a:solidFill>
                <a:ea typeface="ＭＳ Ｐゴシック" pitchFamily="34" charset="-128"/>
              </a:rPr>
              <a:t>. </a:t>
            </a:r>
          </a:p>
        </p:txBody>
      </p:sp>
    </p:spTree>
    <p:extLst>
      <p:ext uri="{BB962C8B-B14F-4D97-AF65-F5344CB8AC3E}">
        <p14:creationId xmlns:p14="http://schemas.microsoft.com/office/powerpoint/2010/main" val="282201331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7171">
                                            <p:txEl>
                                              <p:pRg st="0" end="0"/>
                                            </p:txEl>
                                          </p:spTgt>
                                        </p:tgtEl>
                                        <p:attrNameLst>
                                          <p:attrName>style.visibility</p:attrName>
                                        </p:attrNameLst>
                                      </p:cBhvr>
                                      <p:to>
                                        <p:strVal val="visible"/>
                                      </p:to>
                                    </p:set>
                                    <p:animEffect transition="in" filter="blinds(horizontal)">
                                      <p:cBhvr>
                                        <p:cTn id="7" dur="500"/>
                                        <p:tgtEl>
                                          <p:spTgt spid="64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7171">
                                            <p:txEl>
                                              <p:pRg st="2" end="2"/>
                                            </p:txEl>
                                          </p:spTgt>
                                        </p:tgtEl>
                                        <p:attrNameLst>
                                          <p:attrName>style.visibility</p:attrName>
                                        </p:attrNameLst>
                                      </p:cBhvr>
                                      <p:to>
                                        <p:strVal val="visible"/>
                                      </p:to>
                                    </p:set>
                                    <p:animEffect transition="in" filter="blinds(horizontal)">
                                      <p:cBhvr>
                                        <p:cTn id="12" dur="500"/>
                                        <p:tgtEl>
                                          <p:spTgt spid="6471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47171">
                                            <p:txEl>
                                              <p:pRg st="4" end="4"/>
                                            </p:txEl>
                                          </p:spTgt>
                                        </p:tgtEl>
                                        <p:attrNameLst>
                                          <p:attrName>style.visibility</p:attrName>
                                        </p:attrNameLst>
                                      </p:cBhvr>
                                      <p:to>
                                        <p:strVal val="visible"/>
                                      </p:to>
                                    </p:set>
                                    <p:animEffect transition="in" filter="blinds(horizontal)">
                                      <p:cBhvr>
                                        <p:cTn id="17" dur="500"/>
                                        <p:tgtEl>
                                          <p:spTgt spid="64717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47171">
                                            <p:txEl>
                                              <p:pRg st="6" end="6"/>
                                            </p:txEl>
                                          </p:spTgt>
                                        </p:tgtEl>
                                        <p:attrNameLst>
                                          <p:attrName>style.visibility</p:attrName>
                                        </p:attrNameLst>
                                      </p:cBhvr>
                                      <p:to>
                                        <p:strVal val="visible"/>
                                      </p:to>
                                    </p:set>
                                    <p:animEffect transition="in" filter="blinds(horizontal)">
                                      <p:cBhvr>
                                        <p:cTn id="22" dur="500"/>
                                        <p:tgtEl>
                                          <p:spTgt spid="647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171" grpId="0" build="p"/>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9" name="Slide Number Placeholder 3"/>
          <p:cNvSpPr>
            <a:spLocks noGrp="1"/>
          </p:cNvSpPr>
          <p:nvPr>
            <p:ph type="sldNum" sz="quarter" idx="12"/>
          </p:nvPr>
        </p:nvSpPr>
        <p:spPr>
          <a:noFill/>
        </p:spPr>
        <p:txBody>
          <a:bodyPr/>
          <a:lstStyle/>
          <a:p>
            <a:fld id="{434F4401-3467-49FC-8AEA-BE064283A1D5}" type="slidenum">
              <a:rPr lang="en-US" smtClean="0"/>
              <a:pPr/>
              <a:t>99</a:t>
            </a:fld>
            <a:endParaRPr lang="en-US"/>
          </a:p>
        </p:txBody>
      </p:sp>
      <p:sp>
        <p:nvSpPr>
          <p:cNvPr id="648194" name="Rectangle 2"/>
          <p:cNvSpPr>
            <a:spLocks noGrp="1" noChangeArrowheads="1"/>
          </p:cNvSpPr>
          <p:nvPr>
            <p:ph type="title" idx="4294967295"/>
          </p:nvPr>
        </p:nvSpPr>
        <p:spPr/>
        <p:txBody>
          <a:bodyPr lIns="92075" tIns="46038" rIns="92075" bIns="46038"/>
          <a:lstStyle/>
          <a:p>
            <a:pPr eaLnBrk="1" hangingPunct="1">
              <a:defRPr/>
            </a:pPr>
            <a:r>
              <a:rPr lang="en-US" b="0" i="1">
                <a:effectLst>
                  <a:outerShdw blurRad="38100" dist="38100" dir="2700000" algn="tl">
                    <a:srgbClr val="DDDDDD"/>
                  </a:outerShdw>
                </a:effectLst>
                <a:ea typeface="ＭＳ Ｐゴシック" charset="0"/>
                <a:cs typeface="ＭＳ Ｐゴシック" charset="0"/>
              </a:rPr>
              <a:t>What is SCRUM ?</a:t>
            </a:r>
            <a:endParaRPr lang="en-US">
              <a:effectLst>
                <a:outerShdw blurRad="38100" dist="38100" dir="2700000" algn="tl">
                  <a:srgbClr val="DDDDDD"/>
                </a:outerShdw>
              </a:effectLst>
              <a:ea typeface="ＭＳ Ｐゴシック" charset="0"/>
              <a:cs typeface="ＭＳ Ｐゴシック" charset="0"/>
            </a:endParaRPr>
          </a:p>
        </p:txBody>
      </p:sp>
      <p:sp>
        <p:nvSpPr>
          <p:cNvPr id="648195" name="Rectangle 3"/>
          <p:cNvSpPr>
            <a:spLocks noGrp="1" noChangeArrowheads="1"/>
          </p:cNvSpPr>
          <p:nvPr>
            <p:ph type="body" idx="4294967295"/>
          </p:nvPr>
        </p:nvSpPr>
        <p:spPr>
          <a:xfrm>
            <a:off x="1100138" y="1309688"/>
            <a:ext cx="7599362" cy="2555875"/>
          </a:xfrm>
        </p:spPr>
        <p:txBody>
          <a:bodyPr lIns="91440" tIns="45720" rIns="91440" bIns="45720"/>
          <a:lstStyle/>
          <a:p>
            <a:pPr eaLnBrk="1" hangingPunct="1">
              <a:lnSpc>
                <a:spcPct val="90000"/>
              </a:lnSpc>
            </a:pPr>
            <a:r>
              <a:rPr lang="en-US" sz="2000" dirty="0">
                <a:solidFill>
                  <a:schemeClr val="tx1"/>
                </a:solidFill>
                <a:ea typeface="ＭＳ Ｐゴシック" pitchFamily="34" charset="-128"/>
              </a:rPr>
              <a:t>Scrum has </a:t>
            </a:r>
            <a:r>
              <a:rPr lang="en-US" sz="2000" dirty="0">
                <a:solidFill>
                  <a:srgbClr val="0000FF"/>
                </a:solidFill>
                <a:ea typeface="ＭＳ Ｐゴシック" pitchFamily="34" charset="-128"/>
              </a:rPr>
              <a:t>controlled and organized development</a:t>
            </a:r>
            <a:r>
              <a:rPr lang="en-US" sz="2000" dirty="0">
                <a:solidFill>
                  <a:schemeClr val="tx1"/>
                </a:solidFill>
                <a:ea typeface="ＭＳ Ｐゴシック" pitchFamily="34" charset="-128"/>
              </a:rPr>
              <a:t> and </a:t>
            </a:r>
            <a:r>
              <a:rPr lang="en-US" sz="2000" dirty="0">
                <a:solidFill>
                  <a:srgbClr val="0000FF"/>
                </a:solidFill>
                <a:ea typeface="ＭＳ Ｐゴシック" pitchFamily="34" charset="-128"/>
              </a:rPr>
              <a:t>implementation for multiple interrelated products and projects</a:t>
            </a:r>
            <a:r>
              <a:rPr lang="en-US" sz="2000" dirty="0">
                <a:solidFill>
                  <a:schemeClr val="tx1"/>
                </a:solidFill>
                <a:ea typeface="ＭＳ Ｐゴシック" pitchFamily="34" charset="-128"/>
              </a:rPr>
              <a:t> with </a:t>
            </a:r>
            <a:r>
              <a:rPr lang="en-US" sz="2000" dirty="0">
                <a:solidFill>
                  <a:srgbClr val="0000FF"/>
                </a:solidFill>
                <a:ea typeface="ＭＳ Ｐゴシック" pitchFamily="34" charset="-128"/>
              </a:rPr>
              <a:t>over a thousand developers and implementers. </a:t>
            </a:r>
          </a:p>
          <a:p>
            <a:pPr eaLnBrk="1" hangingPunct="1">
              <a:lnSpc>
                <a:spcPct val="90000"/>
              </a:lnSpc>
            </a:pPr>
            <a:endParaRPr lang="en-US" sz="2000" dirty="0">
              <a:solidFill>
                <a:srgbClr val="0000FF"/>
              </a:solidFill>
              <a:ea typeface="ＭＳ Ｐゴシック" pitchFamily="34" charset="-128"/>
            </a:endParaRPr>
          </a:p>
          <a:p>
            <a:pPr eaLnBrk="1" hangingPunct="1">
              <a:lnSpc>
                <a:spcPct val="90000"/>
              </a:lnSpc>
            </a:pPr>
            <a:r>
              <a:rPr lang="en-US" sz="2000" dirty="0">
                <a:ea typeface="ＭＳ Ｐゴシック" pitchFamily="34" charset="-128"/>
                <a:hlinkClick r:id="rId3"/>
              </a:rPr>
              <a:t>Scrum is a pattern</a:t>
            </a:r>
            <a:r>
              <a:rPr lang="en-US" sz="2000" dirty="0">
                <a:ea typeface="ＭＳ Ｐゴシック" pitchFamily="34" charset="-128"/>
              </a:rPr>
              <a:t>. </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18210926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8195">
                                            <p:txEl>
                                              <p:pRg st="0" end="0"/>
                                            </p:txEl>
                                          </p:spTgt>
                                        </p:tgtEl>
                                        <p:attrNameLst>
                                          <p:attrName>style.visibility</p:attrName>
                                        </p:attrNameLst>
                                      </p:cBhvr>
                                      <p:to>
                                        <p:strVal val="visible"/>
                                      </p:to>
                                    </p:set>
                                    <p:animEffect transition="in" filter="blinds(horizontal)">
                                      <p:cBhvr>
                                        <p:cTn id="7" dur="500"/>
                                        <p:tgtEl>
                                          <p:spTgt spid="64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8195">
                                            <p:txEl>
                                              <p:pRg st="2" end="2"/>
                                            </p:txEl>
                                          </p:spTgt>
                                        </p:tgtEl>
                                        <p:attrNameLst>
                                          <p:attrName>style.visibility</p:attrName>
                                        </p:attrNameLst>
                                      </p:cBhvr>
                                      <p:to>
                                        <p:strVal val="visible"/>
                                      </p:to>
                                    </p:set>
                                    <p:animEffect transition="in" filter="blinds(horizontal)">
                                      <p:cBhvr>
                                        <p:cTn id="12" dur="500"/>
                                        <p:tgtEl>
                                          <p:spTgt spid="648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10139</TotalTime>
  <Words>7887</Words>
  <Application>Microsoft Macintosh PowerPoint</Application>
  <PresentationFormat>On-screen Show (4:3)</PresentationFormat>
  <Paragraphs>1044</Paragraphs>
  <Slides>132</Slides>
  <Notes>80</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132</vt:i4>
      </vt:variant>
    </vt:vector>
  </HeadingPairs>
  <TitlesOfParts>
    <vt:vector size="145" baseType="lpstr">
      <vt:lpstr>Arial</vt:lpstr>
      <vt:lpstr>Arial Rounded MT Bold</vt:lpstr>
      <vt:lpstr>Calibri</vt:lpstr>
      <vt:lpstr>Calibri Light</vt:lpstr>
      <vt:lpstr>Gill Sans</vt:lpstr>
      <vt:lpstr>interface</vt:lpstr>
      <vt:lpstr>Lucida Grande</vt:lpstr>
      <vt:lpstr>Marlett</vt:lpstr>
      <vt:lpstr>Symbol</vt:lpstr>
      <vt:lpstr>Tahoma</vt:lpstr>
      <vt:lpstr>Times New Roman</vt:lpstr>
      <vt:lpstr>Wingdings</vt:lpstr>
      <vt:lpstr>Office Theme</vt:lpstr>
      <vt:lpstr>Software Engineering   Software Processes Lect 02    </vt:lpstr>
      <vt:lpstr>Topics covered</vt:lpstr>
      <vt:lpstr>The software process</vt:lpstr>
      <vt:lpstr>Software process descriptions</vt:lpstr>
      <vt:lpstr>Plan-driven and agile processes</vt:lpstr>
      <vt:lpstr>Process activities</vt:lpstr>
      <vt:lpstr>Process activities</vt:lpstr>
      <vt:lpstr>The requirements engineering process </vt:lpstr>
      <vt:lpstr>Software specification</vt:lpstr>
      <vt:lpstr>Software design and implementation</vt:lpstr>
      <vt:lpstr>A general model of the design process  </vt:lpstr>
      <vt:lpstr>Design activities</vt:lpstr>
      <vt:lpstr>System implementation</vt:lpstr>
      <vt:lpstr>Software validation</vt:lpstr>
      <vt:lpstr>Stages of testing </vt:lpstr>
      <vt:lpstr>Testing stages</vt:lpstr>
      <vt:lpstr>Testing phases in a plan-driven software process (V-model)</vt:lpstr>
      <vt:lpstr>Software evolution</vt:lpstr>
      <vt:lpstr>System evolution </vt:lpstr>
      <vt:lpstr>Software process models</vt:lpstr>
      <vt:lpstr>Software process models</vt:lpstr>
      <vt:lpstr>PowerPoint Presentation</vt:lpstr>
      <vt:lpstr>The waterfall model </vt:lpstr>
      <vt:lpstr>Waterfall model phases</vt:lpstr>
      <vt:lpstr>Waterfall model problems</vt:lpstr>
      <vt:lpstr>PowerPoint Presentation</vt:lpstr>
      <vt:lpstr>PowerPoint Presentation</vt:lpstr>
      <vt:lpstr>PowerPoint Presentation</vt:lpstr>
      <vt:lpstr>Incremental Model</vt:lpstr>
      <vt:lpstr>Incremental development  </vt:lpstr>
      <vt:lpstr>PowerPoint Presentation</vt:lpstr>
      <vt:lpstr>Example: Incremental Model</vt:lpstr>
      <vt:lpstr>Incremental Software development - Example Comparison with Iterative development</vt:lpstr>
      <vt:lpstr>When to use Incremental Model</vt:lpstr>
      <vt:lpstr>Incremental development benefits</vt:lpstr>
      <vt:lpstr>Incremental development problems</vt:lpstr>
      <vt:lpstr>Incremental development and delivery</vt:lpstr>
      <vt:lpstr>Incremental delivery </vt:lpstr>
      <vt:lpstr>Incremental delivery</vt:lpstr>
      <vt:lpstr>Incremental delivery advantages</vt:lpstr>
      <vt:lpstr>Incremental delivery problems</vt:lpstr>
      <vt:lpstr>Software Prototyping</vt:lpstr>
      <vt:lpstr>Software prototyping</vt:lpstr>
      <vt:lpstr>PowerPoint Presentation</vt:lpstr>
      <vt:lpstr>Benefits of prototyping</vt:lpstr>
      <vt:lpstr>The process of prototype development </vt:lpstr>
      <vt:lpstr>Prototype development</vt:lpstr>
      <vt:lpstr>Throw-away prototypes</vt:lpstr>
      <vt:lpstr>PowerPoint Presentation</vt:lpstr>
      <vt:lpstr>Controlling changes with prototyping</vt:lpstr>
      <vt:lpstr>PowerPoint Presentation</vt:lpstr>
      <vt:lpstr>Boehm’s spiral model</vt:lpstr>
      <vt:lpstr>An Evolutionary (Spiral) Model</vt:lpstr>
      <vt:lpstr>Boehm’s spiral model of the software process </vt:lpstr>
      <vt:lpstr>Spiral model sectors</vt:lpstr>
      <vt:lpstr>Spiral model usage</vt:lpstr>
      <vt:lpstr>PowerPoint Presentation</vt:lpstr>
      <vt:lpstr>RAD Model</vt:lpstr>
      <vt:lpstr>Benefits of RAD </vt:lpstr>
      <vt:lpstr>PowerPoint Presentation</vt:lpstr>
      <vt:lpstr>PowerPoint Presentation</vt:lpstr>
      <vt:lpstr>PowerPoint Presentation</vt:lpstr>
      <vt:lpstr>PowerPoint Presentation</vt:lpstr>
      <vt:lpstr>Rational Unified Process</vt:lpstr>
      <vt:lpstr>Inception Phase</vt:lpstr>
      <vt:lpstr>Elaboration Phase</vt:lpstr>
      <vt:lpstr>Construction Phase</vt:lpstr>
      <vt:lpstr>Transition Phase</vt:lpstr>
      <vt:lpstr>The Architecture of RUP</vt:lpstr>
      <vt:lpstr>PowerPoint Presentation</vt:lpstr>
      <vt:lpstr>Agile Development</vt:lpstr>
      <vt:lpstr>Agile Principles</vt:lpstr>
      <vt:lpstr>Agile Principles</vt:lpstr>
      <vt:lpstr>Agile Methods</vt:lpstr>
      <vt:lpstr>What are Agile Methods?</vt:lpstr>
      <vt:lpstr>Agile Methods v/s Traditional Methods</vt:lpstr>
      <vt:lpstr> Agile variants</vt:lpstr>
      <vt:lpstr>XP (Xtreme Programing)</vt:lpstr>
      <vt:lpstr>XP (Xtreme Programing)….</vt:lpstr>
      <vt:lpstr>XP (Extreme Programming)</vt:lpstr>
      <vt:lpstr>PowerPoint Presentation</vt:lpstr>
      <vt:lpstr>XP (Extreme Programming)…….</vt:lpstr>
      <vt:lpstr>Key Practices of XP…..</vt:lpstr>
      <vt:lpstr>PowerPoint Presentation</vt:lpstr>
      <vt:lpstr>PowerPoint Presentation</vt:lpstr>
      <vt:lpstr>Key Practices…</vt:lpstr>
      <vt:lpstr>XP &gt; Practices &gt; “Circles of Life”</vt:lpstr>
      <vt:lpstr>PowerPoint Presentation</vt:lpstr>
      <vt:lpstr>XP – Advantages/ Disadvantages </vt:lpstr>
      <vt:lpstr>Application</vt:lpstr>
      <vt:lpstr>Final Thoughts</vt:lpstr>
      <vt:lpstr>SCRUM</vt:lpstr>
      <vt:lpstr> SCRUM</vt:lpstr>
      <vt:lpstr>Putting it all together</vt:lpstr>
      <vt:lpstr>PowerPoint Presentation</vt:lpstr>
      <vt:lpstr>The Philosophy of SCRUM</vt:lpstr>
      <vt:lpstr>What is SCRUM ?</vt:lpstr>
      <vt:lpstr>What is SCRUM ?</vt:lpstr>
      <vt:lpstr>What is SCRUM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Scrum framework</vt:lpstr>
      <vt:lpstr>PowerPoint Presentation</vt:lpstr>
      <vt:lpstr>Example of Scrum Artefacts:</vt:lpstr>
      <vt:lpstr>A sample product backlog</vt:lpstr>
      <vt:lpstr>Scrum Artefacts: A sprint backlog</vt:lpstr>
      <vt:lpstr>Product owner</vt:lpstr>
      <vt:lpstr>The ScrumMaster</vt:lpstr>
      <vt:lpstr>The team</vt:lpstr>
      <vt:lpstr>The team</vt:lpstr>
      <vt:lpstr>How Does Scrum Work?</vt:lpstr>
      <vt:lpstr>Sprint Rules</vt:lpstr>
      <vt:lpstr>What Happens During a Sprint?</vt:lpstr>
      <vt:lpstr>No changes during a sprint</vt:lpstr>
      <vt:lpstr>The daily scrum</vt:lpstr>
      <vt:lpstr>Everyone answers 3 questions? </vt:lpstr>
      <vt:lpstr>At the End of a Sprint?</vt:lpstr>
      <vt:lpstr>The sprint review</vt:lpstr>
      <vt:lpstr>Sprint retrospective</vt:lpstr>
      <vt:lpstr>Sequential vs. overlapping development</vt:lpstr>
      <vt:lpstr>Scalability</vt:lpstr>
      <vt:lpstr>Scaling through the Scrum of scrums</vt:lpstr>
      <vt:lpstr>Scrum of scrums of scrums</vt:lpstr>
      <vt:lpstr>PowerPoint Presentation</vt:lpstr>
      <vt:lpstr>Scrum has been used by:</vt:lpstr>
      <vt:lpstr>Scrum has been used for:</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Figures-Chapter</dc:title>
  <dc:creator>Ian Sommerville;Irum</dc:creator>
  <cp:lastModifiedBy>Noreen Jamil</cp:lastModifiedBy>
  <cp:revision>94</cp:revision>
  <dcterms:created xsi:type="dcterms:W3CDTF">2010-01-06T19:57:16Z</dcterms:created>
  <dcterms:modified xsi:type="dcterms:W3CDTF">2021-03-16T03:29:04Z</dcterms:modified>
</cp:coreProperties>
</file>